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3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4.xml" ContentType="application/vnd.openxmlformats-officedocument.drawingml.chartshapes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drawings/drawing5.xml" ContentType="application/vnd.openxmlformats-officedocument.drawingml.chartshapes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drawings/drawing7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8.xml" ContentType="application/vnd.openxmlformats-officedocument.presentationml.notesSlide+xml"/>
  <Override PartName="/ppt/tags/tag4.xml" ContentType="application/vnd.openxmlformats-officedocument.presentationml.tags+xml"/>
  <Override PartName="/ppt/charts/chart9.xml" ContentType="application/vnd.openxmlformats-officedocument.drawingml.chart+xml"/>
  <Override PartName="/ppt/theme/themeOverride7.xml" ContentType="application/vnd.openxmlformats-officedocument.themeOverride+xml"/>
  <Override PartName="/ppt/drawings/drawing8.xml" ContentType="application/vnd.openxmlformats-officedocument.drawingml.chartshape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5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58" r:id="rId3"/>
    <p:sldId id="272" r:id="rId4"/>
    <p:sldId id="273" r:id="rId5"/>
    <p:sldId id="293" r:id="rId6"/>
    <p:sldId id="274" r:id="rId7"/>
    <p:sldId id="261" r:id="rId8"/>
    <p:sldId id="262" r:id="rId9"/>
    <p:sldId id="306" r:id="rId10"/>
    <p:sldId id="311" r:id="rId11"/>
    <p:sldId id="292" r:id="rId12"/>
    <p:sldId id="294" r:id="rId13"/>
    <p:sldId id="276" r:id="rId14"/>
    <p:sldId id="277" r:id="rId15"/>
    <p:sldId id="310" r:id="rId16"/>
    <p:sldId id="278" r:id="rId17"/>
    <p:sldId id="284" r:id="rId18"/>
    <p:sldId id="297" r:id="rId19"/>
    <p:sldId id="285" r:id="rId20"/>
    <p:sldId id="286" r:id="rId21"/>
    <p:sldId id="287" r:id="rId22"/>
    <p:sldId id="288" r:id="rId23"/>
    <p:sldId id="289" r:id="rId24"/>
    <p:sldId id="290" r:id="rId25"/>
    <p:sldId id="298" r:id="rId26"/>
    <p:sldId id="265" r:id="rId27"/>
    <p:sldId id="299" r:id="rId28"/>
    <p:sldId id="281" r:id="rId29"/>
    <p:sldId id="304" r:id="rId30"/>
    <p:sldId id="305" r:id="rId31"/>
    <p:sldId id="279" r:id="rId32"/>
    <p:sldId id="266" r:id="rId33"/>
    <p:sldId id="267" r:id="rId34"/>
    <p:sldId id="282" r:id="rId35"/>
    <p:sldId id="295" r:id="rId36"/>
    <p:sldId id="300" r:id="rId37"/>
    <p:sldId id="301" r:id="rId38"/>
    <p:sldId id="280" r:id="rId39"/>
    <p:sldId id="270" r:id="rId40"/>
    <p:sldId id="271" r:id="rId41"/>
    <p:sldId id="296" r:id="rId42"/>
    <p:sldId id="302" r:id="rId43"/>
    <p:sldId id="303" r:id="rId44"/>
    <p:sldId id="312" r:id="rId45"/>
    <p:sldId id="314" r:id="rId46"/>
    <p:sldId id="315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5" autoAdjust="0"/>
    <p:restoredTop sz="94660"/>
  </p:normalViewPr>
  <p:slideViewPr>
    <p:cSldViewPr>
      <p:cViewPr>
        <p:scale>
          <a:sx n="77" d="100"/>
          <a:sy n="77" d="100"/>
        </p:scale>
        <p:origin x="-127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udsfs_student.nuigalway.ie\home\08101215\My%20Documents\Con%20O'%20Flynn\Batch\Batch%20Result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udsfs_student.nuigalway.ie\home\08101215\My%20Documents\Agitator%20Test\Agitator%20Test%20Results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\\udsfs_student.nuigalway.ie\home\08101215\My%20Documents\Agitator%20Test\Agitator%20Test%20Results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file:///\\udsfs_student.nuigalway.ie\home\08101215\My%20Documents\Agitator%20Test\Agitator%20Test%20Results.xls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file:///\\udsfs_student.nuigalway.ie\home\08101215\My%20Documents\Agitator%20Test\Agitator%20Test%20Results.xls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oleObject" Target="file:///\\udsfs_student.nuigalway.ie\home\08101215\My%20Documents\Agitator%20Test\Agitator%20Test%20Results.xls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C:\Documents%20and%20Settings\raymond\My%20Documents\Work%20documents\PhD%20finished\Results_thesis\Cost%20analysis%20final\Agitator%20test%20estimates%20worksheet_Ray%20Brennan%20NOVEMBER.xls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C:\Documents%20and%20Settings\raymond\My%20Documents\Work%20documents\PhD%20finished\Results_thesis\Cost%20analysis%20final\Agitator%20test%20estimates%20worksheet_Ray%20Brennan%20NOVEMBER.xls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712906027220688"/>
          <c:y val="2.7777777777778012E-2"/>
          <c:w val="0.85898204931999667"/>
          <c:h val="0.79513888888888884"/>
        </c:manualLayout>
      </c:layout>
      <c:scatterChart>
        <c:scatterStyle val="lineMarker"/>
        <c:varyColors val="0"/>
        <c:ser>
          <c:idx val="0"/>
          <c:order val="0"/>
          <c:tx>
            <c:v>Flyash</c:v>
          </c:tx>
          <c:spPr>
            <a:ln w="6350">
              <a:solidFill>
                <a:sysClr val="windowText" lastClr="000000"/>
              </a:solidFill>
            </a:ln>
          </c:spPr>
          <c:marker>
            <c:symbol val="diamond"/>
            <c:size val="10"/>
            <c:spPr>
              <a:solidFill>
                <a:sysClr val="windowText" lastClr="000000"/>
              </a:solidFill>
              <a:ln w="6350">
                <a:solidFill>
                  <a:sysClr val="windowText" lastClr="000000"/>
                </a:solidFill>
              </a:ln>
            </c:spPr>
          </c:marker>
          <c:dPt>
            <c:idx val="1"/>
            <c:bubble3D val="0"/>
            <c:spPr>
              <a:ln w="6350">
                <a:solidFill>
                  <a:srgbClr val="FF0000"/>
                </a:solidFill>
              </a:ln>
            </c:spPr>
          </c:dPt>
          <c:dPt>
            <c:idx val="2"/>
            <c:bubble3D val="0"/>
            <c:spPr>
              <a:ln w="6350">
                <a:solidFill>
                  <a:srgbClr val="FF0000"/>
                </a:solidFill>
              </a:ln>
            </c:spPr>
          </c:dPt>
          <c:dPt>
            <c:idx val="3"/>
            <c:bubble3D val="0"/>
            <c:spPr>
              <a:ln w="6350">
                <a:solidFill>
                  <a:srgbClr val="FF0000"/>
                </a:solidFill>
              </a:ln>
            </c:spPr>
          </c:dPt>
          <c:dPt>
            <c:idx val="4"/>
            <c:bubble3D val="0"/>
            <c:spPr>
              <a:ln w="6350">
                <a:solidFill>
                  <a:srgbClr val="FF0000"/>
                </a:solidFill>
              </a:ln>
            </c:spPr>
          </c:dPt>
          <c:dPt>
            <c:idx val="5"/>
            <c:bubble3D val="0"/>
            <c:spPr>
              <a:ln w="6350">
                <a:solidFill>
                  <a:srgbClr val="FF0000"/>
                </a:solidFill>
              </a:ln>
            </c:spPr>
          </c:dPt>
          <c:errBars>
            <c:errDir val="y"/>
            <c:errBarType val="both"/>
            <c:errValType val="cust"/>
            <c:noEndCap val="0"/>
            <c:plus>
              <c:numRef>
                <c:f>(Flyash!$F$5,Flyash!$F$10,Flyash!$F$15,Flyash!$F$20,Flyash!$F$25,Flyash!$F$30)</c:f>
                <c:numCache>
                  <c:formatCode>General</c:formatCode>
                  <c:ptCount val="6"/>
                  <c:pt idx="0">
                    <c:v>0.202056922673165</c:v>
                  </c:pt>
                  <c:pt idx="1">
                    <c:v>7.2569506911190323E-2</c:v>
                  </c:pt>
                  <c:pt idx="2">
                    <c:v>0.30538227409810842</c:v>
                  </c:pt>
                  <c:pt idx="3">
                    <c:v>0.10084807054838962</c:v>
                  </c:pt>
                  <c:pt idx="4">
                    <c:v>0.11926441212699949</c:v>
                  </c:pt>
                  <c:pt idx="5">
                    <c:v>0.11754715365902037</c:v>
                  </c:pt>
                </c:numCache>
              </c:numRef>
            </c:plus>
            <c:minus>
              <c:numRef>
                <c:f>(Flyash!$F$5,Flyash!$F$10,Flyash!$F$15,Flyash!$F$20,Flyash!$F$25,Flyash!$F$30)</c:f>
                <c:numCache>
                  <c:formatCode>General</c:formatCode>
                  <c:ptCount val="6"/>
                  <c:pt idx="0">
                    <c:v>0.202056922673165</c:v>
                  </c:pt>
                  <c:pt idx="1">
                    <c:v>7.2569506911190323E-2</c:v>
                  </c:pt>
                  <c:pt idx="2">
                    <c:v>0.30538227409810842</c:v>
                  </c:pt>
                  <c:pt idx="3">
                    <c:v>0.10084807054838962</c:v>
                  </c:pt>
                  <c:pt idx="4">
                    <c:v>0.11926441212699949</c:v>
                  </c:pt>
                  <c:pt idx="5">
                    <c:v>0.11754715365902037</c:v>
                  </c:pt>
                </c:numCache>
              </c:numRef>
            </c:minus>
          </c:errBars>
          <c:xVal>
            <c:numRef>
              <c:f>(Flyash!$E$5,Flyash!$E$10,Flyash!$E$15,Flyash!$E$20,Flyash!$E$25,Flyash!$E$30)</c:f>
              <c:numCache>
                <c:formatCode>General</c:formatCode>
                <c:ptCount val="6"/>
                <c:pt idx="0">
                  <c:v>0</c:v>
                </c:pt>
                <c:pt idx="1">
                  <c:v>0.85714285714285765</c:v>
                </c:pt>
                <c:pt idx="2">
                  <c:v>1.7142857142857186</c:v>
                </c:pt>
                <c:pt idx="3">
                  <c:v>3.428571428571439</c:v>
                </c:pt>
                <c:pt idx="4">
                  <c:v>5.1428571428571415</c:v>
                </c:pt>
                <c:pt idx="5">
                  <c:v>6.8571428571428363</c:v>
                </c:pt>
              </c:numCache>
            </c:numRef>
          </c:xVal>
          <c:yVal>
            <c:numRef>
              <c:f>(Flyash!$D$5,Flyash!$D$10,Flyash!$D$15,Flyash!$D$20,Flyash!$D$25,Flyash!$D$30)</c:f>
              <c:numCache>
                <c:formatCode>General</c:formatCode>
                <c:ptCount val="6"/>
                <c:pt idx="0">
                  <c:v>22.972999999999921</c:v>
                </c:pt>
                <c:pt idx="1">
                  <c:v>8.7776666666666667</c:v>
                </c:pt>
                <c:pt idx="2">
                  <c:v>4.4466666666666734</c:v>
                </c:pt>
                <c:pt idx="3">
                  <c:v>3.0863333333333336</c:v>
                </c:pt>
                <c:pt idx="4">
                  <c:v>3.8889999999999998</c:v>
                </c:pt>
                <c:pt idx="5">
                  <c:v>3.0123333333333329</c:v>
                </c:pt>
              </c:numCache>
            </c:numRef>
          </c:yVal>
          <c:smooth val="0"/>
        </c:ser>
        <c:ser>
          <c:idx val="1"/>
          <c:order val="1"/>
          <c:tx>
            <c:v>FGD</c:v>
          </c:tx>
          <c:spPr>
            <a:ln w="6350">
              <a:solidFill>
                <a:sysClr val="windowText" lastClr="000000"/>
              </a:solidFill>
            </a:ln>
          </c:spPr>
          <c:marker>
            <c:symbol val="square"/>
            <c:size val="10"/>
            <c:spPr>
              <a:solidFill>
                <a:sysClr val="windowText" lastClr="000000"/>
              </a:solidFill>
              <a:ln w="6350">
                <a:solidFill>
                  <a:sysClr val="windowText" lastClr="0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(FGD!$F$5,FGD!$F$10,FGD!$F$15,FGD!$F$20,FGD!$F$25,FGD!$F$30)</c:f>
                <c:numCache>
                  <c:formatCode>General</c:formatCode>
                  <c:ptCount val="6"/>
                  <c:pt idx="0">
                    <c:v>0.202056922673165</c:v>
                  </c:pt>
                  <c:pt idx="1">
                    <c:v>0.4873462150600229</c:v>
                  </c:pt>
                  <c:pt idx="2">
                    <c:v>1.1433227890670117</c:v>
                  </c:pt>
                  <c:pt idx="3">
                    <c:v>0.28388436613050788</c:v>
                  </c:pt>
                  <c:pt idx="4">
                    <c:v>6.5962110336161894E-2</c:v>
                  </c:pt>
                  <c:pt idx="5">
                    <c:v>0.15420440979421948</c:v>
                  </c:pt>
                </c:numCache>
              </c:numRef>
            </c:plus>
            <c:minus>
              <c:numRef>
                <c:f>(FGD!$F$5,FGD!$F$10,FGD!$F$15,FGD!$F$20,FGD!$F$25,FGD!$F$30)</c:f>
                <c:numCache>
                  <c:formatCode>General</c:formatCode>
                  <c:ptCount val="6"/>
                  <c:pt idx="0">
                    <c:v>0.202056922673165</c:v>
                  </c:pt>
                  <c:pt idx="1">
                    <c:v>0.4873462150600229</c:v>
                  </c:pt>
                  <c:pt idx="2">
                    <c:v>1.1433227890670117</c:v>
                  </c:pt>
                  <c:pt idx="3">
                    <c:v>0.28388436613050788</c:v>
                  </c:pt>
                  <c:pt idx="4">
                    <c:v>6.5962110336161894E-2</c:v>
                  </c:pt>
                  <c:pt idx="5">
                    <c:v>0.15420440979421948</c:v>
                  </c:pt>
                </c:numCache>
              </c:numRef>
            </c:minus>
          </c:errBars>
          <c:xVal>
            <c:numRef>
              <c:f>(FGD!$E$5,FGD!$E$10,FGD!$E$15,FGD!$E$20,FGD!$E$25,FGD!$E$30)</c:f>
              <c:numCache>
                <c:formatCode>General</c:formatCode>
                <c:ptCount val="6"/>
                <c:pt idx="0">
                  <c:v>0</c:v>
                </c:pt>
                <c:pt idx="1">
                  <c:v>0.81018518518518512</c:v>
                </c:pt>
                <c:pt idx="2">
                  <c:v>1.6203703703703702</c:v>
                </c:pt>
                <c:pt idx="3">
                  <c:v>2.7006172839506202</c:v>
                </c:pt>
                <c:pt idx="4">
                  <c:v>3.7808641975308639</c:v>
                </c:pt>
                <c:pt idx="5">
                  <c:v>4.8611111111111107</c:v>
                </c:pt>
              </c:numCache>
            </c:numRef>
          </c:xVal>
          <c:yVal>
            <c:numRef>
              <c:f>(FGD!$D$5,FGD!$D$10,FGD!$D$15,FGD!$D$20,FGD!$D$25,FGD!$D$30)</c:f>
              <c:numCache>
                <c:formatCode>General</c:formatCode>
                <c:ptCount val="6"/>
                <c:pt idx="0">
                  <c:v>22.972999999999921</c:v>
                </c:pt>
                <c:pt idx="1">
                  <c:v>15.195333333333332</c:v>
                </c:pt>
                <c:pt idx="2">
                  <c:v>11.262</c:v>
                </c:pt>
                <c:pt idx="3">
                  <c:v>7.5496666666666714</c:v>
                </c:pt>
                <c:pt idx="4">
                  <c:v>6.2379999999999995</c:v>
                </c:pt>
                <c:pt idx="5">
                  <c:v>5.5139999999999985</c:v>
                </c:pt>
              </c:numCache>
            </c:numRef>
          </c:yVal>
          <c:smooth val="0"/>
        </c:ser>
        <c:ser>
          <c:idx val="2"/>
          <c:order val="2"/>
          <c:tx>
            <c:v>Bottom ash</c:v>
          </c:tx>
          <c:spPr>
            <a:ln w="6350">
              <a:solidFill>
                <a:sysClr val="windowText" lastClr="000000"/>
              </a:solidFill>
            </a:ln>
          </c:spPr>
          <c:marker>
            <c:symbol val="triangle"/>
            <c:size val="10"/>
            <c:spPr>
              <a:solidFill>
                <a:sysClr val="windowText" lastClr="000000"/>
              </a:solidFill>
              <a:ln w="6350">
                <a:solidFill>
                  <a:sysClr val="windowText" lastClr="0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(Bottomash!$F$5,Bottomash!$F$10,Bottomash!$F$15,Bottomash!$F$20,Bottomash!$F$25,Bottomash!$F$30)</c:f>
                <c:numCache>
                  <c:formatCode>General</c:formatCode>
                  <c:ptCount val="6"/>
                  <c:pt idx="0">
                    <c:v>0.202056922673165</c:v>
                  </c:pt>
                  <c:pt idx="1">
                    <c:v>0.77548178573070459</c:v>
                  </c:pt>
                  <c:pt idx="2">
                    <c:v>0.3692370512286498</c:v>
                  </c:pt>
                  <c:pt idx="3">
                    <c:v>0.56431580992687569</c:v>
                  </c:pt>
                  <c:pt idx="4">
                    <c:v>1.0705606008069075</c:v>
                  </c:pt>
                  <c:pt idx="5">
                    <c:v>0.34600915209503824</c:v>
                  </c:pt>
                </c:numCache>
              </c:numRef>
            </c:plus>
            <c:minus>
              <c:numRef>
                <c:f>(Bottomash!$F$5,Bottomash!$F$10,Bottomash!$F$15,Bottomash!$F$20,Bottomash!$F$25,Bottomash!$F$30)</c:f>
                <c:numCache>
                  <c:formatCode>General</c:formatCode>
                  <c:ptCount val="6"/>
                  <c:pt idx="0">
                    <c:v>0.202056922673165</c:v>
                  </c:pt>
                  <c:pt idx="1">
                    <c:v>0.77548178573070459</c:v>
                  </c:pt>
                  <c:pt idx="2">
                    <c:v>0.3692370512286498</c:v>
                  </c:pt>
                  <c:pt idx="3">
                    <c:v>0.56431580992687569</c:v>
                  </c:pt>
                  <c:pt idx="4">
                    <c:v>1.0705606008069075</c:v>
                  </c:pt>
                  <c:pt idx="5">
                    <c:v>0.34600915209503824</c:v>
                  </c:pt>
                </c:numCache>
              </c:numRef>
            </c:minus>
          </c:errBars>
          <c:xVal>
            <c:numRef>
              <c:f>(Bottomash!$E$5,Bottomash!$E$10,Bottomash!$E$15,Bottomash!$E$20,Bottomash!$E$25,Bottomash!$E$30)</c:f>
              <c:numCache>
                <c:formatCode>General</c:formatCode>
                <c:ptCount val="6"/>
                <c:pt idx="0">
                  <c:v>0</c:v>
                </c:pt>
                <c:pt idx="1">
                  <c:v>0.71138211382113758</c:v>
                </c:pt>
                <c:pt idx="2">
                  <c:v>1.4227642276422698</c:v>
                </c:pt>
                <c:pt idx="3">
                  <c:v>2.3712737127371275</c:v>
                </c:pt>
                <c:pt idx="4">
                  <c:v>3.3197831978319785</c:v>
                </c:pt>
                <c:pt idx="5">
                  <c:v>4.2682926829268508</c:v>
                </c:pt>
              </c:numCache>
            </c:numRef>
          </c:xVal>
          <c:yVal>
            <c:numRef>
              <c:f>(Bottomash!$D$5,Bottomash!$D$10,Bottomash!$D$15,Bottomash!$D$20,Bottomash!$D$25,Bottomash!$D$30)</c:f>
              <c:numCache>
                <c:formatCode>General</c:formatCode>
                <c:ptCount val="6"/>
                <c:pt idx="0">
                  <c:v>22.972999999999921</c:v>
                </c:pt>
                <c:pt idx="1">
                  <c:v>21.245999999999913</c:v>
                </c:pt>
                <c:pt idx="2">
                  <c:v>20.45</c:v>
                </c:pt>
                <c:pt idx="3">
                  <c:v>19.177666666666731</c:v>
                </c:pt>
                <c:pt idx="4">
                  <c:v>18.978999999999989</c:v>
                </c:pt>
                <c:pt idx="5">
                  <c:v>17.409333333333155</c:v>
                </c:pt>
              </c:numCache>
            </c:numRef>
          </c:yVal>
          <c:smooth val="0"/>
        </c:ser>
        <c:ser>
          <c:idx val="3"/>
          <c:order val="3"/>
          <c:tx>
            <c:v>Gypsum</c:v>
          </c:tx>
          <c:spPr>
            <a:ln w="6350">
              <a:solidFill>
                <a:sysClr val="windowText" lastClr="000000"/>
              </a:solidFill>
            </a:ln>
          </c:spPr>
          <c:marker>
            <c:symbol val="x"/>
            <c:size val="10"/>
            <c:spPr>
              <a:noFill/>
              <a:ln w="6350">
                <a:solidFill>
                  <a:sysClr val="windowText" lastClr="0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(Gypsum!$F$5,Gypsum!$F$10,Gypsum!$F$15,Gypsum!$F$20,Gypsum!$F$25,Gypsum!$F$30)</c:f>
                <c:numCache>
                  <c:formatCode>General</c:formatCode>
                  <c:ptCount val="6"/>
                  <c:pt idx="0">
                    <c:v>0.202056922673165</c:v>
                  </c:pt>
                  <c:pt idx="1">
                    <c:v>7.0938940881107374E-2</c:v>
                  </c:pt>
                  <c:pt idx="2">
                    <c:v>2.7847285325503752</c:v>
                  </c:pt>
                  <c:pt idx="3">
                    <c:v>0.30000388886363238</c:v>
                  </c:pt>
                  <c:pt idx="4">
                    <c:v>2.1828683728830827</c:v>
                  </c:pt>
                  <c:pt idx="5">
                    <c:v>0.39029390634923083</c:v>
                  </c:pt>
                </c:numCache>
              </c:numRef>
            </c:plus>
            <c:minus>
              <c:numRef>
                <c:f>(Gypsum!$F$5,Gypsum!$F$10,Gypsum!$F$15,Gypsum!$F$20,Gypsum!$F$25,Gypsum!$F$30)</c:f>
                <c:numCache>
                  <c:formatCode>General</c:formatCode>
                  <c:ptCount val="6"/>
                  <c:pt idx="0">
                    <c:v>0.202056922673165</c:v>
                  </c:pt>
                  <c:pt idx="1">
                    <c:v>7.0938940881107374E-2</c:v>
                  </c:pt>
                  <c:pt idx="2">
                    <c:v>2.7847285325503752</c:v>
                  </c:pt>
                  <c:pt idx="3">
                    <c:v>0.30000388886363238</c:v>
                  </c:pt>
                  <c:pt idx="4">
                    <c:v>2.1828683728830827</c:v>
                  </c:pt>
                  <c:pt idx="5">
                    <c:v>0.39029390634923083</c:v>
                  </c:pt>
                </c:numCache>
              </c:numRef>
            </c:minus>
          </c:errBars>
          <c:xVal>
            <c:numRef>
              <c:f>(Gypsum!$E$5,Gypsum!$E$10,Gypsum!$E$15,Gypsum!$E$20,Gypsum!$E$25,Gypsum!$E$31,Gypsum!$E$31,Gypsum!$E$30)</c:f>
              <c:numCache>
                <c:formatCode>General</c:formatCode>
                <c:ptCount val="8"/>
                <c:pt idx="0">
                  <c:v>0</c:v>
                </c:pt>
                <c:pt idx="1">
                  <c:v>0.75000000000000233</c:v>
                </c:pt>
                <c:pt idx="2">
                  <c:v>1.5</c:v>
                </c:pt>
                <c:pt idx="3">
                  <c:v>2.5</c:v>
                </c:pt>
                <c:pt idx="4">
                  <c:v>3.5</c:v>
                </c:pt>
                <c:pt idx="7">
                  <c:v>4.5</c:v>
                </c:pt>
              </c:numCache>
            </c:numRef>
          </c:xVal>
          <c:yVal>
            <c:numRef>
              <c:f>(Gypsum!$D$5,Gypsum!$D$10,Gypsum!$D$15,Gypsum!$D$20,Gypsum!$D$25,Gypsum!$D$30)</c:f>
              <c:numCache>
                <c:formatCode>General</c:formatCode>
                <c:ptCount val="6"/>
                <c:pt idx="0">
                  <c:v>22.972999999999921</c:v>
                </c:pt>
                <c:pt idx="1">
                  <c:v>17.963666666666629</c:v>
                </c:pt>
                <c:pt idx="2">
                  <c:v>18.212999999999987</c:v>
                </c:pt>
                <c:pt idx="3">
                  <c:v>16.082333333333121</c:v>
                </c:pt>
                <c:pt idx="4">
                  <c:v>16.31933333333323</c:v>
                </c:pt>
                <c:pt idx="5">
                  <c:v>13.93866666666667</c:v>
                </c:pt>
              </c:numCache>
            </c:numRef>
          </c:yVal>
          <c:smooth val="0"/>
        </c:ser>
        <c:ser>
          <c:idx val="4"/>
          <c:order val="4"/>
          <c:tx>
            <c:v>Al-WTR-1</c:v>
          </c:tx>
          <c:spPr>
            <a:ln w="6350">
              <a:solidFill>
                <a:sysClr val="windowText" lastClr="000000"/>
              </a:solidFill>
            </a:ln>
          </c:spPr>
          <c:marker>
            <c:symbol val="diamond"/>
            <c:size val="10"/>
            <c:spPr>
              <a:noFill/>
              <a:ln w="6350">
                <a:solidFill>
                  <a:sysClr val="windowText" lastClr="0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('AWTR-1 (&lt; 2mm)'!$F$5,'AWTR-1 (&lt; 2mm)'!$F$10,'AWTR-1 (&lt; 2mm)'!$F$16,'AWTR-1 (&lt; 2mm)'!$F$16,'AWTR-1 (&lt; 2mm)'!$F$15,'AWTR-1 (&lt; 2mm)'!$F$20)</c:f>
                <c:numCache>
                  <c:formatCode>General</c:formatCode>
                  <c:ptCount val="6"/>
                  <c:pt idx="0">
                    <c:v>0.202056922673165</c:v>
                  </c:pt>
                  <c:pt idx="1">
                    <c:v>0.24252078948705641</c:v>
                  </c:pt>
                  <c:pt idx="4">
                    <c:v>0.17920472464035328</c:v>
                  </c:pt>
                  <c:pt idx="5">
                    <c:v>0.37766960869689081</c:v>
                  </c:pt>
                </c:numCache>
              </c:numRef>
            </c:plus>
            <c:minus>
              <c:numRef>
                <c:f>('AWTR-1 (&lt; 2mm)'!$F$5,'AWTR-1 (&lt; 2mm)'!$F$10,'AWTR-1 (&lt; 2mm)'!$F$15,'AWTR-1 (&lt; 2mm)'!$F$20)</c:f>
                <c:numCache>
                  <c:formatCode>General</c:formatCode>
                  <c:ptCount val="4"/>
                  <c:pt idx="0">
                    <c:v>0.202056922673165</c:v>
                  </c:pt>
                  <c:pt idx="1">
                    <c:v>0.24252078948705641</c:v>
                  </c:pt>
                  <c:pt idx="2">
                    <c:v>0.17920472464035328</c:v>
                  </c:pt>
                  <c:pt idx="3">
                    <c:v>0.37766960869689081</c:v>
                  </c:pt>
                </c:numCache>
              </c:numRef>
            </c:minus>
          </c:errBars>
          <c:xVal>
            <c:numRef>
              <c:f>('AWTR-1 (&lt; 2mm)'!$E$5,'AWTR-1 (&lt; 2mm)'!$E$10,'AWTR-1 (&lt; 2mm)'!$E$15,'AWTR-1 (&lt; 2mm)'!$E$20)</c:f>
              <c:numCache>
                <c:formatCode>General</c:formatCode>
                <c:ptCount val="4"/>
                <c:pt idx="0">
                  <c:v>0</c:v>
                </c:pt>
                <c:pt idx="1">
                  <c:v>0.15718562874251488</c:v>
                </c:pt>
                <c:pt idx="2">
                  <c:v>0.31437125748502992</c:v>
                </c:pt>
                <c:pt idx="3">
                  <c:v>0.73353293413173648</c:v>
                </c:pt>
              </c:numCache>
            </c:numRef>
          </c:xVal>
          <c:yVal>
            <c:numRef>
              <c:f>('AWTR-1 (&lt; 2mm)'!$D$5,'AWTR-1 (&lt; 2mm)'!$D$10,'AWTR-1 (&lt; 2mm)'!$D$15,'AWTR-1 (&lt; 2mm)'!$D$20)</c:f>
              <c:numCache>
                <c:formatCode>General</c:formatCode>
                <c:ptCount val="4"/>
                <c:pt idx="0">
                  <c:v>22.972999999999921</c:v>
                </c:pt>
                <c:pt idx="1">
                  <c:v>25.821333333333204</c:v>
                </c:pt>
                <c:pt idx="2">
                  <c:v>26.082666666666629</c:v>
                </c:pt>
                <c:pt idx="3">
                  <c:v>26.04333333333317</c:v>
                </c:pt>
              </c:numCache>
            </c:numRef>
          </c:yVal>
          <c:smooth val="0"/>
        </c:ser>
        <c:ser>
          <c:idx val="5"/>
          <c:order val="5"/>
          <c:tx>
            <c:v>Al-WTR-2</c:v>
          </c:tx>
          <c:spPr>
            <a:ln w="6350">
              <a:solidFill>
                <a:sysClr val="windowText" lastClr="000000"/>
              </a:solidFill>
            </a:ln>
          </c:spPr>
          <c:marker>
            <c:symbol val="circle"/>
            <c:size val="10"/>
            <c:spPr>
              <a:noFill/>
              <a:ln w="6350">
                <a:solidFill>
                  <a:sysClr val="windowText" lastClr="0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('AWTR-2 (sludge)'!$F$5,'AWTR-2 (sludge)'!$F$10,'AWTR-2 (sludge)'!$F$15,'AWTR-2 (sludge)'!$F$20,'AWTR-2 (sludge)'!$F$25,'AWTR-2 (sludge)'!$F$30)</c:f>
                <c:numCache>
                  <c:formatCode>General</c:formatCode>
                  <c:ptCount val="6"/>
                  <c:pt idx="0">
                    <c:v>0.202056922673165</c:v>
                  </c:pt>
                  <c:pt idx="1">
                    <c:v>0.70570272305948356</c:v>
                  </c:pt>
                  <c:pt idx="2">
                    <c:v>0.39147456281781717</c:v>
                  </c:pt>
                  <c:pt idx="3">
                    <c:v>0.47157077941709613</c:v>
                  </c:pt>
                  <c:pt idx="4">
                    <c:v>0.67462656336661475</c:v>
                  </c:pt>
                  <c:pt idx="5">
                    <c:v>1.2613997515987818</c:v>
                  </c:pt>
                </c:numCache>
              </c:numRef>
            </c:plus>
            <c:minus>
              <c:numRef>
                <c:f>('AWTR-2 (sludge)'!$F$5,'AWTR-2 (sludge)'!$F$10,'AWTR-2 (sludge)'!$F$15,'AWTR-2 (sludge)'!$F$20,'AWTR-2 (sludge)'!$F$25,'AWTR-2 (sludge)'!$F$30)</c:f>
                <c:numCache>
                  <c:formatCode>General</c:formatCode>
                  <c:ptCount val="6"/>
                  <c:pt idx="0">
                    <c:v>0.202056922673165</c:v>
                  </c:pt>
                  <c:pt idx="1">
                    <c:v>0.70570272305948356</c:v>
                  </c:pt>
                  <c:pt idx="2">
                    <c:v>0.39147456281781717</c:v>
                  </c:pt>
                  <c:pt idx="3">
                    <c:v>0.47157077941709613</c:v>
                  </c:pt>
                  <c:pt idx="4">
                    <c:v>0.67462656336661475</c:v>
                  </c:pt>
                  <c:pt idx="5">
                    <c:v>1.2613997515987818</c:v>
                  </c:pt>
                </c:numCache>
              </c:numRef>
            </c:minus>
          </c:errBars>
          <c:xVal>
            <c:numRef>
              <c:f>('AWTR-2 (sludge)'!$E$5,'AWTR-2 (sludge)'!$E$10,'AWTR-2 (sludge)'!$E$15,'AWTR-2 (sludge)'!$E$20,'AWTR-2 (sludge)'!$E$25,'AWTR-2 (sludge)'!$E$30)</c:f>
              <c:numCache>
                <c:formatCode>General</c:formatCode>
                <c:ptCount val="6"/>
                <c:pt idx="0">
                  <c:v>0</c:v>
                </c:pt>
                <c:pt idx="1">
                  <c:v>0.15000000000000024</c:v>
                </c:pt>
                <c:pt idx="2">
                  <c:v>0.30000000000000032</c:v>
                </c:pt>
                <c:pt idx="3">
                  <c:v>0.70000000000000062</c:v>
                </c:pt>
                <c:pt idx="4">
                  <c:v>1.2</c:v>
                </c:pt>
                <c:pt idx="5">
                  <c:v>1.6</c:v>
                </c:pt>
              </c:numCache>
            </c:numRef>
          </c:xVal>
          <c:yVal>
            <c:numRef>
              <c:f>('AWTR-2 (sludge)'!$D$5,'AWTR-2 (sludge)'!$D$10,'AWTR-2 (sludge)'!$D$15,'AWTR-2 (sludge)'!$D$20,'AWTR-2 (sludge)'!$D$25,'AWTR-2 (sludge)'!$D$30)</c:f>
              <c:numCache>
                <c:formatCode>General</c:formatCode>
                <c:ptCount val="6"/>
                <c:pt idx="0">
                  <c:v>22.972999999999921</c:v>
                </c:pt>
                <c:pt idx="1">
                  <c:v>24.291666666666668</c:v>
                </c:pt>
                <c:pt idx="2">
                  <c:v>23.409333333333155</c:v>
                </c:pt>
                <c:pt idx="3">
                  <c:v>22.795000000000002</c:v>
                </c:pt>
                <c:pt idx="4">
                  <c:v>21.549000000000003</c:v>
                </c:pt>
                <c:pt idx="5">
                  <c:v>19.595666666666666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239232"/>
        <c:axId val="78241152"/>
      </c:scatterChart>
      <c:valAx>
        <c:axId val="78239232"/>
        <c:scaling>
          <c:orientation val="minMax"/>
          <c:max val="7"/>
          <c:min val="0"/>
        </c:scaling>
        <c:delete val="0"/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r>
                  <a:rPr lang="en-GB" sz="1800" b="1" i="0" baseline="0" dirty="0" smtClean="0">
                    <a:latin typeface="Times New Roman" pitchFamily="18" charset="0"/>
                    <a:cs typeface="Times New Roman" pitchFamily="18" charset="0"/>
                  </a:rPr>
                  <a:t>kg of amendment added per kg of dry matter</a:t>
                </a:r>
                <a:endParaRPr lang="en-IE" sz="1800" b="1" i="0" baseline="0" dirty="0" smtClean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2700">
            <a:solidFill>
              <a:sysClr val="windowText" lastClr="000000"/>
            </a:solidFill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en-US"/>
          </a:p>
        </c:txPr>
        <c:crossAx val="78241152"/>
        <c:crosses val="autoZero"/>
        <c:crossBetween val="midCat"/>
      </c:valAx>
      <c:valAx>
        <c:axId val="7824115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1" i="0" baseline="0" dirty="0" smtClean="0"/>
                  <a:t>Concentration of  water extractable phosphorus in slurry (mg L</a:t>
                </a:r>
                <a:r>
                  <a:rPr lang="en-GB" sz="1800" b="1" i="0" baseline="30000" dirty="0" smtClean="0"/>
                  <a:t>-1</a:t>
                </a:r>
                <a:r>
                  <a:rPr lang="en-GB" sz="1800" b="1" i="0" baseline="0" dirty="0" smtClean="0"/>
                  <a:t>)</a:t>
                </a:r>
                <a:endParaRPr lang="en-IE" sz="1800" b="1" i="0" baseline="0" dirty="0" smtClean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78239232"/>
        <c:crosses val="autoZero"/>
        <c:crossBetween val="midCat"/>
      </c:valAx>
    </c:plotArea>
    <c:legend>
      <c:legendPos val="b"/>
      <c:layout/>
      <c:overlay val="0"/>
      <c:txPr>
        <a:bodyPr/>
        <a:lstStyle/>
        <a:p>
          <a:pPr>
            <a:defRPr sz="1800"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997036307961505"/>
          <c:y val="6.6811625309903533E-2"/>
          <c:w val="0.71152734033245846"/>
          <c:h val="0.68841497366792026"/>
        </c:manualLayout>
      </c:layout>
      <c:scatterChart>
        <c:scatterStyle val="lineMarker"/>
        <c:varyColors val="0"/>
        <c:ser>
          <c:idx val="5"/>
          <c:order val="1"/>
          <c:spPr>
            <a:ln w="25400">
              <a:solidFill>
                <a:sysClr val="windowText" lastClr="000000"/>
              </a:solidFill>
            </a:ln>
          </c:spPr>
          <c:marker>
            <c:symbol val="diamond"/>
            <c:size val="10"/>
            <c:spPr>
              <a:noFill/>
              <a:ln w="19050">
                <a:solidFill>
                  <a:sysClr val="windowText" lastClr="000000"/>
                </a:solidFill>
              </a:ln>
            </c:spPr>
          </c:marker>
          <c:xVal>
            <c:numRef>
              <c:f>'ZERO SLURRY'!$B$1:$J$1</c:f>
              <c:numCache>
                <c:formatCode>General</c:formatCode>
                <c:ptCount val="9"/>
                <c:pt idx="0">
                  <c:v>0.25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24</c:v>
                </c:pt>
                <c:pt idx="8">
                  <c:v>30</c:v>
                </c:pt>
              </c:numCache>
            </c:numRef>
          </c:xVal>
          <c:yVal>
            <c:numRef>
              <c:f>'ZERO SLURRY'!$B$5:$J$5</c:f>
              <c:numCache>
                <c:formatCode>General</c:formatCode>
                <c:ptCount val="9"/>
                <c:pt idx="0">
                  <c:v>0.67666666666666664</c:v>
                </c:pt>
                <c:pt idx="1">
                  <c:v>0.77166666666666661</c:v>
                </c:pt>
                <c:pt idx="2">
                  <c:v>0.8956666666666665</c:v>
                </c:pt>
                <c:pt idx="3">
                  <c:v>1.1403333333333341</c:v>
                </c:pt>
                <c:pt idx="4">
                  <c:v>1.9566666666666663</c:v>
                </c:pt>
                <c:pt idx="5">
                  <c:v>1.5836666666666668</c:v>
                </c:pt>
                <c:pt idx="6">
                  <c:v>1.6139999999999914</c:v>
                </c:pt>
                <c:pt idx="7">
                  <c:v>1.53</c:v>
                </c:pt>
                <c:pt idx="8">
                  <c:v>1.5263333333333333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054720"/>
        <c:axId val="79056896"/>
      </c:scatterChart>
      <c:scatterChart>
        <c:scatterStyle val="lineMarker"/>
        <c:varyColors val="0"/>
        <c:ser>
          <c:idx val="3"/>
          <c:order val="0"/>
          <c:spPr>
            <a:ln>
              <a:noFill/>
            </a:ln>
          </c:spPr>
          <c:marker>
            <c:symbol val="none"/>
          </c:marker>
          <c:xVal>
            <c:numRef>
              <c:f>Alum!$C$5:$K$5</c:f>
              <c:numCache>
                <c:formatCode>General</c:formatCode>
                <c:ptCount val="9"/>
                <c:pt idx="0">
                  <c:v>0.25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24</c:v>
                </c:pt>
                <c:pt idx="8">
                  <c:v>30</c:v>
                </c:pt>
              </c:numCache>
            </c:numRef>
          </c:xVal>
          <c:yVal>
            <c:numRef>
              <c:f>Alum!$C$30:$K$30</c:f>
              <c:numCache>
                <c:formatCode>General</c:formatCode>
                <c:ptCount val="9"/>
                <c:pt idx="0">
                  <c:v>133.03609341825904</c:v>
                </c:pt>
                <c:pt idx="1">
                  <c:v>164.22505307855522</c:v>
                </c:pt>
                <c:pt idx="2">
                  <c:v>205.18046709129521</c:v>
                </c:pt>
                <c:pt idx="3">
                  <c:v>281.5074309978769</c:v>
                </c:pt>
                <c:pt idx="4">
                  <c:v>366.85774946921424</c:v>
                </c:pt>
                <c:pt idx="5">
                  <c:v>437.72823779193169</c:v>
                </c:pt>
                <c:pt idx="6">
                  <c:v>479.44798301486475</c:v>
                </c:pt>
                <c:pt idx="7">
                  <c:v>499.3418259023357</c:v>
                </c:pt>
                <c:pt idx="8">
                  <c:v>498.64118895966033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058816"/>
        <c:axId val="79060352"/>
      </c:scatterChart>
      <c:valAx>
        <c:axId val="79054720"/>
        <c:scaling>
          <c:orientation val="minMax"/>
          <c:max val="3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2000" b="1" i="0" baseline="0" dirty="0" smtClean="0">
                    <a:latin typeface="Times New Roman" pitchFamily="18" charset="0"/>
                    <a:cs typeface="Times New Roman" pitchFamily="18" charset="0"/>
                  </a:rPr>
                  <a:t>Time from start of agitator test (hours)</a:t>
                </a:r>
                <a:endParaRPr lang="en-IE" sz="2000" b="1" i="0" baseline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26570625546806625"/>
              <c:y val="0.8770545399118427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63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79056896"/>
        <c:crosses val="autoZero"/>
        <c:crossBetween val="midCat"/>
      </c:valAx>
      <c:valAx>
        <c:axId val="79056896"/>
        <c:scaling>
          <c:orientation val="minMax"/>
          <c:max val="18.899999999999999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2000" b="1" i="0" baseline="0" dirty="0">
                    <a:latin typeface="Times New Roman" pitchFamily="18" charset="0"/>
                    <a:cs typeface="Times New Roman" pitchFamily="18" charset="0"/>
                  </a:rPr>
                  <a:t>Concentration of dissolved reactive P in overlying water (</a:t>
                </a:r>
                <a:r>
                  <a:rPr lang="en-US" sz="2000" b="1" i="0" baseline="0" dirty="0" smtClean="0">
                    <a:latin typeface="Times New Roman" pitchFamily="18" charset="0"/>
                    <a:cs typeface="Times New Roman" pitchFamily="18" charset="0"/>
                  </a:rPr>
                  <a:t>mg L</a:t>
                </a:r>
                <a:r>
                  <a:rPr lang="en-US" sz="2000" b="1" i="0" u="none" strike="noStrike" baseline="30000" dirty="0" smtClean="0">
                    <a:latin typeface="Times New Roman" pitchFamily="18" charset="0"/>
                    <a:cs typeface="Times New Roman" pitchFamily="18" charset="0"/>
                  </a:rPr>
                  <a:t>-1</a:t>
                </a:r>
                <a:r>
                  <a:rPr lang="en-US" sz="2000" b="1" i="0" baseline="0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IE" sz="2000" b="1" i="0" baseline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1.1108158355205698E-2"/>
              <c:y val="8.4495845946321521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63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79054720"/>
        <c:crosses val="autoZero"/>
        <c:crossBetween val="midCat"/>
      </c:valAx>
      <c:valAx>
        <c:axId val="790588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79060352"/>
        <c:crosses val="autoZero"/>
        <c:crossBetween val="midCat"/>
      </c:valAx>
      <c:valAx>
        <c:axId val="79060352"/>
        <c:scaling>
          <c:orientation val="minMax"/>
          <c:max val="1205.7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2000" b="1" i="0" u="none" strike="noStrike" baseline="0" dirty="0" smtClean="0">
                    <a:latin typeface="Times New Roman" pitchFamily="18" charset="0"/>
                    <a:cs typeface="Times New Roman" pitchFamily="18" charset="0"/>
                  </a:rPr>
                  <a:t>Mass P released in overlying water at time t (mg m</a:t>
                </a:r>
                <a:r>
                  <a:rPr lang="en-US" sz="2000" b="1" i="0" u="none" strike="noStrike" baseline="30000" dirty="0" smtClean="0">
                    <a:latin typeface="Times New Roman" pitchFamily="18" charset="0"/>
                    <a:cs typeface="Times New Roman" pitchFamily="18" charset="0"/>
                  </a:rPr>
                  <a:t>-2</a:t>
                </a:r>
                <a:r>
                  <a:rPr lang="en-US" sz="2000" b="1" i="0" u="none" strike="noStrike" baseline="0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IE" sz="20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92447411695754522"/>
              <c:y val="4.1132792693586703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63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79058816"/>
        <c:crosses val="max"/>
        <c:crossBetween val="midCat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997036307961505"/>
          <c:y val="6.6811625309903533E-2"/>
          <c:w val="0.71152734033245846"/>
          <c:h val="0.68841497366792026"/>
        </c:manualLayout>
      </c:layout>
      <c:scatterChart>
        <c:scatterStyle val="lineMarker"/>
        <c:varyColors val="0"/>
        <c:ser>
          <c:idx val="4"/>
          <c:order val="1"/>
          <c:spPr>
            <a:ln w="25400">
              <a:solidFill>
                <a:sysClr val="windowText" lastClr="000000"/>
              </a:solidFill>
            </a:ln>
          </c:spPr>
          <c:marker>
            <c:symbol val="square"/>
            <c:size val="7"/>
            <c:spPr>
              <a:noFill/>
              <a:ln w="25400">
                <a:solidFill>
                  <a:sysClr val="windowText" lastClr="0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Control!$B$8:$J$8</c:f>
                <c:numCache>
                  <c:formatCode>General</c:formatCode>
                  <c:ptCount val="9"/>
                  <c:pt idx="0">
                    <c:v>0.47196313415350849</c:v>
                  </c:pt>
                  <c:pt idx="1">
                    <c:v>0.51350043816923552</c:v>
                  </c:pt>
                  <c:pt idx="2">
                    <c:v>0.75812980418924414</c:v>
                  </c:pt>
                  <c:pt idx="3">
                    <c:v>1.0203564573226216</c:v>
                  </c:pt>
                  <c:pt idx="4">
                    <c:v>1.5692337939261878</c:v>
                  </c:pt>
                  <c:pt idx="5">
                    <c:v>1.6885632946383748</c:v>
                  </c:pt>
                  <c:pt idx="6">
                    <c:v>1.7248359922033258</c:v>
                  </c:pt>
                  <c:pt idx="7">
                    <c:v>1.7570105861946272</c:v>
                  </c:pt>
                  <c:pt idx="8">
                    <c:v>2.4289117933758142</c:v>
                  </c:pt>
                </c:numCache>
              </c:numRef>
            </c:plus>
            <c:minus>
              <c:numRef>
                <c:f>Control!$B$8:$J$8</c:f>
                <c:numCache>
                  <c:formatCode>General</c:formatCode>
                  <c:ptCount val="9"/>
                  <c:pt idx="0">
                    <c:v>0.47196313415350849</c:v>
                  </c:pt>
                  <c:pt idx="1">
                    <c:v>0.51350043816923552</c:v>
                  </c:pt>
                  <c:pt idx="2">
                    <c:v>0.75812980418924414</c:v>
                  </c:pt>
                  <c:pt idx="3">
                    <c:v>1.0203564573226216</c:v>
                  </c:pt>
                  <c:pt idx="4">
                    <c:v>1.5692337939261878</c:v>
                  </c:pt>
                  <c:pt idx="5">
                    <c:v>1.6885632946383748</c:v>
                  </c:pt>
                  <c:pt idx="6">
                    <c:v>1.7248359922033258</c:v>
                  </c:pt>
                  <c:pt idx="7">
                    <c:v>1.7570105861946272</c:v>
                  </c:pt>
                  <c:pt idx="8">
                    <c:v>2.4289117933758142</c:v>
                  </c:pt>
                </c:numCache>
              </c:numRef>
            </c:minus>
          </c:errBars>
          <c:xVal>
            <c:numRef>
              <c:f>Control!$B$1:$J$1</c:f>
              <c:numCache>
                <c:formatCode>General</c:formatCode>
                <c:ptCount val="9"/>
                <c:pt idx="0">
                  <c:v>0.25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24</c:v>
                </c:pt>
                <c:pt idx="8">
                  <c:v>30</c:v>
                </c:pt>
              </c:numCache>
            </c:numRef>
          </c:xVal>
          <c:yVal>
            <c:numRef>
              <c:f>Control!$B$7:$J$7</c:f>
              <c:numCache>
                <c:formatCode>General</c:formatCode>
                <c:ptCount val="9"/>
                <c:pt idx="0">
                  <c:v>3.9551999999999987</c:v>
                </c:pt>
                <c:pt idx="1">
                  <c:v>5.0118</c:v>
                </c:pt>
                <c:pt idx="2">
                  <c:v>6.1334</c:v>
                </c:pt>
                <c:pt idx="3">
                  <c:v>7.9634000000000018</c:v>
                </c:pt>
                <c:pt idx="4">
                  <c:v>10.370800000000004</c:v>
                </c:pt>
                <c:pt idx="5">
                  <c:v>13.963000000000006</c:v>
                </c:pt>
                <c:pt idx="6">
                  <c:v>15.427200000000001</c:v>
                </c:pt>
                <c:pt idx="7">
                  <c:v>17.033200000000001</c:v>
                </c:pt>
                <c:pt idx="8">
                  <c:v>17.569499999999849</c:v>
                </c:pt>
              </c:numCache>
            </c:numRef>
          </c:yVal>
          <c:smooth val="0"/>
        </c:ser>
        <c:ser>
          <c:idx val="5"/>
          <c:order val="2"/>
          <c:spPr>
            <a:ln w="25400">
              <a:solidFill>
                <a:sysClr val="windowText" lastClr="000000"/>
              </a:solidFill>
            </a:ln>
          </c:spPr>
          <c:marker>
            <c:symbol val="diamond"/>
            <c:size val="10"/>
            <c:spPr>
              <a:noFill/>
              <a:ln w="19050">
                <a:solidFill>
                  <a:sysClr val="windowText" lastClr="000000"/>
                </a:solidFill>
              </a:ln>
            </c:spPr>
          </c:marker>
          <c:xVal>
            <c:numRef>
              <c:f>'ZERO SLURRY'!$B$1:$J$1</c:f>
              <c:numCache>
                <c:formatCode>General</c:formatCode>
                <c:ptCount val="9"/>
                <c:pt idx="0">
                  <c:v>0.25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24</c:v>
                </c:pt>
                <c:pt idx="8">
                  <c:v>30</c:v>
                </c:pt>
              </c:numCache>
            </c:numRef>
          </c:xVal>
          <c:yVal>
            <c:numRef>
              <c:f>'ZERO SLURRY'!$B$5:$J$5</c:f>
              <c:numCache>
                <c:formatCode>General</c:formatCode>
                <c:ptCount val="9"/>
                <c:pt idx="0">
                  <c:v>0.67666666666666664</c:v>
                </c:pt>
                <c:pt idx="1">
                  <c:v>0.77166666666666661</c:v>
                </c:pt>
                <c:pt idx="2">
                  <c:v>0.8956666666666665</c:v>
                </c:pt>
                <c:pt idx="3">
                  <c:v>1.1403333333333341</c:v>
                </c:pt>
                <c:pt idx="4">
                  <c:v>1.9566666666666663</c:v>
                </c:pt>
                <c:pt idx="5">
                  <c:v>1.5836666666666668</c:v>
                </c:pt>
                <c:pt idx="6">
                  <c:v>1.613999999999991</c:v>
                </c:pt>
                <c:pt idx="7">
                  <c:v>1.53</c:v>
                </c:pt>
                <c:pt idx="8">
                  <c:v>1.5263333333333333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999552"/>
        <c:axId val="79001472"/>
      </c:scatterChart>
      <c:scatterChart>
        <c:scatterStyle val="lineMarker"/>
        <c:varyColors val="0"/>
        <c:ser>
          <c:idx val="3"/>
          <c:order val="0"/>
          <c:spPr>
            <a:ln>
              <a:noFill/>
            </a:ln>
          </c:spPr>
          <c:marker>
            <c:symbol val="none"/>
          </c:marker>
          <c:xVal>
            <c:numRef>
              <c:f>Alum!$C$5:$K$5</c:f>
              <c:numCache>
                <c:formatCode>General</c:formatCode>
                <c:ptCount val="9"/>
                <c:pt idx="0">
                  <c:v>0.25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24</c:v>
                </c:pt>
                <c:pt idx="8">
                  <c:v>30</c:v>
                </c:pt>
              </c:numCache>
            </c:numRef>
          </c:xVal>
          <c:yVal>
            <c:numRef>
              <c:f>Alum!$C$30:$K$30</c:f>
              <c:numCache>
                <c:formatCode>General</c:formatCode>
                <c:ptCount val="9"/>
                <c:pt idx="0">
                  <c:v>133.03609341825904</c:v>
                </c:pt>
                <c:pt idx="1">
                  <c:v>164.22505307855516</c:v>
                </c:pt>
                <c:pt idx="2">
                  <c:v>205.18046709129521</c:v>
                </c:pt>
                <c:pt idx="3">
                  <c:v>281.5074309978769</c:v>
                </c:pt>
                <c:pt idx="4">
                  <c:v>366.85774946921424</c:v>
                </c:pt>
                <c:pt idx="5">
                  <c:v>437.72823779193169</c:v>
                </c:pt>
                <c:pt idx="6">
                  <c:v>479.44798301486486</c:v>
                </c:pt>
                <c:pt idx="7">
                  <c:v>499.3418259023357</c:v>
                </c:pt>
                <c:pt idx="8">
                  <c:v>498.64118895966033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015936"/>
        <c:axId val="79017472"/>
      </c:scatterChart>
      <c:valAx>
        <c:axId val="78999552"/>
        <c:scaling>
          <c:orientation val="minMax"/>
          <c:max val="3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2000" b="1" i="0" baseline="0" dirty="0" smtClean="0">
                    <a:latin typeface="Times New Roman" pitchFamily="18" charset="0"/>
                    <a:cs typeface="Times New Roman" pitchFamily="18" charset="0"/>
                  </a:rPr>
                  <a:t>Time from start of agitator test (hours)</a:t>
                </a:r>
                <a:endParaRPr lang="en-IE" sz="2000" b="1" i="0" baseline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26570625546806625"/>
              <c:y val="0.8770545399118427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63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79001472"/>
        <c:crosses val="autoZero"/>
        <c:crossBetween val="midCat"/>
      </c:valAx>
      <c:valAx>
        <c:axId val="79001472"/>
        <c:scaling>
          <c:orientation val="minMax"/>
          <c:max val="18.899999999999999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2000" b="1" i="0" baseline="0" dirty="0">
                    <a:latin typeface="Times New Roman" pitchFamily="18" charset="0"/>
                    <a:cs typeface="Times New Roman" pitchFamily="18" charset="0"/>
                  </a:rPr>
                  <a:t>Concentration of dissolved reactive P in overlying water (</a:t>
                </a:r>
                <a:r>
                  <a:rPr lang="en-US" sz="2000" b="1" i="0" baseline="0" dirty="0" smtClean="0">
                    <a:latin typeface="Times New Roman" pitchFamily="18" charset="0"/>
                    <a:cs typeface="Times New Roman" pitchFamily="18" charset="0"/>
                  </a:rPr>
                  <a:t>mg L</a:t>
                </a:r>
                <a:r>
                  <a:rPr lang="en-US" sz="2000" b="1" i="0" u="none" strike="noStrike" baseline="30000" dirty="0" smtClean="0">
                    <a:latin typeface="Times New Roman" pitchFamily="18" charset="0"/>
                    <a:cs typeface="Times New Roman" pitchFamily="18" charset="0"/>
                  </a:rPr>
                  <a:t>-1</a:t>
                </a:r>
                <a:r>
                  <a:rPr lang="en-US" sz="2000" b="1" i="0" baseline="0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IE" sz="2000" b="1" i="0" baseline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1.1108158355205705E-2"/>
              <c:y val="8.4495845946321563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63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78999552"/>
        <c:crosses val="autoZero"/>
        <c:crossBetween val="midCat"/>
      </c:valAx>
      <c:valAx>
        <c:axId val="790159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79017472"/>
        <c:crosses val="autoZero"/>
        <c:crossBetween val="midCat"/>
      </c:valAx>
      <c:valAx>
        <c:axId val="79017472"/>
        <c:scaling>
          <c:orientation val="minMax"/>
          <c:max val="1205.7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2000" b="1" i="0" u="none" strike="noStrike" baseline="0" dirty="0" smtClean="0">
                    <a:latin typeface="Times New Roman" pitchFamily="18" charset="0"/>
                    <a:cs typeface="Times New Roman" pitchFamily="18" charset="0"/>
                  </a:rPr>
                  <a:t>Mass P released in overlying water at time t (mg m</a:t>
                </a:r>
                <a:r>
                  <a:rPr lang="en-US" sz="2000" b="1" i="0" u="none" strike="noStrike" baseline="30000" dirty="0" smtClean="0">
                    <a:latin typeface="Times New Roman" pitchFamily="18" charset="0"/>
                    <a:cs typeface="Times New Roman" pitchFamily="18" charset="0"/>
                  </a:rPr>
                  <a:t>-2</a:t>
                </a:r>
                <a:r>
                  <a:rPr lang="en-US" sz="2000" b="1" i="0" u="none" strike="noStrike" baseline="0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IE" sz="20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92447411695754522"/>
              <c:y val="4.1132792693586703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63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79015936"/>
        <c:crosses val="max"/>
        <c:crossBetween val="midCat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997036307961505"/>
          <c:y val="6.6811625309903533E-2"/>
          <c:w val="0.71152734033245846"/>
          <c:h val="0.68841497366792026"/>
        </c:manualLayout>
      </c:layout>
      <c:scatterChart>
        <c:scatterStyle val="lineMarker"/>
        <c:varyColors val="0"/>
        <c:ser>
          <c:idx val="2"/>
          <c:order val="0"/>
          <c:tx>
            <c:strRef>
              <c:f>Alum!$C$3</c:f>
              <c:strCache>
                <c:ptCount val="1"/>
                <c:pt idx="0">
                  <c:v>5 mL/kg</c:v>
                </c:pt>
              </c:strCache>
            </c:strRef>
          </c:tx>
          <c:spPr>
            <a:ln w="25400">
              <a:solidFill>
                <a:sysClr val="windowText" lastClr="000000"/>
              </a:solidFill>
            </a:ln>
          </c:spPr>
          <c:marker>
            <c:symbol val="diamond"/>
            <c:size val="10"/>
            <c:spPr>
              <a:solidFill>
                <a:sysClr val="windowText" lastClr="000000"/>
              </a:solidFill>
              <a:ln w="6350">
                <a:solidFill>
                  <a:sysClr val="windowText" lastClr="0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Alum!$C$28:$K$28</c:f>
                <c:numCache>
                  <c:formatCode>General</c:formatCode>
                  <c:ptCount val="9"/>
                  <c:pt idx="0">
                    <c:v>5.5338353185945023E-2</c:v>
                  </c:pt>
                  <c:pt idx="1">
                    <c:v>3.9310727967481675E-2</c:v>
                  </c:pt>
                  <c:pt idx="2">
                    <c:v>0.17878571904191021</c:v>
                  </c:pt>
                  <c:pt idx="3">
                    <c:v>0.16177865537001918</c:v>
                  </c:pt>
                  <c:pt idx="4">
                    <c:v>0.27188661852568213</c:v>
                  </c:pt>
                  <c:pt idx="5">
                    <c:v>0.99600920343808275</c:v>
                  </c:pt>
                  <c:pt idx="6">
                    <c:v>1.1330950239645945</c:v>
                  </c:pt>
                  <c:pt idx="7">
                    <c:v>1.685925660678226</c:v>
                  </c:pt>
                  <c:pt idx="8">
                    <c:v>1.85770943189007</c:v>
                  </c:pt>
                </c:numCache>
              </c:numRef>
            </c:plus>
            <c:minus>
              <c:numRef>
                <c:f>Alum!$C$28:$K$28</c:f>
                <c:numCache>
                  <c:formatCode>General</c:formatCode>
                  <c:ptCount val="9"/>
                  <c:pt idx="0">
                    <c:v>5.5338353185945023E-2</c:v>
                  </c:pt>
                  <c:pt idx="1">
                    <c:v>3.9310727967481675E-2</c:v>
                  </c:pt>
                  <c:pt idx="2">
                    <c:v>0.17878571904191021</c:v>
                  </c:pt>
                  <c:pt idx="3">
                    <c:v>0.16177865537001918</c:v>
                  </c:pt>
                  <c:pt idx="4">
                    <c:v>0.27188661852568213</c:v>
                  </c:pt>
                  <c:pt idx="5">
                    <c:v>0.99600920343808275</c:v>
                  </c:pt>
                  <c:pt idx="6">
                    <c:v>1.1330950239645945</c:v>
                  </c:pt>
                  <c:pt idx="7">
                    <c:v>1.685925660678226</c:v>
                  </c:pt>
                  <c:pt idx="8">
                    <c:v>1.85770943189007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Alum!$C$23:$K$23</c:f>
              <c:numCache>
                <c:formatCode>General</c:formatCode>
                <c:ptCount val="9"/>
                <c:pt idx="0">
                  <c:v>0.25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24</c:v>
                </c:pt>
                <c:pt idx="8">
                  <c:v>30</c:v>
                </c:pt>
              </c:numCache>
            </c:numRef>
          </c:xVal>
          <c:yVal>
            <c:numRef>
              <c:f>Alum!$C$27:$K$27</c:f>
              <c:numCache>
                <c:formatCode>General</c:formatCode>
                <c:ptCount val="9"/>
                <c:pt idx="0">
                  <c:v>2.0886666666666671</c:v>
                </c:pt>
                <c:pt idx="1">
                  <c:v>2.5783333333333331</c:v>
                </c:pt>
                <c:pt idx="2">
                  <c:v>3.2213333333333352</c:v>
                </c:pt>
                <c:pt idx="3">
                  <c:v>4.4196666666666724</c:v>
                </c:pt>
                <c:pt idx="4">
                  <c:v>5.7596666666666714</c:v>
                </c:pt>
                <c:pt idx="5">
                  <c:v>6.8723333333333434</c:v>
                </c:pt>
                <c:pt idx="6">
                  <c:v>7.5273333333333339</c:v>
                </c:pt>
                <c:pt idx="7">
                  <c:v>7.8396666666666714</c:v>
                </c:pt>
                <c:pt idx="8">
                  <c:v>7.8286666666666669</c:v>
                </c:pt>
              </c:numCache>
            </c:numRef>
          </c:yVal>
          <c:smooth val="0"/>
        </c:ser>
        <c:ser>
          <c:idx val="4"/>
          <c:order val="2"/>
          <c:spPr>
            <a:ln w="25400">
              <a:solidFill>
                <a:sysClr val="windowText" lastClr="000000"/>
              </a:solidFill>
            </a:ln>
          </c:spPr>
          <c:marker>
            <c:symbol val="square"/>
            <c:size val="7"/>
            <c:spPr>
              <a:noFill/>
              <a:ln w="25400">
                <a:solidFill>
                  <a:sysClr val="windowText" lastClr="0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Control!$B$8:$J$8</c:f>
                <c:numCache>
                  <c:formatCode>General</c:formatCode>
                  <c:ptCount val="9"/>
                  <c:pt idx="0">
                    <c:v>0.47196313415350849</c:v>
                  </c:pt>
                  <c:pt idx="1">
                    <c:v>0.51350043816923552</c:v>
                  </c:pt>
                  <c:pt idx="2">
                    <c:v>0.75812980418924414</c:v>
                  </c:pt>
                  <c:pt idx="3">
                    <c:v>1.0203564573226216</c:v>
                  </c:pt>
                  <c:pt idx="4">
                    <c:v>1.5692337939261878</c:v>
                  </c:pt>
                  <c:pt idx="5">
                    <c:v>1.6885632946383748</c:v>
                  </c:pt>
                  <c:pt idx="6">
                    <c:v>1.7248359922033258</c:v>
                  </c:pt>
                  <c:pt idx="7">
                    <c:v>1.7570105861946272</c:v>
                  </c:pt>
                  <c:pt idx="8">
                    <c:v>2.4289117933758142</c:v>
                  </c:pt>
                </c:numCache>
              </c:numRef>
            </c:plus>
            <c:minus>
              <c:numRef>
                <c:f>Control!$B$8:$J$8</c:f>
                <c:numCache>
                  <c:formatCode>General</c:formatCode>
                  <c:ptCount val="9"/>
                  <c:pt idx="0">
                    <c:v>0.47196313415350849</c:v>
                  </c:pt>
                  <c:pt idx="1">
                    <c:v>0.51350043816923552</c:v>
                  </c:pt>
                  <c:pt idx="2">
                    <c:v>0.75812980418924414</c:v>
                  </c:pt>
                  <c:pt idx="3">
                    <c:v>1.0203564573226216</c:v>
                  </c:pt>
                  <c:pt idx="4">
                    <c:v>1.5692337939261878</c:v>
                  </c:pt>
                  <c:pt idx="5">
                    <c:v>1.6885632946383748</c:v>
                  </c:pt>
                  <c:pt idx="6">
                    <c:v>1.7248359922033258</c:v>
                  </c:pt>
                  <c:pt idx="7">
                    <c:v>1.7570105861946272</c:v>
                  </c:pt>
                  <c:pt idx="8">
                    <c:v>2.4289117933758142</c:v>
                  </c:pt>
                </c:numCache>
              </c:numRef>
            </c:minus>
          </c:errBars>
          <c:xVal>
            <c:numRef>
              <c:f>Control!$B$1:$J$1</c:f>
              <c:numCache>
                <c:formatCode>General</c:formatCode>
                <c:ptCount val="9"/>
                <c:pt idx="0">
                  <c:v>0.25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24</c:v>
                </c:pt>
                <c:pt idx="8">
                  <c:v>30</c:v>
                </c:pt>
              </c:numCache>
            </c:numRef>
          </c:xVal>
          <c:yVal>
            <c:numRef>
              <c:f>Control!$B$7:$J$7</c:f>
              <c:numCache>
                <c:formatCode>General</c:formatCode>
                <c:ptCount val="9"/>
                <c:pt idx="0">
                  <c:v>3.9551999999999987</c:v>
                </c:pt>
                <c:pt idx="1">
                  <c:v>5.0118</c:v>
                </c:pt>
                <c:pt idx="2">
                  <c:v>6.1334</c:v>
                </c:pt>
                <c:pt idx="3">
                  <c:v>7.9634000000000018</c:v>
                </c:pt>
                <c:pt idx="4">
                  <c:v>10.370800000000004</c:v>
                </c:pt>
                <c:pt idx="5">
                  <c:v>13.963000000000006</c:v>
                </c:pt>
                <c:pt idx="6">
                  <c:v>15.427200000000001</c:v>
                </c:pt>
                <c:pt idx="7">
                  <c:v>17.033200000000001</c:v>
                </c:pt>
                <c:pt idx="8">
                  <c:v>17.569499999999849</c:v>
                </c:pt>
              </c:numCache>
            </c:numRef>
          </c:yVal>
          <c:smooth val="0"/>
        </c:ser>
        <c:ser>
          <c:idx val="5"/>
          <c:order val="3"/>
          <c:spPr>
            <a:ln w="25400">
              <a:solidFill>
                <a:sysClr val="windowText" lastClr="000000"/>
              </a:solidFill>
            </a:ln>
          </c:spPr>
          <c:marker>
            <c:symbol val="diamond"/>
            <c:size val="10"/>
            <c:spPr>
              <a:noFill/>
              <a:ln w="19050">
                <a:solidFill>
                  <a:sysClr val="windowText" lastClr="000000"/>
                </a:solidFill>
              </a:ln>
            </c:spPr>
          </c:marker>
          <c:xVal>
            <c:numRef>
              <c:f>'ZERO SLURRY'!$B$1:$J$1</c:f>
              <c:numCache>
                <c:formatCode>General</c:formatCode>
                <c:ptCount val="9"/>
                <c:pt idx="0">
                  <c:v>0.25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24</c:v>
                </c:pt>
                <c:pt idx="8">
                  <c:v>30</c:v>
                </c:pt>
              </c:numCache>
            </c:numRef>
          </c:xVal>
          <c:yVal>
            <c:numRef>
              <c:f>'ZERO SLURRY'!$B$5:$J$5</c:f>
              <c:numCache>
                <c:formatCode>General</c:formatCode>
                <c:ptCount val="9"/>
                <c:pt idx="0">
                  <c:v>0.67666666666666664</c:v>
                </c:pt>
                <c:pt idx="1">
                  <c:v>0.77166666666666661</c:v>
                </c:pt>
                <c:pt idx="2">
                  <c:v>0.8956666666666665</c:v>
                </c:pt>
                <c:pt idx="3">
                  <c:v>1.1403333333333341</c:v>
                </c:pt>
                <c:pt idx="4">
                  <c:v>1.9566666666666663</c:v>
                </c:pt>
                <c:pt idx="5">
                  <c:v>1.5836666666666668</c:v>
                </c:pt>
                <c:pt idx="6">
                  <c:v>1.613999999999991</c:v>
                </c:pt>
                <c:pt idx="7">
                  <c:v>1.53</c:v>
                </c:pt>
                <c:pt idx="8">
                  <c:v>1.5263333333333333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142272"/>
        <c:axId val="79697408"/>
      </c:scatterChart>
      <c:scatterChart>
        <c:scatterStyle val="lineMarker"/>
        <c:varyColors val="0"/>
        <c:ser>
          <c:idx val="3"/>
          <c:order val="1"/>
          <c:spPr>
            <a:ln>
              <a:noFill/>
            </a:ln>
          </c:spPr>
          <c:marker>
            <c:symbol val="none"/>
          </c:marker>
          <c:xVal>
            <c:numRef>
              <c:f>Alum!$C$5:$K$5</c:f>
              <c:numCache>
                <c:formatCode>General</c:formatCode>
                <c:ptCount val="9"/>
                <c:pt idx="0">
                  <c:v>0.25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24</c:v>
                </c:pt>
                <c:pt idx="8">
                  <c:v>30</c:v>
                </c:pt>
              </c:numCache>
            </c:numRef>
          </c:xVal>
          <c:yVal>
            <c:numRef>
              <c:f>Alum!$C$30:$K$30</c:f>
              <c:numCache>
                <c:formatCode>General</c:formatCode>
                <c:ptCount val="9"/>
                <c:pt idx="0">
                  <c:v>133.03609341825904</c:v>
                </c:pt>
                <c:pt idx="1">
                  <c:v>164.22505307855516</c:v>
                </c:pt>
                <c:pt idx="2">
                  <c:v>205.18046709129521</c:v>
                </c:pt>
                <c:pt idx="3">
                  <c:v>281.5074309978769</c:v>
                </c:pt>
                <c:pt idx="4">
                  <c:v>366.85774946921424</c:v>
                </c:pt>
                <c:pt idx="5">
                  <c:v>437.72823779193169</c:v>
                </c:pt>
                <c:pt idx="6">
                  <c:v>479.44798301486486</c:v>
                </c:pt>
                <c:pt idx="7">
                  <c:v>499.3418259023357</c:v>
                </c:pt>
                <c:pt idx="8">
                  <c:v>498.64118895966033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699328"/>
        <c:axId val="79701120"/>
      </c:scatterChart>
      <c:valAx>
        <c:axId val="79142272"/>
        <c:scaling>
          <c:orientation val="minMax"/>
          <c:max val="3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2000" b="1" i="0" baseline="0" dirty="0" smtClean="0">
                    <a:latin typeface="Times New Roman" pitchFamily="18" charset="0"/>
                    <a:cs typeface="Times New Roman" pitchFamily="18" charset="0"/>
                  </a:rPr>
                  <a:t>Time from start of agitator test (hours)</a:t>
                </a:r>
                <a:endParaRPr lang="en-IE" sz="2000" b="1" i="0" baseline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26570625546806625"/>
              <c:y val="0.8770545399118427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63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79697408"/>
        <c:crosses val="autoZero"/>
        <c:crossBetween val="midCat"/>
      </c:valAx>
      <c:valAx>
        <c:axId val="79697408"/>
        <c:scaling>
          <c:orientation val="minMax"/>
          <c:max val="18.899999999999999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2000" b="1" i="0" baseline="0" dirty="0">
                    <a:latin typeface="Times New Roman" pitchFamily="18" charset="0"/>
                    <a:cs typeface="Times New Roman" pitchFamily="18" charset="0"/>
                  </a:rPr>
                  <a:t>Concentration of dissolved reactive P in overlying water (</a:t>
                </a:r>
                <a:r>
                  <a:rPr lang="en-US" sz="2000" b="1" i="0" baseline="0" dirty="0" smtClean="0">
                    <a:latin typeface="Times New Roman" pitchFamily="18" charset="0"/>
                    <a:cs typeface="Times New Roman" pitchFamily="18" charset="0"/>
                  </a:rPr>
                  <a:t>mg L</a:t>
                </a:r>
                <a:r>
                  <a:rPr lang="en-US" sz="2000" b="1" i="0" u="none" strike="noStrike" baseline="30000" dirty="0" smtClean="0">
                    <a:latin typeface="Times New Roman" pitchFamily="18" charset="0"/>
                    <a:cs typeface="Times New Roman" pitchFamily="18" charset="0"/>
                  </a:rPr>
                  <a:t>-1</a:t>
                </a:r>
                <a:r>
                  <a:rPr lang="en-US" sz="2000" b="1" i="0" baseline="0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IE" sz="2000" b="1" i="0" baseline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1.1108158355205705E-2"/>
              <c:y val="8.4495845946321563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63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79142272"/>
        <c:crosses val="autoZero"/>
        <c:crossBetween val="midCat"/>
      </c:valAx>
      <c:valAx>
        <c:axId val="796993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79701120"/>
        <c:crosses val="autoZero"/>
        <c:crossBetween val="midCat"/>
      </c:valAx>
      <c:valAx>
        <c:axId val="79701120"/>
        <c:scaling>
          <c:orientation val="minMax"/>
          <c:max val="1205.7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2000" b="1" i="0" u="none" strike="noStrike" baseline="0" dirty="0" smtClean="0">
                    <a:latin typeface="Times New Roman" pitchFamily="18" charset="0"/>
                    <a:cs typeface="Times New Roman" pitchFamily="18" charset="0"/>
                  </a:rPr>
                  <a:t>Mass P released in overlying water at time t (mg m</a:t>
                </a:r>
                <a:r>
                  <a:rPr lang="en-US" sz="2000" b="1" i="0" u="none" strike="noStrike" baseline="30000" dirty="0" smtClean="0">
                    <a:latin typeface="Times New Roman" pitchFamily="18" charset="0"/>
                    <a:cs typeface="Times New Roman" pitchFamily="18" charset="0"/>
                  </a:rPr>
                  <a:t>-2</a:t>
                </a:r>
                <a:r>
                  <a:rPr lang="en-US" sz="2000" b="1" i="0" u="none" strike="noStrike" baseline="0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IE" sz="20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92447411695754522"/>
              <c:y val="4.1132792693586703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63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79699328"/>
        <c:crosses val="max"/>
        <c:crossBetween val="midCat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997036307961505"/>
          <c:y val="6.6811625309903533E-2"/>
          <c:w val="0.71152734033245846"/>
          <c:h val="0.68841497366792026"/>
        </c:manualLayout>
      </c:layout>
      <c:scatterChart>
        <c:scatterStyle val="lineMarker"/>
        <c:varyColors val="0"/>
        <c:ser>
          <c:idx val="0"/>
          <c:order val="0"/>
          <c:tx>
            <c:strRef>
              <c:f>Alum!$C$1</c:f>
              <c:strCache>
                <c:ptCount val="1"/>
                <c:pt idx="0">
                  <c:v>10 mL/kg</c:v>
                </c:pt>
              </c:strCache>
            </c:strRef>
          </c:tx>
          <c:spPr>
            <a:ln w="25400">
              <a:solidFill>
                <a:sysClr val="windowText" lastClr="000000"/>
              </a:solidFill>
            </a:ln>
          </c:spPr>
          <c:marker>
            <c:symbol val="triangle"/>
            <c:size val="10"/>
            <c:spPr>
              <a:solidFill>
                <a:sysClr val="windowText" lastClr="000000"/>
              </a:solidFill>
              <a:ln w="6350">
                <a:solidFill>
                  <a:sysClr val="windowText" lastClr="0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Alum!$C$12:$K$12</c:f>
                <c:numCache>
                  <c:formatCode>General</c:formatCode>
                  <c:ptCount val="9"/>
                  <c:pt idx="0">
                    <c:v>0.41058850040724437</c:v>
                  </c:pt>
                  <c:pt idx="1">
                    <c:v>0.42470568240449291</c:v>
                  </c:pt>
                  <c:pt idx="2">
                    <c:v>0.47507780064602645</c:v>
                  </c:pt>
                  <c:pt idx="3">
                    <c:v>0.67442642296992261</c:v>
                  </c:pt>
                  <c:pt idx="4">
                    <c:v>0.89836981991456288</c:v>
                  </c:pt>
                  <c:pt idx="5">
                    <c:v>1.1541257874830366</c:v>
                  </c:pt>
                  <c:pt idx="6">
                    <c:v>1.2958680488383074</c:v>
                  </c:pt>
                  <c:pt idx="7">
                    <c:v>1.5213678877904468</c:v>
                  </c:pt>
                  <c:pt idx="8">
                    <c:v>1.4912882015224298</c:v>
                  </c:pt>
                </c:numCache>
              </c:numRef>
            </c:plus>
            <c:minus>
              <c:numRef>
                <c:f>Alum!$C$12:$K$12</c:f>
                <c:numCache>
                  <c:formatCode>General</c:formatCode>
                  <c:ptCount val="9"/>
                  <c:pt idx="0">
                    <c:v>0.41058850040724437</c:v>
                  </c:pt>
                  <c:pt idx="1">
                    <c:v>0.42470568240449291</c:v>
                  </c:pt>
                  <c:pt idx="2">
                    <c:v>0.47507780064602645</c:v>
                  </c:pt>
                  <c:pt idx="3">
                    <c:v>0.67442642296992261</c:v>
                  </c:pt>
                  <c:pt idx="4">
                    <c:v>0.89836981991456288</c:v>
                  </c:pt>
                  <c:pt idx="5">
                    <c:v>1.1541257874830366</c:v>
                  </c:pt>
                  <c:pt idx="6">
                    <c:v>1.2958680488383074</c:v>
                  </c:pt>
                  <c:pt idx="7">
                    <c:v>1.5213678877904468</c:v>
                  </c:pt>
                  <c:pt idx="8">
                    <c:v>1.4912882015224298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Alum!$C$5:$K$5</c:f>
              <c:numCache>
                <c:formatCode>General</c:formatCode>
                <c:ptCount val="9"/>
                <c:pt idx="0">
                  <c:v>0.25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24</c:v>
                </c:pt>
                <c:pt idx="8">
                  <c:v>30</c:v>
                </c:pt>
              </c:numCache>
            </c:numRef>
          </c:xVal>
          <c:yVal>
            <c:numRef>
              <c:f>Alum!$C$11:$K$11</c:f>
              <c:numCache>
                <c:formatCode>General</c:formatCode>
                <c:ptCount val="9"/>
                <c:pt idx="0">
                  <c:v>1.8107500000000001</c:v>
                </c:pt>
                <c:pt idx="1">
                  <c:v>2.1287500000000001</c:v>
                </c:pt>
                <c:pt idx="2">
                  <c:v>2.5912499999999774</c:v>
                </c:pt>
                <c:pt idx="3">
                  <c:v>3.3524999999999769</c:v>
                </c:pt>
                <c:pt idx="4">
                  <c:v>4.2985000000000007</c:v>
                </c:pt>
                <c:pt idx="5">
                  <c:v>5.3964999999999996</c:v>
                </c:pt>
                <c:pt idx="6">
                  <c:v>5.85</c:v>
                </c:pt>
                <c:pt idx="7">
                  <c:v>6.3732500000000014</c:v>
                </c:pt>
                <c:pt idx="8">
                  <c:v>5.2324999999999999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Alum!$C$3</c:f>
              <c:strCache>
                <c:ptCount val="1"/>
                <c:pt idx="0">
                  <c:v>5 mL/kg</c:v>
                </c:pt>
              </c:strCache>
            </c:strRef>
          </c:tx>
          <c:spPr>
            <a:ln w="25400">
              <a:solidFill>
                <a:sysClr val="windowText" lastClr="000000"/>
              </a:solidFill>
            </a:ln>
          </c:spPr>
          <c:marker>
            <c:symbol val="diamond"/>
            <c:size val="10"/>
            <c:spPr>
              <a:solidFill>
                <a:sysClr val="windowText" lastClr="000000"/>
              </a:solidFill>
              <a:ln w="6350">
                <a:solidFill>
                  <a:sysClr val="windowText" lastClr="0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Alum!$C$28:$K$28</c:f>
                <c:numCache>
                  <c:formatCode>General</c:formatCode>
                  <c:ptCount val="9"/>
                  <c:pt idx="0">
                    <c:v>5.5338353185945023E-2</c:v>
                  </c:pt>
                  <c:pt idx="1">
                    <c:v>3.9310727967481675E-2</c:v>
                  </c:pt>
                  <c:pt idx="2">
                    <c:v>0.17878571904191021</c:v>
                  </c:pt>
                  <c:pt idx="3">
                    <c:v>0.16177865537001918</c:v>
                  </c:pt>
                  <c:pt idx="4">
                    <c:v>0.27188661852568236</c:v>
                  </c:pt>
                  <c:pt idx="5">
                    <c:v>0.99600920343808308</c:v>
                  </c:pt>
                  <c:pt idx="6">
                    <c:v>1.1330950239645945</c:v>
                  </c:pt>
                  <c:pt idx="7">
                    <c:v>1.685925660678226</c:v>
                  </c:pt>
                  <c:pt idx="8">
                    <c:v>1.85770943189007</c:v>
                  </c:pt>
                </c:numCache>
              </c:numRef>
            </c:plus>
            <c:minus>
              <c:numRef>
                <c:f>Alum!$C$28:$K$28</c:f>
                <c:numCache>
                  <c:formatCode>General</c:formatCode>
                  <c:ptCount val="9"/>
                  <c:pt idx="0">
                    <c:v>5.5338353185945023E-2</c:v>
                  </c:pt>
                  <c:pt idx="1">
                    <c:v>3.9310727967481675E-2</c:v>
                  </c:pt>
                  <c:pt idx="2">
                    <c:v>0.17878571904191021</c:v>
                  </c:pt>
                  <c:pt idx="3">
                    <c:v>0.16177865537001918</c:v>
                  </c:pt>
                  <c:pt idx="4">
                    <c:v>0.27188661852568236</c:v>
                  </c:pt>
                  <c:pt idx="5">
                    <c:v>0.99600920343808308</c:v>
                  </c:pt>
                  <c:pt idx="6">
                    <c:v>1.1330950239645945</c:v>
                  </c:pt>
                  <c:pt idx="7">
                    <c:v>1.685925660678226</c:v>
                  </c:pt>
                  <c:pt idx="8">
                    <c:v>1.85770943189007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Alum!$C$23:$K$23</c:f>
              <c:numCache>
                <c:formatCode>General</c:formatCode>
                <c:ptCount val="9"/>
                <c:pt idx="0">
                  <c:v>0.25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24</c:v>
                </c:pt>
                <c:pt idx="8">
                  <c:v>30</c:v>
                </c:pt>
              </c:numCache>
            </c:numRef>
          </c:xVal>
          <c:yVal>
            <c:numRef>
              <c:f>Alum!$C$27:$K$27</c:f>
              <c:numCache>
                <c:formatCode>General</c:formatCode>
                <c:ptCount val="9"/>
                <c:pt idx="0">
                  <c:v>2.0886666666666671</c:v>
                </c:pt>
                <c:pt idx="1">
                  <c:v>2.5783333333333331</c:v>
                </c:pt>
                <c:pt idx="2">
                  <c:v>3.2213333333333352</c:v>
                </c:pt>
                <c:pt idx="3">
                  <c:v>4.4196666666666724</c:v>
                </c:pt>
                <c:pt idx="4">
                  <c:v>5.7596666666666714</c:v>
                </c:pt>
                <c:pt idx="5">
                  <c:v>6.8723333333333434</c:v>
                </c:pt>
                <c:pt idx="6">
                  <c:v>7.5273333333333339</c:v>
                </c:pt>
                <c:pt idx="7">
                  <c:v>7.8396666666666714</c:v>
                </c:pt>
                <c:pt idx="8">
                  <c:v>7.8286666666666669</c:v>
                </c:pt>
              </c:numCache>
            </c:numRef>
          </c:yVal>
          <c:smooth val="0"/>
        </c:ser>
        <c:ser>
          <c:idx val="4"/>
          <c:order val="3"/>
          <c:spPr>
            <a:ln w="25400">
              <a:solidFill>
                <a:sysClr val="windowText" lastClr="000000"/>
              </a:solidFill>
            </a:ln>
          </c:spPr>
          <c:marker>
            <c:symbol val="square"/>
            <c:size val="7"/>
            <c:spPr>
              <a:noFill/>
              <a:ln w="25400">
                <a:solidFill>
                  <a:sysClr val="windowText" lastClr="0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Control!$B$8:$J$8</c:f>
                <c:numCache>
                  <c:formatCode>General</c:formatCode>
                  <c:ptCount val="9"/>
                  <c:pt idx="0">
                    <c:v>0.47196313415350849</c:v>
                  </c:pt>
                  <c:pt idx="1">
                    <c:v>0.51350043816923552</c:v>
                  </c:pt>
                  <c:pt idx="2">
                    <c:v>0.75812980418924436</c:v>
                  </c:pt>
                  <c:pt idx="3">
                    <c:v>1.0203564573226216</c:v>
                  </c:pt>
                  <c:pt idx="4">
                    <c:v>1.5692337939261878</c:v>
                  </c:pt>
                  <c:pt idx="5">
                    <c:v>1.6885632946383748</c:v>
                  </c:pt>
                  <c:pt idx="6">
                    <c:v>1.7248359922033258</c:v>
                  </c:pt>
                  <c:pt idx="7">
                    <c:v>1.7570105861946272</c:v>
                  </c:pt>
                  <c:pt idx="8">
                    <c:v>2.4289117933758142</c:v>
                  </c:pt>
                </c:numCache>
              </c:numRef>
            </c:plus>
            <c:minus>
              <c:numRef>
                <c:f>Control!$B$8:$J$8</c:f>
                <c:numCache>
                  <c:formatCode>General</c:formatCode>
                  <c:ptCount val="9"/>
                  <c:pt idx="0">
                    <c:v>0.47196313415350849</c:v>
                  </c:pt>
                  <c:pt idx="1">
                    <c:v>0.51350043816923552</c:v>
                  </c:pt>
                  <c:pt idx="2">
                    <c:v>0.75812980418924436</c:v>
                  </c:pt>
                  <c:pt idx="3">
                    <c:v>1.0203564573226216</c:v>
                  </c:pt>
                  <c:pt idx="4">
                    <c:v>1.5692337939261878</c:v>
                  </c:pt>
                  <c:pt idx="5">
                    <c:v>1.6885632946383748</c:v>
                  </c:pt>
                  <c:pt idx="6">
                    <c:v>1.7248359922033258</c:v>
                  </c:pt>
                  <c:pt idx="7">
                    <c:v>1.7570105861946272</c:v>
                  </c:pt>
                  <c:pt idx="8">
                    <c:v>2.4289117933758142</c:v>
                  </c:pt>
                </c:numCache>
              </c:numRef>
            </c:minus>
          </c:errBars>
          <c:xVal>
            <c:numRef>
              <c:f>Control!$B$1:$J$1</c:f>
              <c:numCache>
                <c:formatCode>General</c:formatCode>
                <c:ptCount val="9"/>
                <c:pt idx="0">
                  <c:v>0.25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24</c:v>
                </c:pt>
                <c:pt idx="8">
                  <c:v>30</c:v>
                </c:pt>
              </c:numCache>
            </c:numRef>
          </c:xVal>
          <c:yVal>
            <c:numRef>
              <c:f>Control!$B$7:$J$7</c:f>
              <c:numCache>
                <c:formatCode>General</c:formatCode>
                <c:ptCount val="9"/>
                <c:pt idx="0">
                  <c:v>3.9551999999999987</c:v>
                </c:pt>
                <c:pt idx="1">
                  <c:v>5.0118</c:v>
                </c:pt>
                <c:pt idx="2">
                  <c:v>6.1334</c:v>
                </c:pt>
                <c:pt idx="3">
                  <c:v>7.9634000000000018</c:v>
                </c:pt>
                <c:pt idx="4">
                  <c:v>10.370800000000004</c:v>
                </c:pt>
                <c:pt idx="5">
                  <c:v>13.963000000000006</c:v>
                </c:pt>
                <c:pt idx="6">
                  <c:v>15.427200000000001</c:v>
                </c:pt>
                <c:pt idx="7">
                  <c:v>17.033200000000001</c:v>
                </c:pt>
                <c:pt idx="8">
                  <c:v>17.569499999999838</c:v>
                </c:pt>
              </c:numCache>
            </c:numRef>
          </c:yVal>
          <c:smooth val="0"/>
        </c:ser>
        <c:ser>
          <c:idx val="5"/>
          <c:order val="4"/>
          <c:spPr>
            <a:ln w="25400">
              <a:solidFill>
                <a:sysClr val="windowText" lastClr="000000"/>
              </a:solidFill>
            </a:ln>
          </c:spPr>
          <c:marker>
            <c:symbol val="diamond"/>
            <c:size val="10"/>
            <c:spPr>
              <a:noFill/>
              <a:ln w="19050">
                <a:solidFill>
                  <a:sysClr val="windowText" lastClr="000000"/>
                </a:solidFill>
              </a:ln>
            </c:spPr>
          </c:marker>
          <c:xVal>
            <c:numRef>
              <c:f>'ZERO SLURRY'!$B$1:$J$1</c:f>
              <c:numCache>
                <c:formatCode>General</c:formatCode>
                <c:ptCount val="9"/>
                <c:pt idx="0">
                  <c:v>0.25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24</c:v>
                </c:pt>
                <c:pt idx="8">
                  <c:v>30</c:v>
                </c:pt>
              </c:numCache>
            </c:numRef>
          </c:xVal>
          <c:yVal>
            <c:numRef>
              <c:f>'ZERO SLURRY'!$B$5:$J$5</c:f>
              <c:numCache>
                <c:formatCode>General</c:formatCode>
                <c:ptCount val="9"/>
                <c:pt idx="0">
                  <c:v>0.67666666666666664</c:v>
                </c:pt>
                <c:pt idx="1">
                  <c:v>0.77166666666666661</c:v>
                </c:pt>
                <c:pt idx="2">
                  <c:v>0.8956666666666665</c:v>
                </c:pt>
                <c:pt idx="3">
                  <c:v>1.1403333333333341</c:v>
                </c:pt>
                <c:pt idx="4">
                  <c:v>1.9566666666666663</c:v>
                </c:pt>
                <c:pt idx="5">
                  <c:v>1.5836666666666668</c:v>
                </c:pt>
                <c:pt idx="6">
                  <c:v>1.6139999999999906</c:v>
                </c:pt>
                <c:pt idx="7">
                  <c:v>1.53</c:v>
                </c:pt>
                <c:pt idx="8">
                  <c:v>1.5263333333333333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834944"/>
        <c:axId val="80836864"/>
      </c:scatterChart>
      <c:scatterChart>
        <c:scatterStyle val="lineMarker"/>
        <c:varyColors val="0"/>
        <c:ser>
          <c:idx val="3"/>
          <c:order val="2"/>
          <c:spPr>
            <a:ln>
              <a:noFill/>
            </a:ln>
          </c:spPr>
          <c:marker>
            <c:symbol val="none"/>
          </c:marker>
          <c:xVal>
            <c:numRef>
              <c:f>Alum!$C$5:$K$5</c:f>
              <c:numCache>
                <c:formatCode>General</c:formatCode>
                <c:ptCount val="9"/>
                <c:pt idx="0">
                  <c:v>0.25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24</c:v>
                </c:pt>
                <c:pt idx="8">
                  <c:v>30</c:v>
                </c:pt>
              </c:numCache>
            </c:numRef>
          </c:xVal>
          <c:yVal>
            <c:numRef>
              <c:f>Alum!$C$30:$K$30</c:f>
              <c:numCache>
                <c:formatCode>General</c:formatCode>
                <c:ptCount val="9"/>
                <c:pt idx="0">
                  <c:v>133.03609341825904</c:v>
                </c:pt>
                <c:pt idx="1">
                  <c:v>164.22505307855511</c:v>
                </c:pt>
                <c:pt idx="2">
                  <c:v>205.18046709129521</c:v>
                </c:pt>
                <c:pt idx="3">
                  <c:v>281.5074309978769</c:v>
                </c:pt>
                <c:pt idx="4">
                  <c:v>366.85774946921424</c:v>
                </c:pt>
                <c:pt idx="5">
                  <c:v>437.72823779193169</c:v>
                </c:pt>
                <c:pt idx="6">
                  <c:v>479.44798301486497</c:v>
                </c:pt>
                <c:pt idx="7">
                  <c:v>499.3418259023357</c:v>
                </c:pt>
                <c:pt idx="8">
                  <c:v>498.64118895966033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847232"/>
        <c:axId val="80848768"/>
      </c:scatterChart>
      <c:valAx>
        <c:axId val="80834944"/>
        <c:scaling>
          <c:orientation val="minMax"/>
          <c:max val="3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2000" b="1" i="0" baseline="0" dirty="0" smtClean="0">
                    <a:latin typeface="Times New Roman" pitchFamily="18" charset="0"/>
                    <a:cs typeface="Times New Roman" pitchFamily="18" charset="0"/>
                  </a:rPr>
                  <a:t>Time from start of agitator test (hours)</a:t>
                </a:r>
                <a:endParaRPr lang="en-IE" sz="2000" b="1" i="0" baseline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26570625546806625"/>
              <c:y val="0.8770545399118427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63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80836864"/>
        <c:crosses val="autoZero"/>
        <c:crossBetween val="midCat"/>
      </c:valAx>
      <c:valAx>
        <c:axId val="80836864"/>
        <c:scaling>
          <c:orientation val="minMax"/>
          <c:max val="18.899999999999999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2000" b="1" i="0" baseline="0" dirty="0">
                    <a:latin typeface="Times New Roman" pitchFamily="18" charset="0"/>
                    <a:cs typeface="Times New Roman" pitchFamily="18" charset="0"/>
                  </a:rPr>
                  <a:t>Concentration of dissolved reactive P in overlying water (</a:t>
                </a:r>
                <a:r>
                  <a:rPr lang="en-US" sz="2000" b="1" i="0" baseline="0" dirty="0" smtClean="0">
                    <a:latin typeface="Times New Roman" pitchFamily="18" charset="0"/>
                    <a:cs typeface="Times New Roman" pitchFamily="18" charset="0"/>
                  </a:rPr>
                  <a:t>mg L</a:t>
                </a:r>
                <a:r>
                  <a:rPr lang="en-US" sz="2000" b="1" i="0" u="none" strike="noStrike" baseline="30000" dirty="0" smtClean="0">
                    <a:latin typeface="Times New Roman" pitchFamily="18" charset="0"/>
                    <a:cs typeface="Times New Roman" pitchFamily="18" charset="0"/>
                  </a:rPr>
                  <a:t>-1</a:t>
                </a:r>
                <a:r>
                  <a:rPr lang="en-US" sz="2000" b="1" i="0" baseline="0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IE" sz="2000" b="1" i="0" baseline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1.110815835520571E-2"/>
              <c:y val="8.4495845946321591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63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80834944"/>
        <c:crosses val="autoZero"/>
        <c:crossBetween val="midCat"/>
      </c:valAx>
      <c:valAx>
        <c:axId val="808472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80848768"/>
        <c:crosses val="autoZero"/>
        <c:crossBetween val="midCat"/>
      </c:valAx>
      <c:valAx>
        <c:axId val="80848768"/>
        <c:scaling>
          <c:orientation val="minMax"/>
          <c:max val="1205.7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2000" b="1" i="0" u="none" strike="noStrike" baseline="0" dirty="0" smtClean="0">
                    <a:latin typeface="Times New Roman" pitchFamily="18" charset="0"/>
                    <a:cs typeface="Times New Roman" pitchFamily="18" charset="0"/>
                  </a:rPr>
                  <a:t>Mass P released in overlying water at time t (mg m</a:t>
                </a:r>
                <a:r>
                  <a:rPr lang="en-US" sz="2000" b="1" i="0" u="none" strike="noStrike" baseline="30000" dirty="0" smtClean="0">
                    <a:latin typeface="Times New Roman" pitchFamily="18" charset="0"/>
                    <a:cs typeface="Times New Roman" pitchFamily="18" charset="0"/>
                  </a:rPr>
                  <a:t>-2</a:t>
                </a:r>
                <a:r>
                  <a:rPr lang="en-US" sz="2000" b="1" i="0" u="none" strike="noStrike" baseline="0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IE" sz="20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92447411695754522"/>
              <c:y val="4.1132792693586703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63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80847232"/>
        <c:crosses val="max"/>
        <c:crossBetween val="midCat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997036307961505"/>
          <c:y val="6.6811625309903533E-2"/>
          <c:w val="0.71152734033245846"/>
          <c:h val="0.68841497366792026"/>
        </c:manualLayout>
      </c:layout>
      <c:scatterChart>
        <c:scatterStyle val="lineMarker"/>
        <c:varyColors val="0"/>
        <c:ser>
          <c:idx val="0"/>
          <c:order val="0"/>
          <c:tx>
            <c:strRef>
              <c:f>Alum!$C$1</c:f>
              <c:strCache>
                <c:ptCount val="1"/>
                <c:pt idx="0">
                  <c:v>10 mL/kg</c:v>
                </c:pt>
              </c:strCache>
            </c:strRef>
          </c:tx>
          <c:spPr>
            <a:ln w="25400">
              <a:solidFill>
                <a:sysClr val="windowText" lastClr="000000"/>
              </a:solidFill>
            </a:ln>
          </c:spPr>
          <c:marker>
            <c:symbol val="triangle"/>
            <c:size val="10"/>
            <c:spPr>
              <a:solidFill>
                <a:sysClr val="windowText" lastClr="000000"/>
              </a:solidFill>
              <a:ln w="6350">
                <a:solidFill>
                  <a:sysClr val="windowText" lastClr="0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Alum!$C$12:$K$12</c:f>
                <c:numCache>
                  <c:formatCode>General</c:formatCode>
                  <c:ptCount val="9"/>
                  <c:pt idx="0">
                    <c:v>0.41058850040724437</c:v>
                  </c:pt>
                  <c:pt idx="1">
                    <c:v>0.42470568240449291</c:v>
                  </c:pt>
                  <c:pt idx="2">
                    <c:v>0.47507780064602645</c:v>
                  </c:pt>
                  <c:pt idx="3">
                    <c:v>0.67442642296992261</c:v>
                  </c:pt>
                  <c:pt idx="4">
                    <c:v>0.89836981991456288</c:v>
                  </c:pt>
                  <c:pt idx="5">
                    <c:v>1.1541257874830366</c:v>
                  </c:pt>
                  <c:pt idx="6">
                    <c:v>1.2958680488383074</c:v>
                  </c:pt>
                  <c:pt idx="7">
                    <c:v>1.5213678877904468</c:v>
                  </c:pt>
                  <c:pt idx="8">
                    <c:v>1.4912882015224298</c:v>
                  </c:pt>
                </c:numCache>
              </c:numRef>
            </c:plus>
            <c:minus>
              <c:numRef>
                <c:f>Alum!$C$12:$K$12</c:f>
                <c:numCache>
                  <c:formatCode>General</c:formatCode>
                  <c:ptCount val="9"/>
                  <c:pt idx="0">
                    <c:v>0.41058850040724437</c:v>
                  </c:pt>
                  <c:pt idx="1">
                    <c:v>0.42470568240449291</c:v>
                  </c:pt>
                  <c:pt idx="2">
                    <c:v>0.47507780064602645</c:v>
                  </c:pt>
                  <c:pt idx="3">
                    <c:v>0.67442642296992261</c:v>
                  </c:pt>
                  <c:pt idx="4">
                    <c:v>0.89836981991456288</c:v>
                  </c:pt>
                  <c:pt idx="5">
                    <c:v>1.1541257874830366</c:v>
                  </c:pt>
                  <c:pt idx="6">
                    <c:v>1.2958680488383074</c:v>
                  </c:pt>
                  <c:pt idx="7">
                    <c:v>1.5213678877904468</c:v>
                  </c:pt>
                  <c:pt idx="8">
                    <c:v>1.4912882015224298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Alum!$C$5:$K$5</c:f>
              <c:numCache>
                <c:formatCode>General</c:formatCode>
                <c:ptCount val="9"/>
                <c:pt idx="0">
                  <c:v>0.25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24</c:v>
                </c:pt>
                <c:pt idx="8">
                  <c:v>30</c:v>
                </c:pt>
              </c:numCache>
            </c:numRef>
          </c:xVal>
          <c:yVal>
            <c:numRef>
              <c:f>Alum!$C$11:$K$11</c:f>
              <c:numCache>
                <c:formatCode>General</c:formatCode>
                <c:ptCount val="9"/>
                <c:pt idx="0">
                  <c:v>1.8107500000000001</c:v>
                </c:pt>
                <c:pt idx="1">
                  <c:v>2.1287500000000001</c:v>
                </c:pt>
                <c:pt idx="2">
                  <c:v>2.5912499999999774</c:v>
                </c:pt>
                <c:pt idx="3">
                  <c:v>3.3524999999999769</c:v>
                </c:pt>
                <c:pt idx="4">
                  <c:v>4.2985000000000007</c:v>
                </c:pt>
                <c:pt idx="5">
                  <c:v>5.3964999999999996</c:v>
                </c:pt>
                <c:pt idx="6">
                  <c:v>5.85</c:v>
                </c:pt>
                <c:pt idx="7">
                  <c:v>6.3732500000000014</c:v>
                </c:pt>
                <c:pt idx="8">
                  <c:v>5.2324999999999999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Alum!$C$2</c:f>
              <c:strCache>
                <c:ptCount val="1"/>
                <c:pt idx="0">
                  <c:v>15mL/kg</c:v>
                </c:pt>
              </c:strCache>
            </c:strRef>
          </c:tx>
          <c:spPr>
            <a:ln w="25400">
              <a:solidFill>
                <a:sysClr val="windowText" lastClr="000000"/>
              </a:solidFill>
            </a:ln>
          </c:spPr>
          <c:marker>
            <c:symbol val="square"/>
            <c:size val="10"/>
            <c:spPr>
              <a:solidFill>
                <a:sysClr val="windowText" lastClr="000000"/>
              </a:solidFill>
              <a:ln w="6350">
                <a:solidFill>
                  <a:sysClr val="windowText" lastClr="0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Alum!$C$20:$K$20</c:f>
                <c:numCache>
                  <c:formatCode>General</c:formatCode>
                  <c:ptCount val="9"/>
                  <c:pt idx="0">
                    <c:v>8.7305975358695748E-2</c:v>
                  </c:pt>
                  <c:pt idx="1">
                    <c:v>8.6007751588641573E-2</c:v>
                  </c:pt>
                  <c:pt idx="2">
                    <c:v>0.12823546051437598</c:v>
                  </c:pt>
                  <c:pt idx="3">
                    <c:v>0.10913447362466162</c:v>
                  </c:pt>
                  <c:pt idx="4">
                    <c:v>0.57824648723533167</c:v>
                  </c:pt>
                  <c:pt idx="5">
                    <c:v>0.11942501133906785</c:v>
                  </c:pt>
                  <c:pt idx="6">
                    <c:v>0.12848475914806398</c:v>
                  </c:pt>
                  <c:pt idx="7">
                    <c:v>0.1298550473925984</c:v>
                  </c:pt>
                  <c:pt idx="8">
                    <c:v>0.10697819092382878</c:v>
                  </c:pt>
                </c:numCache>
              </c:numRef>
            </c:plus>
            <c:minus>
              <c:numRef>
                <c:f>Alum!$C$20:$K$20</c:f>
                <c:numCache>
                  <c:formatCode>General</c:formatCode>
                  <c:ptCount val="9"/>
                  <c:pt idx="0">
                    <c:v>8.7305975358695748E-2</c:v>
                  </c:pt>
                  <c:pt idx="1">
                    <c:v>8.6007751588641573E-2</c:v>
                  </c:pt>
                  <c:pt idx="2">
                    <c:v>0.12823546051437598</c:v>
                  </c:pt>
                  <c:pt idx="3">
                    <c:v>0.10913447362466162</c:v>
                  </c:pt>
                  <c:pt idx="4">
                    <c:v>0.57824648723533167</c:v>
                  </c:pt>
                  <c:pt idx="5">
                    <c:v>0.11942501133906785</c:v>
                  </c:pt>
                  <c:pt idx="6">
                    <c:v>0.12848475914806398</c:v>
                  </c:pt>
                  <c:pt idx="7">
                    <c:v>0.1298550473925984</c:v>
                  </c:pt>
                  <c:pt idx="8">
                    <c:v>0.10697819092382878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Alum!$C$15:$K$15</c:f>
              <c:numCache>
                <c:formatCode>General</c:formatCode>
                <c:ptCount val="9"/>
                <c:pt idx="0">
                  <c:v>0.25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24</c:v>
                </c:pt>
                <c:pt idx="8">
                  <c:v>30</c:v>
                </c:pt>
              </c:numCache>
            </c:numRef>
          </c:xVal>
          <c:yVal>
            <c:numRef>
              <c:f>Alum!$C$19:$K$19</c:f>
              <c:numCache>
                <c:formatCode>General</c:formatCode>
                <c:ptCount val="9"/>
                <c:pt idx="0">
                  <c:v>1.0813333333333335</c:v>
                </c:pt>
                <c:pt idx="1">
                  <c:v>1.2583333333333333</c:v>
                </c:pt>
                <c:pt idx="2">
                  <c:v>1.5033333333333332</c:v>
                </c:pt>
                <c:pt idx="3">
                  <c:v>2.0023333333333335</c:v>
                </c:pt>
                <c:pt idx="4">
                  <c:v>1.804</c:v>
                </c:pt>
                <c:pt idx="5">
                  <c:v>2.4773333333333332</c:v>
                </c:pt>
                <c:pt idx="6">
                  <c:v>2.5196666666666663</c:v>
                </c:pt>
                <c:pt idx="7">
                  <c:v>2.4573333333333331</c:v>
                </c:pt>
                <c:pt idx="8">
                  <c:v>2.4243333333333332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Alum!$C$3</c:f>
              <c:strCache>
                <c:ptCount val="1"/>
                <c:pt idx="0">
                  <c:v>5 mL/kg</c:v>
                </c:pt>
              </c:strCache>
            </c:strRef>
          </c:tx>
          <c:spPr>
            <a:ln w="25400">
              <a:solidFill>
                <a:sysClr val="windowText" lastClr="000000"/>
              </a:solidFill>
            </a:ln>
          </c:spPr>
          <c:marker>
            <c:symbol val="diamond"/>
            <c:size val="10"/>
            <c:spPr>
              <a:solidFill>
                <a:sysClr val="windowText" lastClr="000000"/>
              </a:solidFill>
              <a:ln w="6350">
                <a:solidFill>
                  <a:sysClr val="windowText" lastClr="0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Alum!$C$28:$K$28</c:f>
                <c:numCache>
                  <c:formatCode>General</c:formatCode>
                  <c:ptCount val="9"/>
                  <c:pt idx="0">
                    <c:v>5.5338353185945023E-2</c:v>
                  </c:pt>
                  <c:pt idx="1">
                    <c:v>3.9310727967481675E-2</c:v>
                  </c:pt>
                  <c:pt idx="2">
                    <c:v>0.17878571904191021</c:v>
                  </c:pt>
                  <c:pt idx="3">
                    <c:v>0.16177865537001918</c:v>
                  </c:pt>
                  <c:pt idx="4">
                    <c:v>0.27188661852568236</c:v>
                  </c:pt>
                  <c:pt idx="5">
                    <c:v>0.99600920343808308</c:v>
                  </c:pt>
                  <c:pt idx="6">
                    <c:v>1.1330950239645945</c:v>
                  </c:pt>
                  <c:pt idx="7">
                    <c:v>1.685925660678226</c:v>
                  </c:pt>
                  <c:pt idx="8">
                    <c:v>1.85770943189007</c:v>
                  </c:pt>
                </c:numCache>
              </c:numRef>
            </c:plus>
            <c:minus>
              <c:numRef>
                <c:f>Alum!$C$28:$K$28</c:f>
                <c:numCache>
                  <c:formatCode>General</c:formatCode>
                  <c:ptCount val="9"/>
                  <c:pt idx="0">
                    <c:v>5.5338353185945023E-2</c:v>
                  </c:pt>
                  <c:pt idx="1">
                    <c:v>3.9310727967481675E-2</c:v>
                  </c:pt>
                  <c:pt idx="2">
                    <c:v>0.17878571904191021</c:v>
                  </c:pt>
                  <c:pt idx="3">
                    <c:v>0.16177865537001918</c:v>
                  </c:pt>
                  <c:pt idx="4">
                    <c:v>0.27188661852568236</c:v>
                  </c:pt>
                  <c:pt idx="5">
                    <c:v>0.99600920343808308</c:v>
                  </c:pt>
                  <c:pt idx="6">
                    <c:v>1.1330950239645945</c:v>
                  </c:pt>
                  <c:pt idx="7">
                    <c:v>1.685925660678226</c:v>
                  </c:pt>
                  <c:pt idx="8">
                    <c:v>1.85770943189007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Alum!$C$23:$K$23</c:f>
              <c:numCache>
                <c:formatCode>General</c:formatCode>
                <c:ptCount val="9"/>
                <c:pt idx="0">
                  <c:v>0.25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24</c:v>
                </c:pt>
                <c:pt idx="8">
                  <c:v>30</c:v>
                </c:pt>
              </c:numCache>
            </c:numRef>
          </c:xVal>
          <c:yVal>
            <c:numRef>
              <c:f>Alum!$C$27:$K$27</c:f>
              <c:numCache>
                <c:formatCode>General</c:formatCode>
                <c:ptCount val="9"/>
                <c:pt idx="0">
                  <c:v>2.0886666666666671</c:v>
                </c:pt>
                <c:pt idx="1">
                  <c:v>2.5783333333333331</c:v>
                </c:pt>
                <c:pt idx="2">
                  <c:v>3.2213333333333352</c:v>
                </c:pt>
                <c:pt idx="3">
                  <c:v>4.4196666666666724</c:v>
                </c:pt>
                <c:pt idx="4">
                  <c:v>5.7596666666666714</c:v>
                </c:pt>
                <c:pt idx="5">
                  <c:v>6.8723333333333434</c:v>
                </c:pt>
                <c:pt idx="6">
                  <c:v>7.5273333333333339</c:v>
                </c:pt>
                <c:pt idx="7">
                  <c:v>7.8396666666666714</c:v>
                </c:pt>
                <c:pt idx="8">
                  <c:v>7.8286666666666669</c:v>
                </c:pt>
              </c:numCache>
            </c:numRef>
          </c:yVal>
          <c:smooth val="0"/>
        </c:ser>
        <c:ser>
          <c:idx val="4"/>
          <c:order val="4"/>
          <c:spPr>
            <a:ln w="25400">
              <a:solidFill>
                <a:sysClr val="windowText" lastClr="000000"/>
              </a:solidFill>
            </a:ln>
          </c:spPr>
          <c:marker>
            <c:symbol val="square"/>
            <c:size val="7"/>
            <c:spPr>
              <a:noFill/>
              <a:ln w="25400">
                <a:solidFill>
                  <a:sysClr val="windowText" lastClr="0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Control!$B$8:$J$8</c:f>
                <c:numCache>
                  <c:formatCode>General</c:formatCode>
                  <c:ptCount val="9"/>
                  <c:pt idx="0">
                    <c:v>0.47196313415350849</c:v>
                  </c:pt>
                  <c:pt idx="1">
                    <c:v>0.51350043816923552</c:v>
                  </c:pt>
                  <c:pt idx="2">
                    <c:v>0.75812980418924436</c:v>
                  </c:pt>
                  <c:pt idx="3">
                    <c:v>1.0203564573226216</c:v>
                  </c:pt>
                  <c:pt idx="4">
                    <c:v>1.5692337939261878</c:v>
                  </c:pt>
                  <c:pt idx="5">
                    <c:v>1.6885632946383748</c:v>
                  </c:pt>
                  <c:pt idx="6">
                    <c:v>1.7248359922033258</c:v>
                  </c:pt>
                  <c:pt idx="7">
                    <c:v>1.7570105861946272</c:v>
                  </c:pt>
                  <c:pt idx="8">
                    <c:v>2.4289117933758142</c:v>
                  </c:pt>
                </c:numCache>
              </c:numRef>
            </c:plus>
            <c:minus>
              <c:numRef>
                <c:f>Control!$B$8:$J$8</c:f>
                <c:numCache>
                  <c:formatCode>General</c:formatCode>
                  <c:ptCount val="9"/>
                  <c:pt idx="0">
                    <c:v>0.47196313415350849</c:v>
                  </c:pt>
                  <c:pt idx="1">
                    <c:v>0.51350043816923552</c:v>
                  </c:pt>
                  <c:pt idx="2">
                    <c:v>0.75812980418924436</c:v>
                  </c:pt>
                  <c:pt idx="3">
                    <c:v>1.0203564573226216</c:v>
                  </c:pt>
                  <c:pt idx="4">
                    <c:v>1.5692337939261878</c:v>
                  </c:pt>
                  <c:pt idx="5">
                    <c:v>1.6885632946383748</c:v>
                  </c:pt>
                  <c:pt idx="6">
                    <c:v>1.7248359922033258</c:v>
                  </c:pt>
                  <c:pt idx="7">
                    <c:v>1.7570105861946272</c:v>
                  </c:pt>
                  <c:pt idx="8">
                    <c:v>2.4289117933758142</c:v>
                  </c:pt>
                </c:numCache>
              </c:numRef>
            </c:minus>
          </c:errBars>
          <c:xVal>
            <c:numRef>
              <c:f>Control!$B$1:$J$1</c:f>
              <c:numCache>
                <c:formatCode>General</c:formatCode>
                <c:ptCount val="9"/>
                <c:pt idx="0">
                  <c:v>0.25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24</c:v>
                </c:pt>
                <c:pt idx="8">
                  <c:v>30</c:v>
                </c:pt>
              </c:numCache>
            </c:numRef>
          </c:xVal>
          <c:yVal>
            <c:numRef>
              <c:f>Control!$B$7:$J$7</c:f>
              <c:numCache>
                <c:formatCode>General</c:formatCode>
                <c:ptCount val="9"/>
                <c:pt idx="0">
                  <c:v>3.9551999999999987</c:v>
                </c:pt>
                <c:pt idx="1">
                  <c:v>5.0118</c:v>
                </c:pt>
                <c:pt idx="2">
                  <c:v>6.1334</c:v>
                </c:pt>
                <c:pt idx="3">
                  <c:v>7.9634000000000018</c:v>
                </c:pt>
                <c:pt idx="4">
                  <c:v>10.370800000000004</c:v>
                </c:pt>
                <c:pt idx="5">
                  <c:v>13.963000000000006</c:v>
                </c:pt>
                <c:pt idx="6">
                  <c:v>15.427200000000001</c:v>
                </c:pt>
                <c:pt idx="7">
                  <c:v>17.033200000000001</c:v>
                </c:pt>
                <c:pt idx="8">
                  <c:v>17.569499999999838</c:v>
                </c:pt>
              </c:numCache>
            </c:numRef>
          </c:yVal>
          <c:smooth val="0"/>
        </c:ser>
        <c:ser>
          <c:idx val="5"/>
          <c:order val="5"/>
          <c:spPr>
            <a:ln w="25400">
              <a:solidFill>
                <a:sysClr val="windowText" lastClr="000000"/>
              </a:solidFill>
            </a:ln>
          </c:spPr>
          <c:marker>
            <c:symbol val="diamond"/>
            <c:size val="10"/>
            <c:spPr>
              <a:noFill/>
              <a:ln w="19050">
                <a:solidFill>
                  <a:sysClr val="windowText" lastClr="000000"/>
                </a:solidFill>
              </a:ln>
            </c:spPr>
          </c:marker>
          <c:xVal>
            <c:numRef>
              <c:f>'ZERO SLURRY'!$B$1:$J$1</c:f>
              <c:numCache>
                <c:formatCode>General</c:formatCode>
                <c:ptCount val="9"/>
                <c:pt idx="0">
                  <c:v>0.25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24</c:v>
                </c:pt>
                <c:pt idx="8">
                  <c:v>30</c:v>
                </c:pt>
              </c:numCache>
            </c:numRef>
          </c:xVal>
          <c:yVal>
            <c:numRef>
              <c:f>'ZERO SLURRY'!$B$5:$J$5</c:f>
              <c:numCache>
                <c:formatCode>General</c:formatCode>
                <c:ptCount val="9"/>
                <c:pt idx="0">
                  <c:v>0.67666666666666664</c:v>
                </c:pt>
                <c:pt idx="1">
                  <c:v>0.77166666666666661</c:v>
                </c:pt>
                <c:pt idx="2">
                  <c:v>0.8956666666666665</c:v>
                </c:pt>
                <c:pt idx="3">
                  <c:v>1.1403333333333341</c:v>
                </c:pt>
                <c:pt idx="4">
                  <c:v>1.9566666666666663</c:v>
                </c:pt>
                <c:pt idx="5">
                  <c:v>1.5836666666666668</c:v>
                </c:pt>
                <c:pt idx="6">
                  <c:v>1.6139999999999906</c:v>
                </c:pt>
                <c:pt idx="7">
                  <c:v>1.53</c:v>
                </c:pt>
                <c:pt idx="8">
                  <c:v>1.5263333333333333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485184"/>
        <c:axId val="79503744"/>
      </c:scatterChart>
      <c:scatterChart>
        <c:scatterStyle val="lineMarker"/>
        <c:varyColors val="0"/>
        <c:ser>
          <c:idx val="3"/>
          <c:order val="3"/>
          <c:spPr>
            <a:ln>
              <a:noFill/>
            </a:ln>
          </c:spPr>
          <c:marker>
            <c:symbol val="none"/>
          </c:marker>
          <c:xVal>
            <c:numRef>
              <c:f>Alum!$C$5:$K$5</c:f>
              <c:numCache>
                <c:formatCode>General</c:formatCode>
                <c:ptCount val="9"/>
                <c:pt idx="0">
                  <c:v>0.25</c:v>
                </c:pt>
                <c:pt idx="1">
                  <c:v>0.5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24</c:v>
                </c:pt>
                <c:pt idx="8">
                  <c:v>30</c:v>
                </c:pt>
              </c:numCache>
            </c:numRef>
          </c:xVal>
          <c:yVal>
            <c:numRef>
              <c:f>Alum!$C$30:$K$30</c:f>
              <c:numCache>
                <c:formatCode>General</c:formatCode>
                <c:ptCount val="9"/>
                <c:pt idx="0">
                  <c:v>133.03609341825904</c:v>
                </c:pt>
                <c:pt idx="1">
                  <c:v>164.22505307855511</c:v>
                </c:pt>
                <c:pt idx="2">
                  <c:v>205.18046709129521</c:v>
                </c:pt>
                <c:pt idx="3">
                  <c:v>281.5074309978769</c:v>
                </c:pt>
                <c:pt idx="4">
                  <c:v>366.85774946921424</c:v>
                </c:pt>
                <c:pt idx="5">
                  <c:v>437.72823779193169</c:v>
                </c:pt>
                <c:pt idx="6">
                  <c:v>479.44798301486497</c:v>
                </c:pt>
                <c:pt idx="7">
                  <c:v>499.3418259023357</c:v>
                </c:pt>
                <c:pt idx="8">
                  <c:v>498.64118895966033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505664"/>
        <c:axId val="79527936"/>
      </c:scatterChart>
      <c:valAx>
        <c:axId val="79485184"/>
        <c:scaling>
          <c:orientation val="minMax"/>
          <c:max val="3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2000" b="1" i="0" baseline="0" dirty="0" smtClean="0">
                    <a:latin typeface="Times New Roman" pitchFamily="18" charset="0"/>
                    <a:cs typeface="Times New Roman" pitchFamily="18" charset="0"/>
                  </a:rPr>
                  <a:t>Time from start of agitator test (hours)</a:t>
                </a:r>
                <a:endParaRPr lang="en-IE" sz="2000" b="1" i="0" baseline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26570625546806625"/>
              <c:y val="0.8770545399118427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63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79503744"/>
        <c:crosses val="autoZero"/>
        <c:crossBetween val="midCat"/>
      </c:valAx>
      <c:valAx>
        <c:axId val="79503744"/>
        <c:scaling>
          <c:orientation val="minMax"/>
          <c:max val="18.899999999999999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2000" b="1" i="0" baseline="0" dirty="0">
                    <a:latin typeface="Times New Roman" pitchFamily="18" charset="0"/>
                    <a:cs typeface="Times New Roman" pitchFamily="18" charset="0"/>
                  </a:rPr>
                  <a:t>Concentration of dissolved reactive P in overlying water (</a:t>
                </a:r>
                <a:r>
                  <a:rPr lang="en-US" sz="2000" b="1" i="0" baseline="0" dirty="0" smtClean="0">
                    <a:latin typeface="Times New Roman" pitchFamily="18" charset="0"/>
                    <a:cs typeface="Times New Roman" pitchFamily="18" charset="0"/>
                  </a:rPr>
                  <a:t>mg L</a:t>
                </a:r>
                <a:r>
                  <a:rPr lang="en-US" sz="2000" b="1" i="0" u="none" strike="noStrike" baseline="30000" dirty="0" smtClean="0">
                    <a:latin typeface="Times New Roman" pitchFamily="18" charset="0"/>
                    <a:cs typeface="Times New Roman" pitchFamily="18" charset="0"/>
                  </a:rPr>
                  <a:t>-1</a:t>
                </a:r>
                <a:r>
                  <a:rPr lang="en-US" sz="2000" b="1" i="0" baseline="0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IE" sz="2000" b="1" i="0" baseline="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1.110815835520571E-2"/>
              <c:y val="8.4495845946321591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63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79485184"/>
        <c:crosses val="autoZero"/>
        <c:crossBetween val="midCat"/>
      </c:valAx>
      <c:valAx>
        <c:axId val="795056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79527936"/>
        <c:crosses val="autoZero"/>
        <c:crossBetween val="midCat"/>
      </c:valAx>
      <c:valAx>
        <c:axId val="79527936"/>
        <c:scaling>
          <c:orientation val="minMax"/>
          <c:max val="1205.7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2000" b="1" i="0" u="none" strike="noStrike" baseline="0" dirty="0" smtClean="0">
                    <a:latin typeface="Times New Roman" pitchFamily="18" charset="0"/>
                    <a:cs typeface="Times New Roman" pitchFamily="18" charset="0"/>
                  </a:rPr>
                  <a:t>Mass P released in overlying water at time t (mg m</a:t>
                </a:r>
                <a:r>
                  <a:rPr lang="en-US" sz="2000" b="1" i="0" u="none" strike="noStrike" baseline="30000" dirty="0" smtClean="0">
                    <a:latin typeface="Times New Roman" pitchFamily="18" charset="0"/>
                    <a:cs typeface="Times New Roman" pitchFamily="18" charset="0"/>
                  </a:rPr>
                  <a:t>-2</a:t>
                </a:r>
                <a:r>
                  <a:rPr lang="en-US" sz="2000" b="1" i="0" u="none" strike="noStrike" baseline="0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endParaRPr lang="en-IE" sz="20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.92447411695754522"/>
              <c:y val="4.1132792693586703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63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79505664"/>
        <c:crosses val="max"/>
        <c:crossBetween val="midCat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866863517060371"/>
          <c:y val="6.8500437445319334E-2"/>
          <c:w val="0.68668784505385105"/>
          <c:h val="0.75960231477089768"/>
        </c:manualLayout>
      </c:layout>
      <c:scatterChart>
        <c:scatterStyle val="smoothMarker"/>
        <c:varyColors val="0"/>
        <c:ser>
          <c:idx val="1"/>
          <c:order val="1"/>
          <c:tx>
            <c:strRef>
              <c:f>'Summary of costs'!$A$12</c:f>
              <c:strCache>
                <c:ptCount val="1"/>
                <c:pt idx="0">
                  <c:v>AlCl2 (PAC)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diamond"/>
            <c:size val="8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'Summary of costs'!$U$12:$U$14</c:f>
                <c:numCache>
                  <c:formatCode>General</c:formatCode>
                  <c:ptCount val="3"/>
                  <c:pt idx="0">
                    <c:v>0.86826473167093599</c:v>
                  </c:pt>
                  <c:pt idx="1">
                    <c:v>0.1949068729426964</c:v>
                  </c:pt>
                  <c:pt idx="2">
                    <c:v>2.6504594694509342E-2</c:v>
                  </c:pt>
                </c:numCache>
              </c:numRef>
            </c:plus>
            <c:minus>
              <c:numRef>
                <c:f>'Summary of costs'!$U$12:$U$14</c:f>
                <c:numCache>
                  <c:formatCode>General</c:formatCode>
                  <c:ptCount val="3"/>
                  <c:pt idx="0">
                    <c:v>0.86826473167093599</c:v>
                  </c:pt>
                  <c:pt idx="1">
                    <c:v>0.1949068729426964</c:v>
                  </c:pt>
                  <c:pt idx="2">
                    <c:v>2.6504594694509342E-2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'Summary of costs'!$H$12:$H$14</c:f>
              <c:numCache>
                <c:formatCode>0.0</c:formatCode>
                <c:ptCount val="3"/>
                <c:pt idx="0">
                  <c:v>6.671148342767296</c:v>
                </c:pt>
                <c:pt idx="1">
                  <c:v>7.1456164968553475</c:v>
                </c:pt>
                <c:pt idx="2">
                  <c:v>12.407899660377362</c:v>
                </c:pt>
              </c:numCache>
            </c:numRef>
          </c:xVal>
          <c:yVal>
            <c:numRef>
              <c:f>'Summary of costs'!$T$12:$T$14</c:f>
              <c:numCache>
                <c:formatCode>General</c:formatCode>
                <c:ptCount val="3"/>
                <c:pt idx="0">
                  <c:v>12.88094006090407</c:v>
                </c:pt>
                <c:pt idx="1">
                  <c:v>13.670348578639864</c:v>
                </c:pt>
                <c:pt idx="2">
                  <c:v>14.66347542353329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'Summary of costs'!$A$15</c:f>
              <c:strCache>
                <c:ptCount val="1"/>
                <c:pt idx="0">
                  <c:v>FeCl2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triangle"/>
            <c:size val="8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'Summary of costs'!$U$15:$U$17</c:f>
                <c:numCache>
                  <c:formatCode>General</c:formatCode>
                  <c:ptCount val="3"/>
                  <c:pt idx="0">
                    <c:v>1.0811545738064561</c:v>
                  </c:pt>
                  <c:pt idx="1">
                    <c:v>0.67821173298160364</c:v>
                  </c:pt>
                  <c:pt idx="2">
                    <c:v>0.30566589736081007</c:v>
                  </c:pt>
                </c:numCache>
              </c:numRef>
            </c:plus>
            <c:minus>
              <c:numRef>
                <c:f>'Summary of costs'!$U$15:$U$17</c:f>
                <c:numCache>
                  <c:formatCode>General</c:formatCode>
                  <c:ptCount val="3"/>
                  <c:pt idx="0">
                    <c:v>1.0811545738064561</c:v>
                  </c:pt>
                  <c:pt idx="1">
                    <c:v>0.67821173298160364</c:v>
                  </c:pt>
                  <c:pt idx="2">
                    <c:v>0.30566589736081007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'Summary of costs'!$H$15:$H$17</c:f>
              <c:numCache>
                <c:formatCode>0.0</c:formatCode>
                <c:ptCount val="3"/>
                <c:pt idx="0">
                  <c:v>4.8225762589927701</c:v>
                </c:pt>
                <c:pt idx="1">
                  <c:v>9.2314406474820156</c:v>
                </c:pt>
                <c:pt idx="2">
                  <c:v>16.579547961630688</c:v>
                </c:pt>
              </c:numCache>
            </c:numRef>
          </c:xVal>
          <c:yVal>
            <c:numRef>
              <c:f>'Summary of costs'!$T$15:$T$17</c:f>
              <c:numCache>
                <c:formatCode>General</c:formatCode>
                <c:ptCount val="3"/>
                <c:pt idx="0">
                  <c:v>13.02524054264072</c:v>
                </c:pt>
                <c:pt idx="1">
                  <c:v>13.356282824271856</c:v>
                </c:pt>
                <c:pt idx="2">
                  <c:v>14.578592787217612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'Summary of costs'!$A$19</c:f>
              <c:strCache>
                <c:ptCount val="1"/>
                <c:pt idx="0">
                  <c:v>Ca(OH)2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square"/>
            <c:size val="8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'Summary of costs'!$U$19:$U$21</c:f>
                <c:numCache>
                  <c:formatCode>General</c:formatCode>
                  <c:ptCount val="3"/>
                  <c:pt idx="0">
                    <c:v>2.3385012252490194</c:v>
                  </c:pt>
                  <c:pt idx="1">
                    <c:v>0.34471652727383789</c:v>
                  </c:pt>
                  <c:pt idx="2">
                    <c:v>0.10601837877803466</c:v>
                  </c:pt>
                </c:numCache>
              </c:numRef>
            </c:plus>
            <c:minus>
              <c:numRef>
                <c:f>'Summary of costs'!$U$19:$U$21</c:f>
                <c:numCache>
                  <c:formatCode>General</c:formatCode>
                  <c:ptCount val="3"/>
                  <c:pt idx="0">
                    <c:v>2.3385012252490194</c:v>
                  </c:pt>
                  <c:pt idx="1">
                    <c:v>0.34471652727383789</c:v>
                  </c:pt>
                  <c:pt idx="2">
                    <c:v>0.10601837877803466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'Summary of costs'!$H$19:$H$21</c:f>
              <c:numCache>
                <c:formatCode>0.0</c:formatCode>
                <c:ptCount val="3"/>
                <c:pt idx="0">
                  <c:v>2.3669187879939213</c:v>
                </c:pt>
                <c:pt idx="1">
                  <c:v>4.301260606636272</c:v>
                </c:pt>
                <c:pt idx="2">
                  <c:v>6.719187879939188</c:v>
                </c:pt>
              </c:numCache>
            </c:numRef>
          </c:xVal>
          <c:yVal>
            <c:numRef>
              <c:f>'Summary of costs'!$T$19:$T$21</c:f>
              <c:numCache>
                <c:formatCode>General</c:formatCode>
                <c:ptCount val="3"/>
                <c:pt idx="0">
                  <c:v>0.48807515881514985</c:v>
                </c:pt>
                <c:pt idx="1">
                  <c:v>11.055963380116996</c:v>
                </c:pt>
                <c:pt idx="2">
                  <c:v>12.078799147720916</c:v>
                </c:pt>
              </c:numCache>
            </c:numRef>
          </c:yVal>
          <c:smooth val="1"/>
        </c:ser>
        <c:ser>
          <c:idx val="5"/>
          <c:order val="4"/>
          <c:tx>
            <c:strRef>
              <c:f>'Summary of costs'!$A$26</c:f>
              <c:strCache>
                <c:ptCount val="1"/>
                <c:pt idx="0">
                  <c:v>Al-WTR-2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circle"/>
            <c:size val="8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'Summary of costs'!$U$26:$U$28</c:f>
                <c:numCache>
                  <c:formatCode>General</c:formatCode>
                  <c:ptCount val="3"/>
                  <c:pt idx="0">
                    <c:v>2.4200596361070867</c:v>
                  </c:pt>
                  <c:pt idx="1">
                    <c:v>0.71362019203323168</c:v>
                  </c:pt>
                  <c:pt idx="2">
                    <c:v>8.6667624178140223E-2</c:v>
                  </c:pt>
                </c:numCache>
              </c:numRef>
            </c:plus>
            <c:minus>
              <c:numRef>
                <c:f>'Summary of costs'!$U$26:$U$28</c:f>
                <c:numCache>
                  <c:formatCode>General</c:formatCode>
                  <c:ptCount val="3"/>
                  <c:pt idx="0">
                    <c:v>2.4200596361070867</c:v>
                  </c:pt>
                  <c:pt idx="1">
                    <c:v>0.71362019203323168</c:v>
                  </c:pt>
                  <c:pt idx="2">
                    <c:v>8.6667624178140223E-2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'Summary of costs'!$H$26:$H$28</c:f>
              <c:numCache>
                <c:formatCode>0.0</c:formatCode>
                <c:ptCount val="3"/>
                <c:pt idx="0">
                  <c:v>2.3135416666666666</c:v>
                </c:pt>
                <c:pt idx="1">
                  <c:v>3.2002352351534471</c:v>
                </c:pt>
                <c:pt idx="2">
                  <c:v>5.3421033248480327</c:v>
                </c:pt>
              </c:numCache>
            </c:numRef>
          </c:xVal>
          <c:yVal>
            <c:numRef>
              <c:f>'Summary of costs'!$T$26:$T$28</c:f>
              <c:numCache>
                <c:formatCode>General</c:formatCode>
                <c:ptCount val="3"/>
                <c:pt idx="0">
                  <c:v>0.37348359978898338</c:v>
                </c:pt>
                <c:pt idx="1">
                  <c:v>10.690968043959531</c:v>
                </c:pt>
                <c:pt idx="2">
                  <c:v>10.033127612513081</c:v>
                </c:pt>
              </c:numCache>
            </c:numRef>
          </c:yVal>
          <c:smooth val="1"/>
        </c:ser>
        <c:ser>
          <c:idx val="6"/>
          <c:order val="5"/>
          <c:tx>
            <c:strRef>
              <c:f>'Summary of costs'!$A$29</c:f>
              <c:strCache>
                <c:ptCount val="1"/>
                <c:pt idx="0">
                  <c:v>FGD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square"/>
            <c:size val="8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'Summary of costs'!$U$29:$U$31</c:f>
                <c:numCache>
                  <c:formatCode>General</c:formatCode>
                  <c:ptCount val="3"/>
                  <c:pt idx="0">
                    <c:v>1.1947664512857181</c:v>
                  </c:pt>
                  <c:pt idx="1">
                    <c:v>0.33177602973849191</c:v>
                  </c:pt>
                  <c:pt idx="2">
                    <c:v>0.95526912875710057</c:v>
                  </c:pt>
                </c:numCache>
              </c:numRef>
            </c:plus>
            <c:minus>
              <c:numRef>
                <c:f>'Summary of costs'!$U$29:$U$31</c:f>
                <c:numCache>
                  <c:formatCode>General</c:formatCode>
                  <c:ptCount val="3"/>
                  <c:pt idx="0">
                    <c:v>1.1947664512857181</c:v>
                  </c:pt>
                  <c:pt idx="1">
                    <c:v>0.33177602973849191</c:v>
                  </c:pt>
                  <c:pt idx="2">
                    <c:v>0.95526912875710057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'Summary of costs'!$H$29:$H$31</c:f>
              <c:numCache>
                <c:formatCode>0.0</c:formatCode>
                <c:ptCount val="3"/>
                <c:pt idx="0">
                  <c:v>8.0866455588229922</c:v>
                </c:pt>
                <c:pt idx="1">
                  <c:v>14.281847044189817</c:v>
                </c:pt>
                <c:pt idx="2">
                  <c:v>17.949159762366889</c:v>
                </c:pt>
              </c:numCache>
            </c:numRef>
          </c:xVal>
          <c:yVal>
            <c:numRef>
              <c:f>'Summary of costs'!$T$29:$T$31</c:f>
              <c:numCache>
                <c:formatCode>General</c:formatCode>
                <c:ptCount val="3"/>
                <c:pt idx="0">
                  <c:v>6.6717752144122588</c:v>
                </c:pt>
                <c:pt idx="1">
                  <c:v>10.890442239301503</c:v>
                </c:pt>
                <c:pt idx="2">
                  <c:v>12.163681784036568</c:v>
                </c:pt>
              </c:numCache>
            </c:numRef>
          </c:yVal>
          <c:smooth val="1"/>
        </c:ser>
        <c:ser>
          <c:idx val="7"/>
          <c:order val="6"/>
          <c:tx>
            <c:strRef>
              <c:f>'Summary of costs'!$A$32</c:f>
              <c:strCache>
                <c:ptCount val="1"/>
                <c:pt idx="0">
                  <c:v>Flyash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triangle"/>
            <c:size val="8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'Summary of costs'!$U$32:$U$34</c:f>
                <c:numCache>
                  <c:formatCode>General</c:formatCode>
                  <c:ptCount val="3"/>
                  <c:pt idx="0">
                    <c:v>1.5011272844784318</c:v>
                  </c:pt>
                  <c:pt idx="1">
                    <c:v>0.20305409869504124</c:v>
                  </c:pt>
                  <c:pt idx="2">
                    <c:v>0.34969688862030984</c:v>
                  </c:pt>
                </c:numCache>
              </c:numRef>
            </c:plus>
            <c:minus>
              <c:numRef>
                <c:f>'Summary of costs'!$U$32:$U$34</c:f>
                <c:numCache>
                  <c:formatCode>General</c:formatCode>
                  <c:ptCount val="3"/>
                  <c:pt idx="0">
                    <c:v>1.5011272844784318</c:v>
                  </c:pt>
                  <c:pt idx="1">
                    <c:v>0.20305409869504124</c:v>
                  </c:pt>
                  <c:pt idx="2">
                    <c:v>0.34969688862030984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'Summary of costs'!$H$32:$H$34</c:f>
              <c:numCache>
                <c:formatCode>0.0</c:formatCode>
                <c:ptCount val="3"/>
                <c:pt idx="0">
                  <c:v>6.1287408612716865</c:v>
                </c:pt>
                <c:pt idx="1">
                  <c:v>10.817861810060714</c:v>
                </c:pt>
                <c:pt idx="2">
                  <c:v>13.660416139159501</c:v>
                </c:pt>
              </c:numCache>
            </c:numRef>
          </c:xVal>
          <c:yVal>
            <c:numRef>
              <c:f>'Summary of costs'!$T$32:$T$34</c:f>
              <c:numCache>
                <c:formatCode>General</c:formatCode>
                <c:ptCount val="3"/>
                <c:pt idx="0">
                  <c:v>10.775850680275262</c:v>
                </c:pt>
                <c:pt idx="1">
                  <c:v>13.241691265245693</c:v>
                </c:pt>
                <c:pt idx="2">
                  <c:v>13.687325105902998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616256"/>
        <c:axId val="77398400"/>
      </c:scatterChart>
      <c:scatterChart>
        <c:scatterStyle val="lineMarker"/>
        <c:varyColors val="0"/>
        <c:ser>
          <c:idx val="0"/>
          <c:order val="0"/>
          <c:tx>
            <c:strRef>
              <c:f>'Summary of costs'!$A$8</c:f>
              <c:strCache>
                <c:ptCount val="1"/>
                <c:pt idx="0">
                  <c:v>Al2(SO4)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diamond"/>
            <c:size val="8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'Summary of costs'!$L$8:$L$10</c:f>
                <c:numCache>
                  <c:formatCode>General</c:formatCode>
                  <c:ptCount val="3"/>
                  <c:pt idx="0">
                    <c:v>6.5</c:v>
                  </c:pt>
                  <c:pt idx="1">
                    <c:v>1.129999999999995</c:v>
                  </c:pt>
                  <c:pt idx="2">
                    <c:v>0.5</c:v>
                  </c:pt>
                </c:numCache>
              </c:numRef>
            </c:plus>
            <c:minus>
              <c:numRef>
                <c:f>'Summary of costs'!$L$8:$L$10</c:f>
                <c:numCache>
                  <c:formatCode>General</c:formatCode>
                  <c:ptCount val="3"/>
                  <c:pt idx="0">
                    <c:v>6.5</c:v>
                  </c:pt>
                  <c:pt idx="1">
                    <c:v>1.129999999999995</c:v>
                  </c:pt>
                  <c:pt idx="2">
                    <c:v>0.5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'Summary of costs'!$H$8:$H$10</c:f>
              <c:numCache>
                <c:formatCode>0.0</c:formatCode>
                <c:ptCount val="3"/>
                <c:pt idx="0">
                  <c:v>4.7636267857143189</c:v>
                </c:pt>
                <c:pt idx="1">
                  <c:v>5.4613430396825589</c:v>
                </c:pt>
                <c:pt idx="2">
                  <c:v>9.0393527460317031</c:v>
                </c:pt>
              </c:numCache>
            </c:numRef>
          </c:xVal>
          <c:yVal>
            <c:numRef>
              <c:f>'Summary of costs'!$K$8:$K$10</c:f>
              <c:numCache>
                <c:formatCode>General</c:formatCode>
                <c:ptCount val="3"/>
                <c:pt idx="0">
                  <c:v>83</c:v>
                </c:pt>
                <c:pt idx="1">
                  <c:v>94</c:v>
                </c:pt>
                <c:pt idx="2">
                  <c:v>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400320"/>
        <c:axId val="77402112"/>
      </c:scatterChart>
      <c:valAx>
        <c:axId val="79616256"/>
        <c:scaling>
          <c:orientation val="minMax"/>
          <c:max val="2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 sz="2000" b="0"/>
                  <a:t>Total cost of chemical amendment of slurry (euro t</a:t>
                </a:r>
                <a:r>
                  <a:rPr lang="en-GB" sz="2000" b="0" baseline="30000"/>
                  <a:t>-1</a:t>
                </a:r>
                <a:r>
                  <a:rPr lang="en-GB" sz="2000" b="0"/>
                  <a:t>)</a:t>
                </a:r>
              </a:p>
            </c:rich>
          </c:tx>
          <c:layout>
            <c:manualLayout>
              <c:xMode val="edge"/>
              <c:yMode val="edge"/>
              <c:x val="0.19808453253688121"/>
              <c:y val="0.9373362426082282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7398400"/>
        <c:crosses val="autoZero"/>
        <c:crossBetween val="midCat"/>
      </c:valAx>
      <c:valAx>
        <c:axId val="77398400"/>
        <c:scaling>
          <c:orientation val="minMax"/>
          <c:max val="15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2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 sz="2000" b="0"/>
                  <a:t>Reduction in DRP released from soil
   ( kgha</a:t>
                </a:r>
                <a:r>
                  <a:rPr lang="en-GB" sz="2000" b="0" baseline="30000"/>
                  <a:t>-1</a:t>
                </a:r>
                <a:r>
                  <a:rPr lang="en-GB" sz="2000" b="0"/>
                  <a:t>)</a:t>
                </a:r>
              </a:p>
            </c:rich>
          </c:tx>
          <c:layout>
            <c:manualLayout>
              <c:xMode val="edge"/>
              <c:yMode val="edge"/>
              <c:x val="4.3088692038495191E-2"/>
              <c:y val="0.2025179352580927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9616256"/>
        <c:crosses val="autoZero"/>
        <c:crossBetween val="midCat"/>
        <c:majorUnit val="5"/>
      </c:valAx>
      <c:valAx>
        <c:axId val="7740032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one"/>
        <c:crossAx val="77402112"/>
        <c:crosses val="autoZero"/>
        <c:crossBetween val="midCat"/>
      </c:valAx>
      <c:valAx>
        <c:axId val="77402112"/>
        <c:scaling>
          <c:orientation val="minMax"/>
          <c:max val="100.94000000000032"/>
          <c:min val="0"/>
        </c:scaling>
        <c:delete val="0"/>
        <c:axPos val="r"/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 sz="2000" b="0"/>
                  <a:t>Percentage reduction in DRP release to overlying water (%)</a:t>
                </a:r>
              </a:p>
            </c:rich>
          </c:tx>
          <c:layout>
            <c:manualLayout>
              <c:xMode val="edge"/>
              <c:yMode val="edge"/>
              <c:x val="0.92250212688930855"/>
              <c:y val="0.1191646586345381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7400320"/>
        <c:crosses val="max"/>
        <c:crossBetween val="midCat"/>
        <c:minorUnit val="2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49912685914260957"/>
          <c:y val="0.39488072324293111"/>
          <c:w val="0.36745351177392582"/>
          <c:h val="0.42356752507386086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2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866863517060371"/>
          <c:y val="6.8500437445319334E-2"/>
          <c:w val="0.68668784505385105"/>
          <c:h val="0.75960231477089768"/>
        </c:manualLayout>
      </c:layout>
      <c:scatterChart>
        <c:scatterStyle val="smoothMarker"/>
        <c:varyColors val="0"/>
        <c:ser>
          <c:idx val="1"/>
          <c:order val="1"/>
          <c:tx>
            <c:strRef>
              <c:f>'Summary of costs'!$A$12</c:f>
              <c:strCache>
                <c:ptCount val="1"/>
                <c:pt idx="0">
                  <c:v>AlCl2 (PAC)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diamond"/>
            <c:size val="8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'Summary of costs'!$U$12:$U$14</c:f>
                <c:numCache>
                  <c:formatCode>General</c:formatCode>
                  <c:ptCount val="3"/>
                  <c:pt idx="0">
                    <c:v>0.86826473167093599</c:v>
                  </c:pt>
                  <c:pt idx="1">
                    <c:v>0.1949068729426964</c:v>
                  </c:pt>
                  <c:pt idx="2">
                    <c:v>2.6504594694509342E-2</c:v>
                  </c:pt>
                </c:numCache>
              </c:numRef>
            </c:plus>
            <c:minus>
              <c:numRef>
                <c:f>'Summary of costs'!$U$12:$U$14</c:f>
                <c:numCache>
                  <c:formatCode>General</c:formatCode>
                  <c:ptCount val="3"/>
                  <c:pt idx="0">
                    <c:v>0.86826473167093599</c:v>
                  </c:pt>
                  <c:pt idx="1">
                    <c:v>0.1949068729426964</c:v>
                  </c:pt>
                  <c:pt idx="2">
                    <c:v>2.6504594694509342E-2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'Summary of costs'!$H$12:$H$14</c:f>
              <c:numCache>
                <c:formatCode>0.0</c:formatCode>
                <c:ptCount val="3"/>
                <c:pt idx="0">
                  <c:v>6.671148342767296</c:v>
                </c:pt>
                <c:pt idx="1">
                  <c:v>7.1456164968553475</c:v>
                </c:pt>
                <c:pt idx="2">
                  <c:v>12.407899660377362</c:v>
                </c:pt>
              </c:numCache>
            </c:numRef>
          </c:xVal>
          <c:yVal>
            <c:numRef>
              <c:f>'Summary of costs'!$T$12:$T$14</c:f>
              <c:numCache>
                <c:formatCode>General</c:formatCode>
                <c:ptCount val="3"/>
                <c:pt idx="0">
                  <c:v>12.88094006090407</c:v>
                </c:pt>
                <c:pt idx="1">
                  <c:v>13.670348578639864</c:v>
                </c:pt>
                <c:pt idx="2">
                  <c:v>14.66347542353329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'Summary of costs'!$A$15</c:f>
              <c:strCache>
                <c:ptCount val="1"/>
                <c:pt idx="0">
                  <c:v>FeCl2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triangle"/>
            <c:size val="8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'Summary of costs'!$U$15:$U$17</c:f>
                <c:numCache>
                  <c:formatCode>General</c:formatCode>
                  <c:ptCount val="3"/>
                  <c:pt idx="0">
                    <c:v>1.0811545738064561</c:v>
                  </c:pt>
                  <c:pt idx="1">
                    <c:v>0.67821173298160364</c:v>
                  </c:pt>
                  <c:pt idx="2">
                    <c:v>0.30566589736081007</c:v>
                  </c:pt>
                </c:numCache>
              </c:numRef>
            </c:plus>
            <c:minus>
              <c:numRef>
                <c:f>'Summary of costs'!$U$15:$U$17</c:f>
                <c:numCache>
                  <c:formatCode>General</c:formatCode>
                  <c:ptCount val="3"/>
                  <c:pt idx="0">
                    <c:v>1.0811545738064561</c:v>
                  </c:pt>
                  <c:pt idx="1">
                    <c:v>0.67821173298160364</c:v>
                  </c:pt>
                  <c:pt idx="2">
                    <c:v>0.30566589736081007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'Summary of costs'!$H$15:$H$17</c:f>
              <c:numCache>
                <c:formatCode>0.0</c:formatCode>
                <c:ptCount val="3"/>
                <c:pt idx="0">
                  <c:v>4.8225762589927701</c:v>
                </c:pt>
                <c:pt idx="1">
                  <c:v>9.2314406474820156</c:v>
                </c:pt>
                <c:pt idx="2">
                  <c:v>16.579547961630688</c:v>
                </c:pt>
              </c:numCache>
            </c:numRef>
          </c:xVal>
          <c:yVal>
            <c:numRef>
              <c:f>'Summary of costs'!$T$15:$T$17</c:f>
              <c:numCache>
                <c:formatCode>General</c:formatCode>
                <c:ptCount val="3"/>
                <c:pt idx="0">
                  <c:v>13.02524054264072</c:v>
                </c:pt>
                <c:pt idx="1">
                  <c:v>13.356282824271856</c:v>
                </c:pt>
                <c:pt idx="2">
                  <c:v>14.578592787217612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'Summary of costs'!$A$19</c:f>
              <c:strCache>
                <c:ptCount val="1"/>
                <c:pt idx="0">
                  <c:v>Ca(OH)2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square"/>
            <c:size val="8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'Summary of costs'!$U$19:$U$21</c:f>
                <c:numCache>
                  <c:formatCode>General</c:formatCode>
                  <c:ptCount val="3"/>
                  <c:pt idx="0">
                    <c:v>2.3385012252490194</c:v>
                  </c:pt>
                  <c:pt idx="1">
                    <c:v>0.34471652727383789</c:v>
                  </c:pt>
                  <c:pt idx="2">
                    <c:v>0.10601837877803466</c:v>
                  </c:pt>
                </c:numCache>
              </c:numRef>
            </c:plus>
            <c:minus>
              <c:numRef>
                <c:f>'Summary of costs'!$U$19:$U$21</c:f>
                <c:numCache>
                  <c:formatCode>General</c:formatCode>
                  <c:ptCount val="3"/>
                  <c:pt idx="0">
                    <c:v>2.3385012252490194</c:v>
                  </c:pt>
                  <c:pt idx="1">
                    <c:v>0.34471652727383789</c:v>
                  </c:pt>
                  <c:pt idx="2">
                    <c:v>0.10601837877803466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'Summary of costs'!$H$19:$H$21</c:f>
              <c:numCache>
                <c:formatCode>0.0</c:formatCode>
                <c:ptCount val="3"/>
                <c:pt idx="0">
                  <c:v>2.3669187879939213</c:v>
                </c:pt>
                <c:pt idx="1">
                  <c:v>4.301260606636272</c:v>
                </c:pt>
                <c:pt idx="2">
                  <c:v>6.719187879939188</c:v>
                </c:pt>
              </c:numCache>
            </c:numRef>
          </c:xVal>
          <c:yVal>
            <c:numRef>
              <c:f>'Summary of costs'!$T$19:$T$21</c:f>
              <c:numCache>
                <c:formatCode>General</c:formatCode>
                <c:ptCount val="3"/>
                <c:pt idx="0">
                  <c:v>0.48807515881514985</c:v>
                </c:pt>
                <c:pt idx="1">
                  <c:v>11.055963380116996</c:v>
                </c:pt>
                <c:pt idx="2">
                  <c:v>12.078799147720916</c:v>
                </c:pt>
              </c:numCache>
            </c:numRef>
          </c:yVal>
          <c:smooth val="1"/>
        </c:ser>
        <c:ser>
          <c:idx val="5"/>
          <c:order val="4"/>
          <c:tx>
            <c:strRef>
              <c:f>'Summary of costs'!$A$26</c:f>
              <c:strCache>
                <c:ptCount val="1"/>
                <c:pt idx="0">
                  <c:v>Al-WTR-2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circle"/>
            <c:size val="8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'Summary of costs'!$U$26:$U$28</c:f>
                <c:numCache>
                  <c:formatCode>General</c:formatCode>
                  <c:ptCount val="3"/>
                  <c:pt idx="0">
                    <c:v>2.4200596361070867</c:v>
                  </c:pt>
                  <c:pt idx="1">
                    <c:v>0.71362019203323168</c:v>
                  </c:pt>
                  <c:pt idx="2">
                    <c:v>8.6667624178140223E-2</c:v>
                  </c:pt>
                </c:numCache>
              </c:numRef>
            </c:plus>
            <c:minus>
              <c:numRef>
                <c:f>'Summary of costs'!$U$26:$U$28</c:f>
                <c:numCache>
                  <c:formatCode>General</c:formatCode>
                  <c:ptCount val="3"/>
                  <c:pt idx="0">
                    <c:v>2.4200596361070867</c:v>
                  </c:pt>
                  <c:pt idx="1">
                    <c:v>0.71362019203323168</c:v>
                  </c:pt>
                  <c:pt idx="2">
                    <c:v>8.6667624178140223E-2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'Summary of costs'!$H$26:$H$28</c:f>
              <c:numCache>
                <c:formatCode>0.0</c:formatCode>
                <c:ptCount val="3"/>
                <c:pt idx="0">
                  <c:v>2.3135416666666666</c:v>
                </c:pt>
                <c:pt idx="1">
                  <c:v>3.2002352351534471</c:v>
                </c:pt>
                <c:pt idx="2">
                  <c:v>5.3421033248480327</c:v>
                </c:pt>
              </c:numCache>
            </c:numRef>
          </c:xVal>
          <c:yVal>
            <c:numRef>
              <c:f>'Summary of costs'!$T$26:$T$28</c:f>
              <c:numCache>
                <c:formatCode>General</c:formatCode>
                <c:ptCount val="3"/>
                <c:pt idx="0">
                  <c:v>0.37348359978898338</c:v>
                </c:pt>
                <c:pt idx="1">
                  <c:v>10.690968043959531</c:v>
                </c:pt>
                <c:pt idx="2">
                  <c:v>10.033127612513081</c:v>
                </c:pt>
              </c:numCache>
            </c:numRef>
          </c:yVal>
          <c:smooth val="1"/>
        </c:ser>
        <c:ser>
          <c:idx val="6"/>
          <c:order val="5"/>
          <c:tx>
            <c:strRef>
              <c:f>'Summary of costs'!$A$29</c:f>
              <c:strCache>
                <c:ptCount val="1"/>
                <c:pt idx="0">
                  <c:v>FGD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square"/>
            <c:size val="8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'Summary of costs'!$U$29:$U$31</c:f>
                <c:numCache>
                  <c:formatCode>General</c:formatCode>
                  <c:ptCount val="3"/>
                  <c:pt idx="0">
                    <c:v>1.1947664512857181</c:v>
                  </c:pt>
                  <c:pt idx="1">
                    <c:v>0.33177602973849191</c:v>
                  </c:pt>
                  <c:pt idx="2">
                    <c:v>0.95526912875710057</c:v>
                  </c:pt>
                </c:numCache>
              </c:numRef>
            </c:plus>
            <c:minus>
              <c:numRef>
                <c:f>'Summary of costs'!$U$29:$U$31</c:f>
                <c:numCache>
                  <c:formatCode>General</c:formatCode>
                  <c:ptCount val="3"/>
                  <c:pt idx="0">
                    <c:v>1.1947664512857181</c:v>
                  </c:pt>
                  <c:pt idx="1">
                    <c:v>0.33177602973849191</c:v>
                  </c:pt>
                  <c:pt idx="2">
                    <c:v>0.95526912875710057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'Summary of costs'!$H$29:$H$31</c:f>
              <c:numCache>
                <c:formatCode>0.0</c:formatCode>
                <c:ptCount val="3"/>
                <c:pt idx="0">
                  <c:v>8.0866455588229922</c:v>
                </c:pt>
                <c:pt idx="1">
                  <c:v>14.281847044189817</c:v>
                </c:pt>
                <c:pt idx="2">
                  <c:v>17.949159762366889</c:v>
                </c:pt>
              </c:numCache>
            </c:numRef>
          </c:xVal>
          <c:yVal>
            <c:numRef>
              <c:f>'Summary of costs'!$T$29:$T$31</c:f>
              <c:numCache>
                <c:formatCode>General</c:formatCode>
                <c:ptCount val="3"/>
                <c:pt idx="0">
                  <c:v>6.6717752144122588</c:v>
                </c:pt>
                <c:pt idx="1">
                  <c:v>10.890442239301503</c:v>
                </c:pt>
                <c:pt idx="2">
                  <c:v>12.163681784036568</c:v>
                </c:pt>
              </c:numCache>
            </c:numRef>
          </c:yVal>
          <c:smooth val="1"/>
        </c:ser>
        <c:ser>
          <c:idx val="7"/>
          <c:order val="6"/>
          <c:tx>
            <c:strRef>
              <c:f>'Summary of costs'!$A$32</c:f>
              <c:strCache>
                <c:ptCount val="1"/>
                <c:pt idx="0">
                  <c:v>Flyash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triangle"/>
            <c:size val="8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'Summary of costs'!$U$32:$U$34</c:f>
                <c:numCache>
                  <c:formatCode>General</c:formatCode>
                  <c:ptCount val="3"/>
                  <c:pt idx="0">
                    <c:v>1.5011272844784318</c:v>
                  </c:pt>
                  <c:pt idx="1">
                    <c:v>0.20305409869504124</c:v>
                  </c:pt>
                  <c:pt idx="2">
                    <c:v>0.34969688862030984</c:v>
                  </c:pt>
                </c:numCache>
              </c:numRef>
            </c:plus>
            <c:minus>
              <c:numRef>
                <c:f>'Summary of costs'!$U$32:$U$34</c:f>
                <c:numCache>
                  <c:formatCode>General</c:formatCode>
                  <c:ptCount val="3"/>
                  <c:pt idx="0">
                    <c:v>1.5011272844784318</c:v>
                  </c:pt>
                  <c:pt idx="1">
                    <c:v>0.20305409869504124</c:v>
                  </c:pt>
                  <c:pt idx="2">
                    <c:v>0.34969688862030984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'Summary of costs'!$H$32:$H$34</c:f>
              <c:numCache>
                <c:formatCode>0.0</c:formatCode>
                <c:ptCount val="3"/>
                <c:pt idx="0">
                  <c:v>6.1287408612716865</c:v>
                </c:pt>
                <c:pt idx="1">
                  <c:v>10.817861810060714</c:v>
                </c:pt>
                <c:pt idx="2">
                  <c:v>13.660416139159501</c:v>
                </c:pt>
              </c:numCache>
            </c:numRef>
          </c:xVal>
          <c:yVal>
            <c:numRef>
              <c:f>'Summary of costs'!$T$32:$T$34</c:f>
              <c:numCache>
                <c:formatCode>General</c:formatCode>
                <c:ptCount val="3"/>
                <c:pt idx="0">
                  <c:v>10.775850680275262</c:v>
                </c:pt>
                <c:pt idx="1">
                  <c:v>13.241691265245693</c:v>
                </c:pt>
                <c:pt idx="2">
                  <c:v>13.687325105902998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481856"/>
        <c:axId val="77488128"/>
      </c:scatterChart>
      <c:scatterChart>
        <c:scatterStyle val="lineMarker"/>
        <c:varyColors val="0"/>
        <c:ser>
          <c:idx val="0"/>
          <c:order val="0"/>
          <c:tx>
            <c:strRef>
              <c:f>'Summary of costs'!$A$8</c:f>
              <c:strCache>
                <c:ptCount val="1"/>
                <c:pt idx="0">
                  <c:v>Al2(SO4)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diamond"/>
            <c:size val="8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'Summary of costs'!$L$8:$L$10</c:f>
                <c:numCache>
                  <c:formatCode>General</c:formatCode>
                  <c:ptCount val="3"/>
                  <c:pt idx="0">
                    <c:v>6.5</c:v>
                  </c:pt>
                  <c:pt idx="1">
                    <c:v>1.129999999999995</c:v>
                  </c:pt>
                  <c:pt idx="2">
                    <c:v>0.5</c:v>
                  </c:pt>
                </c:numCache>
              </c:numRef>
            </c:plus>
            <c:minus>
              <c:numRef>
                <c:f>'Summary of costs'!$L$8:$L$10</c:f>
                <c:numCache>
                  <c:formatCode>General</c:formatCode>
                  <c:ptCount val="3"/>
                  <c:pt idx="0">
                    <c:v>6.5</c:v>
                  </c:pt>
                  <c:pt idx="1">
                    <c:v>1.129999999999995</c:v>
                  </c:pt>
                  <c:pt idx="2">
                    <c:v>0.5</c:v>
                  </c:pt>
                </c:numCache>
              </c:numRef>
            </c:minus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'Summary of costs'!$H$8:$H$10</c:f>
              <c:numCache>
                <c:formatCode>0.0</c:formatCode>
                <c:ptCount val="3"/>
                <c:pt idx="0">
                  <c:v>4.7636267857143189</c:v>
                </c:pt>
                <c:pt idx="1">
                  <c:v>5.4613430396825589</c:v>
                </c:pt>
                <c:pt idx="2">
                  <c:v>9.0393527460317031</c:v>
                </c:pt>
              </c:numCache>
            </c:numRef>
          </c:xVal>
          <c:yVal>
            <c:numRef>
              <c:f>'Summary of costs'!$K$8:$K$10</c:f>
              <c:numCache>
                <c:formatCode>General</c:formatCode>
                <c:ptCount val="3"/>
                <c:pt idx="0">
                  <c:v>83</c:v>
                </c:pt>
                <c:pt idx="1">
                  <c:v>94</c:v>
                </c:pt>
                <c:pt idx="2">
                  <c:v>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490048"/>
        <c:axId val="77491584"/>
      </c:scatterChart>
      <c:valAx>
        <c:axId val="77481856"/>
        <c:scaling>
          <c:orientation val="minMax"/>
          <c:max val="2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 sz="2000" b="0"/>
                  <a:t>Total cost of chemical amendment of slurry (euro t</a:t>
                </a:r>
                <a:r>
                  <a:rPr lang="en-GB" sz="2000" b="0" baseline="30000"/>
                  <a:t>-1</a:t>
                </a:r>
                <a:r>
                  <a:rPr lang="en-GB" sz="2000" b="0"/>
                  <a:t>)</a:t>
                </a:r>
              </a:p>
            </c:rich>
          </c:tx>
          <c:layout>
            <c:manualLayout>
              <c:xMode val="edge"/>
              <c:yMode val="edge"/>
              <c:x val="0.19808453253688121"/>
              <c:y val="0.9373362426082282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7488128"/>
        <c:crosses val="autoZero"/>
        <c:crossBetween val="midCat"/>
      </c:valAx>
      <c:valAx>
        <c:axId val="77488128"/>
        <c:scaling>
          <c:orientation val="minMax"/>
          <c:max val="15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2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 sz="2000" b="0"/>
                  <a:t>Reduction in DRP released from soil
   ( kgha</a:t>
                </a:r>
                <a:r>
                  <a:rPr lang="en-GB" sz="2000" b="0" baseline="30000"/>
                  <a:t>-1</a:t>
                </a:r>
                <a:r>
                  <a:rPr lang="en-GB" sz="2000" b="0"/>
                  <a:t>)</a:t>
                </a:r>
              </a:p>
            </c:rich>
          </c:tx>
          <c:layout>
            <c:manualLayout>
              <c:xMode val="edge"/>
              <c:yMode val="edge"/>
              <c:x val="4.3088692038495191E-2"/>
              <c:y val="0.2025179352580927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7481856"/>
        <c:crosses val="autoZero"/>
        <c:crossBetween val="midCat"/>
        <c:majorUnit val="5"/>
      </c:valAx>
      <c:valAx>
        <c:axId val="7749004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one"/>
        <c:crossAx val="77491584"/>
        <c:crosses val="autoZero"/>
        <c:crossBetween val="midCat"/>
      </c:valAx>
      <c:valAx>
        <c:axId val="77491584"/>
        <c:scaling>
          <c:orientation val="minMax"/>
          <c:max val="100.94000000000032"/>
          <c:min val="0"/>
        </c:scaling>
        <c:delete val="0"/>
        <c:axPos val="r"/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 sz="2000" b="0"/>
                  <a:t>Percentage reduction in DRP release to overlying water (%)</a:t>
                </a:r>
              </a:p>
            </c:rich>
          </c:tx>
          <c:layout>
            <c:manualLayout>
              <c:xMode val="edge"/>
              <c:yMode val="edge"/>
              <c:x val="0.92250212688930855"/>
              <c:y val="0.1191646586345381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7490048"/>
        <c:crosses val="max"/>
        <c:crossBetween val="midCat"/>
        <c:minorUnit val="2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49912685914260957"/>
          <c:y val="0.39488072324293111"/>
          <c:w val="0.36745351177392582"/>
          <c:h val="0.42356752507386086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2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IE" sz="2400" dirty="0" smtClean="0"/>
              <a:t>Phosphorus</a:t>
            </a:r>
            <a:endParaRPr lang="en-IE" sz="2400" dirty="0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140099425575011"/>
          <c:y val="5.2318405081640346E-2"/>
          <c:w val="0.86160960086602134"/>
          <c:h val="0.7346094867853952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Summary!$B$2</c:f>
              <c:strCache>
                <c:ptCount val="1"/>
                <c:pt idx="0">
                  <c:v>DRP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Summary!$G$3:$G$17</c:f>
                <c:numCache>
                  <c:formatCode>General</c:formatCode>
                  <c:ptCount val="15"/>
                  <c:pt idx="0">
                    <c:v>0.11661526283965412</c:v>
                  </c:pt>
                  <c:pt idx="1">
                    <c:v>0.16241713987610631</c:v>
                  </c:pt>
                  <c:pt idx="2">
                    <c:v>0.14919141003442182</c:v>
                  </c:pt>
                  <c:pt idx="3">
                    <c:v>8.5977576298211872E-2</c:v>
                  </c:pt>
                  <c:pt idx="4">
                    <c:v>0.10590071899436732</c:v>
                  </c:pt>
                  <c:pt idx="5">
                    <c:v>8.1799489166683767E-2</c:v>
                  </c:pt>
                  <c:pt idx="6">
                    <c:v>0.16288163567941619</c:v>
                  </c:pt>
                  <c:pt idx="7">
                    <c:v>0.16109756493455687</c:v>
                  </c:pt>
                  <c:pt idx="8">
                    <c:v>0.14020420213527257</c:v>
                  </c:pt>
                  <c:pt idx="9">
                    <c:v>0.16546346379398821</c:v>
                  </c:pt>
                  <c:pt idx="10">
                    <c:v>0.16173398899373759</c:v>
                  </c:pt>
                  <c:pt idx="11">
                    <c:v>0.15763762587198821</c:v>
                  </c:pt>
                  <c:pt idx="12">
                    <c:v>6.4053975445781924E-2</c:v>
                  </c:pt>
                  <c:pt idx="13">
                    <c:v>9.0707811951887762E-2</c:v>
                  </c:pt>
                  <c:pt idx="14">
                    <c:v>8.4684360683298168E-2</c:v>
                  </c:pt>
                </c:numCache>
              </c:numRef>
            </c:plus>
            <c:minus>
              <c:numRef>
                <c:f>Summary!$G$3:$G$17</c:f>
                <c:numCache>
                  <c:formatCode>General</c:formatCode>
                  <c:ptCount val="15"/>
                  <c:pt idx="0">
                    <c:v>0.11661526283965412</c:v>
                  </c:pt>
                  <c:pt idx="1">
                    <c:v>0.16241713987610631</c:v>
                  </c:pt>
                  <c:pt idx="2">
                    <c:v>0.14919141003442182</c:v>
                  </c:pt>
                  <c:pt idx="3">
                    <c:v>8.5977576298211872E-2</c:v>
                  </c:pt>
                  <c:pt idx="4">
                    <c:v>0.10590071899436732</c:v>
                  </c:pt>
                  <c:pt idx="5">
                    <c:v>8.1799489166683767E-2</c:v>
                  </c:pt>
                  <c:pt idx="6">
                    <c:v>0.16288163567941619</c:v>
                  </c:pt>
                  <c:pt idx="7">
                    <c:v>0.16109756493455687</c:v>
                  </c:pt>
                  <c:pt idx="8">
                    <c:v>0.14020420213527257</c:v>
                  </c:pt>
                  <c:pt idx="9">
                    <c:v>0.16546346379398821</c:v>
                  </c:pt>
                  <c:pt idx="10">
                    <c:v>0.16173398899373759</c:v>
                  </c:pt>
                  <c:pt idx="11">
                    <c:v>0.15763762587198821</c:v>
                  </c:pt>
                  <c:pt idx="12">
                    <c:v>6.4053975445781924E-2</c:v>
                  </c:pt>
                  <c:pt idx="13">
                    <c:v>9.0707811951887762E-2</c:v>
                  </c:pt>
                  <c:pt idx="14">
                    <c:v>8.4684360683298168E-2</c:v>
                  </c:pt>
                </c:numCache>
              </c:numRef>
            </c:minus>
          </c:errBars>
          <c:cat>
            <c:numRef>
              <c:f>Summary!$A$3:$A$17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1</c:v>
                </c:pt>
                <c:pt idx="7">
                  <c:v>2</c:v>
                </c:pt>
                <c:pt idx="8">
                  <c:v>3</c:v>
                </c:pt>
                <c:pt idx="9">
                  <c:v>1</c:v>
                </c:pt>
                <c:pt idx="10">
                  <c:v>2</c:v>
                </c:pt>
                <c:pt idx="11">
                  <c:v>3</c:v>
                </c:pt>
                <c:pt idx="12">
                  <c:v>1</c:v>
                </c:pt>
                <c:pt idx="13">
                  <c:v>2</c:v>
                </c:pt>
                <c:pt idx="14">
                  <c:v>3</c:v>
                </c:pt>
              </c:numCache>
            </c:numRef>
          </c:cat>
          <c:val>
            <c:numRef>
              <c:f>Summary!$B$3:$B$17</c:f>
              <c:numCache>
                <c:formatCode>General</c:formatCode>
                <c:ptCount val="15"/>
                <c:pt idx="0">
                  <c:v>0.33250501706915048</c:v>
                </c:pt>
                <c:pt idx="1">
                  <c:v>0.35080121961464061</c:v>
                </c:pt>
                <c:pt idx="2">
                  <c:v>0.33998149068062894</c:v>
                </c:pt>
                <c:pt idx="3">
                  <c:v>0.86664862656608543</c:v>
                </c:pt>
                <c:pt idx="4">
                  <c:v>0.89300387398723347</c:v>
                </c:pt>
                <c:pt idx="5">
                  <c:v>0.92287877832894905</c:v>
                </c:pt>
                <c:pt idx="6">
                  <c:v>0.35754402696759202</c:v>
                </c:pt>
                <c:pt idx="7">
                  <c:v>0.31672322632955036</c:v>
                </c:pt>
                <c:pt idx="8">
                  <c:v>0.32556529002907036</c:v>
                </c:pt>
                <c:pt idx="9">
                  <c:v>0.34727923131695082</c:v>
                </c:pt>
                <c:pt idx="10">
                  <c:v>0.31332196277978558</c:v>
                </c:pt>
                <c:pt idx="11">
                  <c:v>0.31060276954630117</c:v>
                </c:pt>
                <c:pt idx="12">
                  <c:v>0.27073964403715073</c:v>
                </c:pt>
                <c:pt idx="13">
                  <c:v>0.24530878409649445</c:v>
                </c:pt>
                <c:pt idx="14">
                  <c:v>0.24971902004539184</c:v>
                </c:pt>
              </c:numCache>
            </c:numRef>
          </c:val>
        </c:ser>
        <c:ser>
          <c:idx val="1"/>
          <c:order val="1"/>
          <c:tx>
            <c:strRef>
              <c:f>Summary!$C$2</c:f>
              <c:strCache>
                <c:ptCount val="1"/>
                <c:pt idx="0">
                  <c:v>DUP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prstClr val="black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Summary!$H$3:$H$17</c:f>
                <c:numCache>
                  <c:formatCode>General</c:formatCode>
                  <c:ptCount val="15"/>
                  <c:pt idx="0">
                    <c:v>4.4349009231368197E-2</c:v>
                  </c:pt>
                  <c:pt idx="1">
                    <c:v>1.7877582188664139E-2</c:v>
                  </c:pt>
                  <c:pt idx="2">
                    <c:v>3.2951155166922215E-2</c:v>
                  </c:pt>
                  <c:pt idx="3">
                    <c:v>3.5092923933628013E-2</c:v>
                  </c:pt>
                  <c:pt idx="4">
                    <c:v>9.8706586148188266E-2</c:v>
                  </c:pt>
                  <c:pt idx="5">
                    <c:v>4.2640068177003145E-2</c:v>
                  </c:pt>
                  <c:pt idx="6">
                    <c:v>6.0709535075147793E-2</c:v>
                  </c:pt>
                  <c:pt idx="7">
                    <c:v>4.2617259629638894E-2</c:v>
                  </c:pt>
                  <c:pt idx="8">
                    <c:v>5.2618566318360947E-2</c:v>
                  </c:pt>
                  <c:pt idx="9">
                    <c:v>5.7565481252563255E-3</c:v>
                  </c:pt>
                  <c:pt idx="10">
                    <c:v>4.9003139916938172E-2</c:v>
                  </c:pt>
                  <c:pt idx="11">
                    <c:v>2.832262582385037E-2</c:v>
                  </c:pt>
                  <c:pt idx="12">
                    <c:v>6.7371839351699089E-2</c:v>
                  </c:pt>
                  <c:pt idx="13">
                    <c:v>4.1267322092081317E-2</c:v>
                  </c:pt>
                  <c:pt idx="14">
                    <c:v>3.4065518272376402E-2</c:v>
                  </c:pt>
                </c:numCache>
              </c:numRef>
            </c:plus>
            <c:minus>
              <c:numRef>
                <c:f>Summary!$H$3:$H$17</c:f>
                <c:numCache>
                  <c:formatCode>General</c:formatCode>
                  <c:ptCount val="15"/>
                  <c:pt idx="0">
                    <c:v>4.4349009231368197E-2</c:v>
                  </c:pt>
                  <c:pt idx="1">
                    <c:v>1.7877582188664139E-2</c:v>
                  </c:pt>
                  <c:pt idx="2">
                    <c:v>3.2951155166922215E-2</c:v>
                  </c:pt>
                  <c:pt idx="3">
                    <c:v>3.5092923933628013E-2</c:v>
                  </c:pt>
                  <c:pt idx="4">
                    <c:v>9.8706586148188266E-2</c:v>
                  </c:pt>
                  <c:pt idx="5">
                    <c:v>4.2640068177003145E-2</c:v>
                  </c:pt>
                  <c:pt idx="6">
                    <c:v>6.0709535075147793E-2</c:v>
                  </c:pt>
                  <c:pt idx="7">
                    <c:v>4.2617259629638894E-2</c:v>
                  </c:pt>
                  <c:pt idx="8">
                    <c:v>5.2618566318360947E-2</c:v>
                  </c:pt>
                  <c:pt idx="9">
                    <c:v>5.7565481252563255E-3</c:v>
                  </c:pt>
                  <c:pt idx="10">
                    <c:v>4.9003139916938172E-2</c:v>
                  </c:pt>
                  <c:pt idx="11">
                    <c:v>2.832262582385037E-2</c:v>
                  </c:pt>
                  <c:pt idx="12">
                    <c:v>6.7371839351699089E-2</c:v>
                  </c:pt>
                  <c:pt idx="13">
                    <c:v>4.1267322092081317E-2</c:v>
                  </c:pt>
                  <c:pt idx="14">
                    <c:v>3.4065518272376402E-2</c:v>
                  </c:pt>
                </c:numCache>
              </c:numRef>
            </c:minus>
          </c:errBars>
          <c:cat>
            <c:numRef>
              <c:f>Summary!$A$3:$A$17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1</c:v>
                </c:pt>
                <c:pt idx="7">
                  <c:v>2</c:v>
                </c:pt>
                <c:pt idx="8">
                  <c:v>3</c:v>
                </c:pt>
                <c:pt idx="9">
                  <c:v>1</c:v>
                </c:pt>
                <c:pt idx="10">
                  <c:v>2</c:v>
                </c:pt>
                <c:pt idx="11">
                  <c:v>3</c:v>
                </c:pt>
                <c:pt idx="12">
                  <c:v>1</c:v>
                </c:pt>
                <c:pt idx="13">
                  <c:v>2</c:v>
                </c:pt>
                <c:pt idx="14">
                  <c:v>3</c:v>
                </c:pt>
              </c:numCache>
            </c:numRef>
          </c:cat>
          <c:val>
            <c:numRef>
              <c:f>Summary!$C$3:$C$17</c:f>
              <c:numCache>
                <c:formatCode>General</c:formatCode>
                <c:ptCount val="15"/>
                <c:pt idx="0">
                  <c:v>8.8733921352948275E-2</c:v>
                </c:pt>
                <c:pt idx="1">
                  <c:v>7.5518287949646309E-2</c:v>
                </c:pt>
                <c:pt idx="2">
                  <c:v>6.8501378224915213E-2</c:v>
                </c:pt>
                <c:pt idx="3">
                  <c:v>0.34270626829930489</c:v>
                </c:pt>
                <c:pt idx="4">
                  <c:v>0.28753618272048048</c:v>
                </c:pt>
                <c:pt idx="5">
                  <c:v>0.18567838166117731</c:v>
                </c:pt>
                <c:pt idx="6">
                  <c:v>0.16738135685510291</c:v>
                </c:pt>
                <c:pt idx="7">
                  <c:v>0.15948257993465587</c:v>
                </c:pt>
                <c:pt idx="8">
                  <c:v>0.11373527960618229</c:v>
                </c:pt>
                <c:pt idx="9">
                  <c:v>0.13531711844763178</c:v>
                </c:pt>
                <c:pt idx="10">
                  <c:v>0.10654815165101759</c:v>
                </c:pt>
                <c:pt idx="11">
                  <c:v>9.0034654687521004E-2</c:v>
                </c:pt>
                <c:pt idx="12">
                  <c:v>0.12302858461526804</c:v>
                </c:pt>
                <c:pt idx="13">
                  <c:v>0.11517774227914362</c:v>
                </c:pt>
                <c:pt idx="14">
                  <c:v>0.11749848117646818</c:v>
                </c:pt>
              </c:numCache>
            </c:numRef>
          </c:val>
        </c:ser>
        <c:ser>
          <c:idx val="2"/>
          <c:order val="2"/>
          <c:tx>
            <c:strRef>
              <c:f>Summary!$D$2</c:f>
              <c:strCache>
                <c:ptCount val="1"/>
                <c:pt idx="0">
                  <c:v>PP</c:v>
                </c:pt>
              </c:strCache>
            </c:strRef>
          </c:tx>
          <c:spPr>
            <a:pattFill prst="dkDnDiag"/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Summary!$I$3:$I$17</c:f>
                <c:numCache>
                  <c:formatCode>General</c:formatCode>
                  <c:ptCount val="15"/>
                  <c:pt idx="0">
                    <c:v>0.11328610874545562</c:v>
                  </c:pt>
                  <c:pt idx="1">
                    <c:v>0.10377501558051885</c:v>
                  </c:pt>
                  <c:pt idx="2">
                    <c:v>0.10339290469208375</c:v>
                  </c:pt>
                  <c:pt idx="3">
                    <c:v>0.23226104317619986</c:v>
                  </c:pt>
                  <c:pt idx="4">
                    <c:v>0.17746480604847162</c:v>
                  </c:pt>
                  <c:pt idx="5">
                    <c:v>0.10289161677297159</c:v>
                  </c:pt>
                  <c:pt idx="6">
                    <c:v>0.2346048406332942</c:v>
                  </c:pt>
                  <c:pt idx="7">
                    <c:v>0.20045776676979091</c:v>
                  </c:pt>
                  <c:pt idx="8">
                    <c:v>3.4186830785776015E-2</c:v>
                  </c:pt>
                  <c:pt idx="9">
                    <c:v>0.3314036111548172</c:v>
                  </c:pt>
                  <c:pt idx="10">
                    <c:v>0.23218042685437321</c:v>
                  </c:pt>
                  <c:pt idx="11">
                    <c:v>0.19873611618961703</c:v>
                  </c:pt>
                  <c:pt idx="12">
                    <c:v>7.9252721594014031E-2</c:v>
                  </c:pt>
                  <c:pt idx="13">
                    <c:v>0.12487777616299146</c:v>
                  </c:pt>
                  <c:pt idx="14">
                    <c:v>9.5683462035129563E-2</c:v>
                  </c:pt>
                </c:numCache>
              </c:numRef>
            </c:plus>
            <c:minus>
              <c:numRef>
                <c:f>Summary!$I$3:$I$17</c:f>
                <c:numCache>
                  <c:formatCode>General</c:formatCode>
                  <c:ptCount val="15"/>
                  <c:pt idx="0">
                    <c:v>0.11328610874545562</c:v>
                  </c:pt>
                  <c:pt idx="1">
                    <c:v>0.10377501558051885</c:v>
                  </c:pt>
                  <c:pt idx="2">
                    <c:v>0.10339290469208375</c:v>
                  </c:pt>
                  <c:pt idx="3">
                    <c:v>0.23226104317619986</c:v>
                  </c:pt>
                  <c:pt idx="4">
                    <c:v>0.17746480604847162</c:v>
                  </c:pt>
                  <c:pt idx="5">
                    <c:v>0.10289161677297159</c:v>
                  </c:pt>
                  <c:pt idx="6">
                    <c:v>0.2346048406332942</c:v>
                  </c:pt>
                  <c:pt idx="7">
                    <c:v>0.20045776676979091</c:v>
                  </c:pt>
                  <c:pt idx="8">
                    <c:v>3.4186830785776015E-2</c:v>
                  </c:pt>
                  <c:pt idx="9">
                    <c:v>0.3314036111548172</c:v>
                  </c:pt>
                  <c:pt idx="10">
                    <c:v>0.23218042685437321</c:v>
                  </c:pt>
                  <c:pt idx="11">
                    <c:v>0.19873611618961703</c:v>
                  </c:pt>
                  <c:pt idx="12">
                    <c:v>7.9252721594014031E-2</c:v>
                  </c:pt>
                  <c:pt idx="13">
                    <c:v>0.12487777616299146</c:v>
                  </c:pt>
                  <c:pt idx="14">
                    <c:v>9.5683462035129563E-2</c:v>
                  </c:pt>
                </c:numCache>
              </c:numRef>
            </c:minus>
          </c:errBars>
          <c:cat>
            <c:numRef>
              <c:f>Summary!$A$3:$A$17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1</c:v>
                </c:pt>
                <c:pt idx="7">
                  <c:v>2</c:v>
                </c:pt>
                <c:pt idx="8">
                  <c:v>3</c:v>
                </c:pt>
                <c:pt idx="9">
                  <c:v>1</c:v>
                </c:pt>
                <c:pt idx="10">
                  <c:v>2</c:v>
                </c:pt>
                <c:pt idx="11">
                  <c:v>3</c:v>
                </c:pt>
                <c:pt idx="12">
                  <c:v>1</c:v>
                </c:pt>
                <c:pt idx="13">
                  <c:v>2</c:v>
                </c:pt>
                <c:pt idx="14">
                  <c:v>3</c:v>
                </c:pt>
              </c:numCache>
            </c:numRef>
          </c:cat>
          <c:val>
            <c:numRef>
              <c:f>Summary!$D$3:$D$17</c:f>
              <c:numCache>
                <c:formatCode>General</c:formatCode>
                <c:ptCount val="15"/>
                <c:pt idx="0">
                  <c:v>0.19887807776141933</c:v>
                </c:pt>
                <c:pt idx="1">
                  <c:v>0.19110729055544831</c:v>
                </c:pt>
                <c:pt idx="2">
                  <c:v>0.19460645556160874</c:v>
                </c:pt>
                <c:pt idx="3" formatCode="0.00">
                  <c:v>1.4751669297407721</c:v>
                </c:pt>
                <c:pt idx="4" formatCode="0.00">
                  <c:v>0.97052058936639318</c:v>
                </c:pt>
                <c:pt idx="5" formatCode="0.00">
                  <c:v>0.57716073537493517</c:v>
                </c:pt>
                <c:pt idx="6">
                  <c:v>0.86619620091756266</c:v>
                </c:pt>
                <c:pt idx="7">
                  <c:v>0.54824226979524271</c:v>
                </c:pt>
                <c:pt idx="8">
                  <c:v>0.38660393993748204</c:v>
                </c:pt>
                <c:pt idx="9">
                  <c:v>0.66059009071367625</c:v>
                </c:pt>
                <c:pt idx="10">
                  <c:v>0.42626683244873759</c:v>
                </c:pt>
                <c:pt idx="11">
                  <c:v>0.33093789584298083</c:v>
                </c:pt>
                <c:pt idx="12">
                  <c:v>0.39505738607323337</c:v>
                </c:pt>
                <c:pt idx="13">
                  <c:v>0.23473197968625439</c:v>
                </c:pt>
                <c:pt idx="14">
                  <c:v>0.17927820725383939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1818624"/>
        <c:axId val="111820160"/>
      </c:barChart>
      <c:catAx>
        <c:axId val="111818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600" b="1"/>
            </a:pPr>
            <a:endParaRPr lang="en-US"/>
          </a:p>
        </c:txPr>
        <c:crossAx val="111820160"/>
        <c:crosses val="autoZero"/>
        <c:auto val="1"/>
        <c:lblAlgn val="ctr"/>
        <c:lblOffset val="100"/>
        <c:noMultiLvlLbl val="0"/>
      </c:catAx>
      <c:valAx>
        <c:axId val="111820160"/>
        <c:scaling>
          <c:orientation val="minMax"/>
          <c:max val="3"/>
        </c:scaling>
        <c:delete val="0"/>
        <c:axPos val="l"/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i="0" baseline="0" dirty="0" smtClean="0"/>
                  <a:t>Flow-weighted mean concentrations </a:t>
                </a:r>
                <a:r>
                  <a:rPr lang="en-US" sz="1800" b="1" i="0" baseline="0" dirty="0"/>
                  <a:t>(mg L</a:t>
                </a:r>
                <a:r>
                  <a:rPr lang="en-US" sz="1800" b="1" i="0" baseline="30000" dirty="0"/>
                  <a:t>-1</a:t>
                </a:r>
                <a:r>
                  <a:rPr lang="en-US" sz="1800" b="1" i="0" baseline="0" dirty="0" smtClean="0"/>
                  <a:t>) for TP in runoff</a:t>
                </a:r>
                <a:endParaRPr lang="en-IE" sz="1800" dirty="0"/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IE" sz="1800" dirty="0"/>
              </a:p>
            </c:rich>
          </c:tx>
          <c:layout>
            <c:manualLayout>
              <c:xMode val="edge"/>
              <c:yMode val="edge"/>
              <c:x val="1.4453376707120201E-3"/>
              <c:y val="5.5587949746955238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 b="1"/>
            </a:pPr>
            <a:endParaRPr lang="en-US"/>
          </a:p>
        </c:txPr>
        <c:crossAx val="111818624"/>
        <c:crosses val="autoZero"/>
        <c:crossBetween val="between"/>
        <c:majorUnit val="0.5"/>
      </c:valAx>
    </c:plotArea>
    <c:legend>
      <c:legendPos val="r"/>
      <c:layout>
        <c:manualLayout>
          <c:xMode val="edge"/>
          <c:yMode val="edge"/>
          <c:x val="0.22646688685874003"/>
          <c:y val="0.93177160614799093"/>
          <c:w val="0.64828316346452863"/>
          <c:h val="6.3726185844617991E-2"/>
        </c:manualLayout>
      </c:layout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0.43908</cdr:x>
      <cdr:y>0.02751</cdr:y>
    </cdr:from>
    <cdr:to>
      <cdr:x>0.99025</cdr:x>
      <cdr:y>0.09051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014947" y="188664"/>
          <a:ext cx="5039898" cy="432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IE" sz="1600" dirty="0" smtClean="0"/>
            <a:t>O’ Flynn et al., 2012. Clean – Soil, Air, Water 40: 164-170. </a:t>
          </a:r>
          <a:endParaRPr lang="en-IE" sz="16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0.51343</cdr:x>
      <cdr:y>0.18216</cdr:y>
    </cdr:from>
    <cdr:to>
      <cdr:x>0.82843</cdr:x>
      <cdr:y>0.28259</cdr:y>
    </cdr:to>
    <cdr:grpSp>
      <cdr:nvGrpSpPr>
        <cdr:cNvPr id="2" name="Group 1"/>
        <cdr:cNvGrpSpPr/>
      </cdr:nvGrpSpPr>
      <cdr:grpSpPr>
        <a:xfrm xmlns:a="http://schemas.openxmlformats.org/drawingml/2006/main">
          <a:off x="4694804" y="1175540"/>
          <a:ext cx="2880360" cy="648108"/>
          <a:chOff x="4644008" y="1124744"/>
          <a:chExt cx="2880320" cy="648072"/>
        </a:xfrm>
      </cdr:grpSpPr>
      <cdr:sp macro="" textlink="">
        <cdr:nvSpPr>
          <cdr:cNvPr id="3" name="Rectangle 2"/>
          <cdr:cNvSpPr/>
        </cdr:nvSpPr>
        <cdr:spPr>
          <a:xfrm xmlns:a="http://schemas.openxmlformats.org/drawingml/2006/main">
            <a:off x="4644008" y="1124744"/>
            <a:ext cx="2880320" cy="648072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C00000">
              <a:alpha val="52000"/>
            </a:srgb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en-IE"/>
          </a:p>
        </cdr:txBody>
      </cdr:sp>
      <cdr:sp macro="" textlink="">
        <cdr:nvSpPr>
          <cdr:cNvPr id="4" name="TextBox 7"/>
          <cdr:cNvSpPr txBox="1"/>
        </cdr:nvSpPr>
        <cdr:spPr>
          <a:xfrm xmlns:a="http://schemas.openxmlformats.org/drawingml/2006/main">
            <a:off x="4679662" y="1225642"/>
            <a:ext cx="2844665" cy="446276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IE" sz="2300" dirty="0" smtClean="0"/>
              <a:t>DRP released by slurry</a:t>
            </a:r>
            <a:endParaRPr lang="en-IE" sz="2300" dirty="0"/>
          </a:p>
        </cdr:txBody>
      </cdr:sp>
    </cdr:grp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0.51343</cdr:x>
      <cdr:y>0.18216</cdr:y>
    </cdr:from>
    <cdr:to>
      <cdr:x>0.82843</cdr:x>
      <cdr:y>0.28259</cdr:y>
    </cdr:to>
    <cdr:grpSp>
      <cdr:nvGrpSpPr>
        <cdr:cNvPr id="2" name="Group 1"/>
        <cdr:cNvGrpSpPr/>
      </cdr:nvGrpSpPr>
      <cdr:grpSpPr>
        <a:xfrm xmlns:a="http://schemas.openxmlformats.org/drawingml/2006/main">
          <a:off x="4694804" y="1175540"/>
          <a:ext cx="2880360" cy="648108"/>
          <a:chOff x="4644008" y="1124744"/>
          <a:chExt cx="2880320" cy="648072"/>
        </a:xfrm>
      </cdr:grpSpPr>
      <cdr:sp macro="" textlink="">
        <cdr:nvSpPr>
          <cdr:cNvPr id="3" name="Rectangle 2"/>
          <cdr:cNvSpPr/>
        </cdr:nvSpPr>
        <cdr:spPr>
          <a:xfrm xmlns:a="http://schemas.openxmlformats.org/drawingml/2006/main">
            <a:off x="4644008" y="1124744"/>
            <a:ext cx="2880320" cy="648072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C00000">
              <a:alpha val="52000"/>
            </a:srgb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en-IE"/>
          </a:p>
        </cdr:txBody>
      </cdr:sp>
      <cdr:sp macro="" textlink="">
        <cdr:nvSpPr>
          <cdr:cNvPr id="4" name="TextBox 7"/>
          <cdr:cNvSpPr txBox="1"/>
        </cdr:nvSpPr>
        <cdr:spPr>
          <a:xfrm xmlns:a="http://schemas.openxmlformats.org/drawingml/2006/main">
            <a:off x="4679662" y="1225642"/>
            <a:ext cx="2844665" cy="446276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IE" sz="2300" dirty="0" smtClean="0"/>
              <a:t>DRP released by slurry</a:t>
            </a:r>
            <a:endParaRPr lang="en-IE" sz="2300" dirty="0"/>
          </a:p>
        </cdr:txBody>
      </cdr:sp>
    </cdr:grp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0.51343</cdr:x>
      <cdr:y>0.18216</cdr:y>
    </cdr:from>
    <cdr:to>
      <cdr:x>0.82843</cdr:x>
      <cdr:y>0.28259</cdr:y>
    </cdr:to>
    <cdr:grpSp>
      <cdr:nvGrpSpPr>
        <cdr:cNvPr id="2" name="Group 1"/>
        <cdr:cNvGrpSpPr/>
      </cdr:nvGrpSpPr>
      <cdr:grpSpPr>
        <a:xfrm xmlns:a="http://schemas.openxmlformats.org/drawingml/2006/main">
          <a:off x="4694804" y="1175540"/>
          <a:ext cx="2880360" cy="648108"/>
          <a:chOff x="4644008" y="1124744"/>
          <a:chExt cx="2880320" cy="648072"/>
        </a:xfrm>
      </cdr:grpSpPr>
      <cdr:sp macro="" textlink="">
        <cdr:nvSpPr>
          <cdr:cNvPr id="3" name="Rectangle 2"/>
          <cdr:cNvSpPr/>
        </cdr:nvSpPr>
        <cdr:spPr>
          <a:xfrm xmlns:a="http://schemas.openxmlformats.org/drawingml/2006/main">
            <a:off x="4644008" y="1124744"/>
            <a:ext cx="2880320" cy="648072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C00000">
              <a:alpha val="52000"/>
            </a:srgb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en-IE"/>
          </a:p>
        </cdr:txBody>
      </cdr:sp>
      <cdr:sp macro="" textlink="">
        <cdr:nvSpPr>
          <cdr:cNvPr id="4" name="TextBox 7"/>
          <cdr:cNvSpPr txBox="1"/>
        </cdr:nvSpPr>
        <cdr:spPr>
          <a:xfrm xmlns:a="http://schemas.openxmlformats.org/drawingml/2006/main">
            <a:off x="4679662" y="1225642"/>
            <a:ext cx="2844665" cy="446276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IE" sz="2300" dirty="0" smtClean="0"/>
              <a:t>DRP released by slurry</a:t>
            </a:r>
            <a:endParaRPr lang="en-IE" sz="2300" dirty="0"/>
          </a:p>
        </cdr:txBody>
      </cdr:sp>
    </cdr:grp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0.51343</cdr:x>
      <cdr:y>0.18216</cdr:y>
    </cdr:from>
    <cdr:to>
      <cdr:x>0.82843</cdr:x>
      <cdr:y>0.28259</cdr:y>
    </cdr:to>
    <cdr:grpSp>
      <cdr:nvGrpSpPr>
        <cdr:cNvPr id="2" name="Group 1"/>
        <cdr:cNvGrpSpPr/>
      </cdr:nvGrpSpPr>
      <cdr:grpSpPr>
        <a:xfrm xmlns:a="http://schemas.openxmlformats.org/drawingml/2006/main">
          <a:off x="4694804" y="1175540"/>
          <a:ext cx="2880360" cy="648108"/>
          <a:chOff x="4644008" y="1124744"/>
          <a:chExt cx="2880320" cy="648072"/>
        </a:xfrm>
      </cdr:grpSpPr>
      <cdr:sp macro="" textlink="">
        <cdr:nvSpPr>
          <cdr:cNvPr id="3" name="Rectangle 2"/>
          <cdr:cNvSpPr/>
        </cdr:nvSpPr>
        <cdr:spPr>
          <a:xfrm xmlns:a="http://schemas.openxmlformats.org/drawingml/2006/main">
            <a:off x="4644008" y="1124744"/>
            <a:ext cx="2880320" cy="648072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C00000">
              <a:alpha val="52000"/>
            </a:srgbClr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endParaRPr lang="en-IE"/>
          </a:p>
        </cdr:txBody>
      </cdr:sp>
      <cdr:sp macro="" textlink="">
        <cdr:nvSpPr>
          <cdr:cNvPr id="4" name="TextBox 7"/>
          <cdr:cNvSpPr txBox="1"/>
        </cdr:nvSpPr>
        <cdr:spPr>
          <a:xfrm xmlns:a="http://schemas.openxmlformats.org/drawingml/2006/main">
            <a:off x="4679662" y="1225642"/>
            <a:ext cx="2844665" cy="446276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IE" sz="2300" dirty="0" smtClean="0"/>
              <a:t>DRP released by slurry</a:t>
            </a:r>
            <a:endParaRPr lang="en-IE" sz="2300" dirty="0"/>
          </a:p>
        </cdr:txBody>
      </cdr:sp>
    </cdr:grp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0.51175</cdr:x>
      <cdr:y>0.01155</cdr:y>
    </cdr:from>
    <cdr:to>
      <cdr:x>1</cdr:x>
      <cdr:y>0.07455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703359" y="79192"/>
          <a:ext cx="4464558" cy="432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IE" sz="1400" dirty="0" smtClean="0"/>
            <a:t>Brennan et al., 2011. Soil Use Manage. 27: 238-46. </a:t>
          </a:r>
          <a:endParaRPr lang="en-IE" sz="140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0.19499</cdr:x>
      <cdr:y>0.08105</cdr:y>
    </cdr:from>
    <cdr:to>
      <cdr:x>0.53944</cdr:x>
      <cdr:y>0.29641</cdr:y>
    </cdr:to>
    <cdr:sp macro="" textlink="">
      <cdr:nvSpPr>
        <cdr:cNvPr id="3" name="Rectangle 2"/>
        <cdr:cNvSpPr/>
      </cdr:nvSpPr>
      <cdr:spPr>
        <a:xfrm xmlns:a="http://schemas.openxmlformats.org/drawingml/2006/main" rot="20222356">
          <a:off x="1144228" y="318771"/>
          <a:ext cx="2021296" cy="847043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>
            <a:alpha val="520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0.50881</cdr:x>
      <cdr:y>0.00414</cdr:y>
    </cdr:from>
    <cdr:to>
      <cdr:x>0.99706</cdr:x>
      <cdr:y>0.06714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652594" y="28419"/>
          <a:ext cx="4464496" cy="432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IE" sz="1400" dirty="0" smtClean="0"/>
            <a:t>Brennan et al., 2011. Soil Use Manage. 27: 238-46. </a:t>
          </a:r>
          <a:endParaRPr lang="en-IE" sz="1400" dirty="0"/>
        </a:p>
      </cdr:txBody>
    </cdr:sp>
  </cdr:relSizeAnchor>
  <cdr:relSizeAnchor xmlns:cdr="http://schemas.openxmlformats.org/drawingml/2006/chartDrawing">
    <cdr:from>
      <cdr:x>0.57875</cdr:x>
      <cdr:y>0.584</cdr:y>
    </cdr:from>
    <cdr:to>
      <cdr:x>0.76775</cdr:x>
      <cdr:y>0.752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5292080" y="4005064"/>
          <a:ext cx="1728192" cy="11521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0.29268</cdr:x>
      <cdr:y>0.8046</cdr:y>
    </cdr:from>
    <cdr:to>
      <cdr:x>0.81301</cdr:x>
      <cdr:y>0.97701</cdr:y>
    </cdr:to>
    <cdr:grpSp>
      <cdr:nvGrpSpPr>
        <cdr:cNvPr id="15" name="Group 14"/>
        <cdr:cNvGrpSpPr/>
      </cdr:nvGrpSpPr>
      <cdr:grpSpPr>
        <a:xfrm xmlns:a="http://schemas.openxmlformats.org/drawingml/2006/main">
          <a:off x="2571742" y="5173111"/>
          <a:ext cx="4572074" cy="1108497"/>
          <a:chOff x="1472453" y="3775720"/>
          <a:chExt cx="3207904" cy="979466"/>
        </a:xfrm>
      </cdr:grpSpPr>
      <cdr:sp macro="" textlink="">
        <cdr:nvSpPr>
          <cdr:cNvPr id="3" name="Straight Connector 2"/>
          <cdr:cNvSpPr/>
        </cdr:nvSpPr>
        <cdr:spPr>
          <a:xfrm xmlns:a="http://schemas.openxmlformats.org/drawingml/2006/main" rot="5400000" flipV="1">
            <a:off x="996711" y="4265960"/>
            <a:ext cx="964968" cy="13483"/>
          </a:xfrm>
          <a:prstGeom xmlns:a="http://schemas.openxmlformats.org/drawingml/2006/main" prst="line">
            <a:avLst/>
          </a:prstGeom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n-US"/>
          </a:p>
        </cdr:txBody>
      </cdr:sp>
      <cdr:sp macro="" textlink="">
        <cdr:nvSpPr>
          <cdr:cNvPr id="5" name="Straight Connector 4"/>
          <cdr:cNvSpPr/>
        </cdr:nvSpPr>
        <cdr:spPr>
          <a:xfrm xmlns:a="http://schemas.openxmlformats.org/drawingml/2006/main" rot="5400000" flipV="1">
            <a:off x="2064269" y="4254022"/>
            <a:ext cx="960264" cy="14125"/>
          </a:xfrm>
          <a:prstGeom xmlns:a="http://schemas.openxmlformats.org/drawingml/2006/main" prst="line">
            <a:avLst/>
          </a:prstGeom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n-US"/>
          </a:p>
        </cdr:txBody>
      </cdr:sp>
      <cdr:sp macro="" textlink="">
        <cdr:nvSpPr>
          <cdr:cNvPr id="7" name="Straight Connector 6"/>
          <cdr:cNvSpPr/>
        </cdr:nvSpPr>
        <cdr:spPr>
          <a:xfrm xmlns:a="http://schemas.openxmlformats.org/drawingml/2006/main" rot="5400000" flipV="1">
            <a:off x="3135286" y="4254748"/>
            <a:ext cx="952199" cy="0"/>
          </a:xfrm>
          <a:prstGeom xmlns:a="http://schemas.openxmlformats.org/drawingml/2006/main" prst="line">
            <a:avLst/>
          </a:prstGeom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n-US"/>
          </a:p>
        </cdr:txBody>
      </cdr:sp>
      <cdr:sp macro="" textlink="">
        <cdr:nvSpPr>
          <cdr:cNvPr id="9" name="Straight Connector 8"/>
          <cdr:cNvSpPr/>
        </cdr:nvSpPr>
        <cdr:spPr>
          <a:xfrm xmlns:a="http://schemas.openxmlformats.org/drawingml/2006/main" rot="16200000" flipH="1">
            <a:off x="4192928" y="4253693"/>
            <a:ext cx="965401" cy="9456"/>
          </a:xfrm>
          <a:prstGeom xmlns:a="http://schemas.openxmlformats.org/drawingml/2006/main" prst="line">
            <a:avLst/>
          </a:prstGeom>
          <a:ln xmlns:a="http://schemas.openxmlformats.org/drawingml/2006/main">
            <a:solidFill>
              <a:schemeClr val="tx1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n-US"/>
          </a:p>
        </cdr:txBody>
      </cdr:sp>
    </cdr:grpSp>
  </cdr:relSizeAnchor>
  <cdr:relSizeAnchor xmlns:cdr="http://schemas.openxmlformats.org/drawingml/2006/chartDrawing">
    <cdr:from>
      <cdr:x>0.30081</cdr:x>
      <cdr:y>0.87778</cdr:y>
    </cdr:from>
    <cdr:to>
      <cdr:x>0.48558</cdr:x>
      <cdr:y>0.96594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643206" y="5643602"/>
          <a:ext cx="1623551" cy="5668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IE" sz="1600" b="1" dirty="0"/>
            <a:t>Slurry Only</a:t>
          </a:r>
        </a:p>
      </cdr:txBody>
    </cdr:sp>
  </cdr:relSizeAnchor>
  <cdr:relSizeAnchor xmlns:cdr="http://schemas.openxmlformats.org/drawingml/2006/chartDrawing">
    <cdr:from>
      <cdr:x>0.13821</cdr:x>
      <cdr:y>0.87778</cdr:y>
    </cdr:from>
    <cdr:to>
      <cdr:x>0.27597</cdr:x>
      <cdr:y>0.96869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214446" y="5643602"/>
          <a:ext cx="1210480" cy="5844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IE" sz="1600" b="1" dirty="0"/>
            <a:t>Soil Only</a:t>
          </a:r>
        </a:p>
      </cdr:txBody>
    </cdr:sp>
  </cdr:relSizeAnchor>
  <cdr:relSizeAnchor xmlns:cdr="http://schemas.openxmlformats.org/drawingml/2006/chartDrawing">
    <cdr:from>
      <cdr:x>0.4878</cdr:x>
      <cdr:y>0.87778</cdr:y>
    </cdr:from>
    <cdr:to>
      <cdr:x>0.61746</cdr:x>
      <cdr:y>0.96508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4286280" y="5643602"/>
          <a:ext cx="1139306" cy="5612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IE" sz="1600" b="1" dirty="0"/>
            <a:t>Alum</a:t>
          </a:r>
        </a:p>
      </cdr:txBody>
    </cdr:sp>
  </cdr:relSizeAnchor>
  <cdr:relSizeAnchor xmlns:cdr="http://schemas.openxmlformats.org/drawingml/2006/chartDrawing">
    <cdr:from>
      <cdr:x>0.65041</cdr:x>
      <cdr:y>0.87778</cdr:y>
    </cdr:from>
    <cdr:to>
      <cdr:x>0.80276</cdr:x>
      <cdr:y>0.98492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5715040" y="5643602"/>
          <a:ext cx="1338680" cy="6888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IE" sz="1600" b="1" dirty="0"/>
            <a:t>FeCl</a:t>
          </a:r>
          <a:r>
            <a:rPr lang="en-IE" sz="1600" b="1" baseline="-25000" dirty="0"/>
            <a:t>3</a:t>
          </a:r>
        </a:p>
      </cdr:txBody>
    </cdr:sp>
  </cdr:relSizeAnchor>
  <cdr:relSizeAnchor xmlns:cdr="http://schemas.openxmlformats.org/drawingml/2006/chartDrawing">
    <cdr:from>
      <cdr:x>0.82114</cdr:x>
      <cdr:y>0.87778</cdr:y>
    </cdr:from>
    <cdr:to>
      <cdr:x>0.97511</cdr:x>
      <cdr:y>0.95912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7215238" y="5643602"/>
          <a:ext cx="1352915" cy="5229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IE" sz="1600" b="1" dirty="0"/>
            <a:t>PAC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AC3DC-35FC-4215-B572-25B40A295CAC}" type="datetimeFigureOut">
              <a:rPr lang="en-IE" smtClean="0"/>
              <a:t>16/07/2013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AF3AC-008F-438C-AFB9-A46E3B616CA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08117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40C77C-1AC4-4094-AF6D-4C817805E6D8}" type="slidenum">
              <a:rPr lang="en-GB" smtClean="0"/>
              <a:pPr eaLnBrk="1" hangingPunct="1"/>
              <a:t>1</a:t>
            </a:fld>
            <a:endParaRPr lang="en-GB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F2E0F3-F69F-49D1-A201-CB0547F54830}" type="slidenum">
              <a:rPr lang="en-GB" smtClean="0"/>
              <a:pPr eaLnBrk="1" hangingPunct="1"/>
              <a:t>12</a:t>
            </a:fld>
            <a:endParaRPr lang="en-GB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F2E0F3-F69F-49D1-A201-CB0547F54830}" type="slidenum">
              <a:rPr lang="en-GB" smtClean="0"/>
              <a:pPr eaLnBrk="1" hangingPunct="1"/>
              <a:t>13</a:t>
            </a:fld>
            <a:endParaRPr lang="en-GB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F2E0F3-F69F-49D1-A201-CB0547F54830}" type="slidenum">
              <a:rPr lang="en-GB" smtClean="0"/>
              <a:pPr eaLnBrk="1" hangingPunct="1"/>
              <a:t>14</a:t>
            </a:fld>
            <a:endParaRPr lang="en-GB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F2E0F3-F69F-49D1-A201-CB0547F54830}" type="slidenum">
              <a:rPr lang="en-GB" smtClean="0"/>
              <a:pPr eaLnBrk="1" hangingPunct="1"/>
              <a:t>15</a:t>
            </a:fld>
            <a:endParaRPr lang="en-GB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F2E0F3-F69F-49D1-A201-CB0547F54830}" type="slidenum">
              <a:rPr lang="en-GB" smtClean="0"/>
              <a:pPr eaLnBrk="1" hangingPunct="1"/>
              <a:t>16</a:t>
            </a:fld>
            <a:endParaRPr lang="en-GB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F2E0F3-F69F-49D1-A201-CB0547F54830}" type="slidenum">
              <a:rPr lang="en-GB" smtClean="0"/>
              <a:pPr eaLnBrk="1" hangingPunct="1"/>
              <a:t>18</a:t>
            </a:fld>
            <a:endParaRPr lang="en-GB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F2E0F3-F69F-49D1-A201-CB0547F54830}" type="slidenum">
              <a:rPr lang="en-GB" smtClean="0"/>
              <a:pPr eaLnBrk="1" hangingPunct="1"/>
              <a:t>2</a:t>
            </a:fld>
            <a:endParaRPr lang="en-GB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F2E0F3-F69F-49D1-A201-CB0547F54830}" type="slidenum">
              <a:rPr lang="en-GB" smtClean="0"/>
              <a:pPr eaLnBrk="1" hangingPunct="1"/>
              <a:t>25</a:t>
            </a:fld>
            <a:endParaRPr lang="en-GB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F2E0F3-F69F-49D1-A201-CB0547F54830}" type="slidenum">
              <a:rPr lang="en-GB" smtClean="0"/>
              <a:pPr eaLnBrk="1" hangingPunct="1"/>
              <a:t>28</a:t>
            </a:fld>
            <a:endParaRPr lang="en-GB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F2E0F3-F69F-49D1-A201-CB0547F54830}" type="slidenum">
              <a:rPr lang="en-GB" smtClean="0"/>
              <a:pPr eaLnBrk="1" hangingPunct="1"/>
              <a:t>29</a:t>
            </a:fld>
            <a:endParaRPr lang="en-GB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F2E0F3-F69F-49D1-A201-CB0547F54830}" type="slidenum">
              <a:rPr lang="en-GB" smtClean="0"/>
              <a:pPr eaLnBrk="1" hangingPunct="1"/>
              <a:t>30</a:t>
            </a:fld>
            <a:endParaRPr lang="en-GB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F2E0F3-F69F-49D1-A201-CB0547F54830}" type="slidenum">
              <a:rPr lang="en-GB" smtClean="0"/>
              <a:pPr eaLnBrk="1" hangingPunct="1"/>
              <a:t>31</a:t>
            </a:fld>
            <a:endParaRPr lang="en-GB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D2BAED32-EAED-4429-AA89-6C11EA64BF35}" type="slidenum">
              <a:rPr lang="en-GB" sz="1200"/>
              <a:pPr algn="r" eaLnBrk="1" hangingPunct="1"/>
              <a:t>34</a:t>
            </a:fld>
            <a:endParaRPr lang="en-GB" sz="12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IE" b="1" smtClean="0"/>
              <a:t>SOIL FLUME SLURRY AMENDMENT RAINFALL SLOPE RUNOFF</a:t>
            </a:r>
            <a:endParaRPr lang="en-GB" b="1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F2E0F3-F69F-49D1-A201-CB0547F54830}" type="slidenum">
              <a:rPr lang="en-GB" smtClean="0"/>
              <a:pPr eaLnBrk="1" hangingPunct="1"/>
              <a:t>36</a:t>
            </a:fld>
            <a:endParaRPr lang="en-GB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F2E0F3-F69F-49D1-A201-CB0547F54830}" type="slidenum">
              <a:rPr lang="en-GB" smtClean="0"/>
              <a:pPr eaLnBrk="1" hangingPunct="1"/>
              <a:t>3</a:t>
            </a:fld>
            <a:endParaRPr lang="en-GB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F2E0F3-F69F-49D1-A201-CB0547F54830}" type="slidenum">
              <a:rPr lang="en-GB" smtClean="0"/>
              <a:pPr eaLnBrk="1" hangingPunct="1"/>
              <a:t>37</a:t>
            </a:fld>
            <a:endParaRPr lang="en-GB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F2E0F3-F69F-49D1-A201-CB0547F54830}" type="slidenum">
              <a:rPr lang="en-GB" smtClean="0"/>
              <a:pPr eaLnBrk="1" hangingPunct="1"/>
              <a:t>38</a:t>
            </a:fld>
            <a:endParaRPr lang="en-GB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F2E0F3-F69F-49D1-A201-CB0547F54830}" type="slidenum">
              <a:rPr lang="en-GB" smtClean="0"/>
              <a:pPr eaLnBrk="1" hangingPunct="1"/>
              <a:t>42</a:t>
            </a:fld>
            <a:endParaRPr lang="en-GB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F2E0F3-F69F-49D1-A201-CB0547F54830}" type="slidenum">
              <a:rPr lang="en-GB" smtClean="0"/>
              <a:pPr eaLnBrk="1" hangingPunct="1"/>
              <a:t>43</a:t>
            </a:fld>
            <a:endParaRPr lang="en-GB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F2E0F3-F69F-49D1-A201-CB0547F54830}" type="slidenum">
              <a:rPr lang="en-GB" smtClean="0"/>
              <a:pPr eaLnBrk="1" hangingPunct="1"/>
              <a:t>44</a:t>
            </a:fld>
            <a:endParaRPr lang="en-GB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F2E0F3-F69F-49D1-A201-CB0547F54830}" type="slidenum">
              <a:rPr lang="en-GB" smtClean="0"/>
              <a:pPr eaLnBrk="1" hangingPunct="1"/>
              <a:t>45</a:t>
            </a:fld>
            <a:endParaRPr lang="en-GB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F2E0F3-F69F-49D1-A201-CB0547F54830}" type="slidenum">
              <a:rPr lang="en-GB" smtClean="0"/>
              <a:pPr eaLnBrk="1" hangingPunct="1"/>
              <a:t>4</a:t>
            </a:fld>
            <a:endParaRPr lang="en-GB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F2E0F3-F69F-49D1-A201-CB0547F54830}" type="slidenum">
              <a:rPr lang="en-GB" smtClean="0"/>
              <a:pPr eaLnBrk="1" hangingPunct="1"/>
              <a:t>5</a:t>
            </a:fld>
            <a:endParaRPr lang="en-GB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F2E0F3-F69F-49D1-A201-CB0547F54830}" type="slidenum">
              <a:rPr lang="en-GB" smtClean="0"/>
              <a:pPr eaLnBrk="1" hangingPunct="1"/>
              <a:t>6</a:t>
            </a:fld>
            <a:endParaRPr lang="en-GB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F2E0F3-F69F-49D1-A201-CB0547F54830}" type="slidenum">
              <a:rPr lang="en-GB" smtClean="0"/>
              <a:pPr eaLnBrk="1" hangingPunct="1"/>
              <a:t>9</a:t>
            </a:fld>
            <a:endParaRPr lang="en-GB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F2E0F3-F69F-49D1-A201-CB0547F54830}" type="slidenum">
              <a:rPr lang="en-GB" smtClean="0"/>
              <a:pPr eaLnBrk="1" hangingPunct="1"/>
              <a:t>10</a:t>
            </a:fld>
            <a:endParaRPr lang="en-GB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F2E0F3-F69F-49D1-A201-CB0547F54830}" type="slidenum">
              <a:rPr lang="en-GB" smtClean="0"/>
              <a:pPr eaLnBrk="1" hangingPunct="1"/>
              <a:t>11</a:t>
            </a:fld>
            <a:endParaRPr lang="en-GB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F0B7-9145-4E81-910B-F27EBA348BBD}" type="datetimeFigureOut">
              <a:rPr lang="en-IE" smtClean="0"/>
              <a:t>16/07/2013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FEBE0-BAD6-4C1A-998C-B27299C45B8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87671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F0B7-9145-4E81-910B-F27EBA348BBD}" type="datetimeFigureOut">
              <a:rPr lang="en-IE" smtClean="0"/>
              <a:t>16/07/2013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FEBE0-BAD6-4C1A-998C-B27299C45B8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56873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F0B7-9145-4E81-910B-F27EBA348BBD}" type="datetimeFigureOut">
              <a:rPr lang="en-IE" smtClean="0"/>
              <a:t>16/07/2013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FEBE0-BAD6-4C1A-998C-B27299C45B8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29810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2EF04-5450-45DB-9776-14E6BC700B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273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F0B7-9145-4E81-910B-F27EBA348BBD}" type="datetimeFigureOut">
              <a:rPr lang="en-IE" smtClean="0"/>
              <a:t>16/07/2013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FEBE0-BAD6-4C1A-998C-B27299C45B8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84923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F0B7-9145-4E81-910B-F27EBA348BBD}" type="datetimeFigureOut">
              <a:rPr lang="en-IE" smtClean="0"/>
              <a:t>16/07/2013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FEBE0-BAD6-4C1A-998C-B27299C45B8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19387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F0B7-9145-4E81-910B-F27EBA348BBD}" type="datetimeFigureOut">
              <a:rPr lang="en-IE" smtClean="0"/>
              <a:t>16/07/2013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FEBE0-BAD6-4C1A-998C-B27299C45B8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21966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F0B7-9145-4E81-910B-F27EBA348BBD}" type="datetimeFigureOut">
              <a:rPr lang="en-IE" smtClean="0"/>
              <a:t>16/07/2013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FEBE0-BAD6-4C1A-998C-B27299C45B8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67613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F0B7-9145-4E81-910B-F27EBA348BBD}" type="datetimeFigureOut">
              <a:rPr lang="en-IE" smtClean="0"/>
              <a:t>16/07/2013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FEBE0-BAD6-4C1A-998C-B27299C45B8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991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F0B7-9145-4E81-910B-F27EBA348BBD}" type="datetimeFigureOut">
              <a:rPr lang="en-IE" smtClean="0"/>
              <a:t>16/07/2013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FEBE0-BAD6-4C1A-998C-B27299C45B8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2681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F0B7-9145-4E81-910B-F27EBA348BBD}" type="datetimeFigureOut">
              <a:rPr lang="en-IE" smtClean="0"/>
              <a:t>16/07/2013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FEBE0-BAD6-4C1A-998C-B27299C45B8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34505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F0B7-9145-4E81-910B-F27EBA348BBD}" type="datetimeFigureOut">
              <a:rPr lang="en-IE" smtClean="0"/>
              <a:t>16/07/2013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FEBE0-BAD6-4C1A-998C-B27299C45B8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82805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4F0B7-9145-4E81-910B-F27EBA348BBD}" type="datetimeFigureOut">
              <a:rPr lang="en-IE" smtClean="0"/>
              <a:t>16/07/2013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FEBE0-BAD6-4C1A-998C-B27299C45B8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9266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3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hyperlink" Target="http://www.agriculture.gov.ie/media/migration/agri-foodindustry/foodharvest2020/2020FoodHarvestEng240810.pdf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9.png"/><Relationship Id="rId4" Type="http://schemas.openxmlformats.org/officeDocument/2006/relationships/image" Target="../media/image2.jpe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://www.google.ie/url?sa=i&amp;rct=j&amp;q=&amp;esrc=s&amp;frm=1&amp;source=images&amp;cd=&amp;cad=rja&amp;docid=w5IGcw5L_1019M&amp;tbnid=AbHBj3LoMDGD5M:&amp;ved=0CAUQjRw&amp;url=http://amenbovillage.com/15-things-you-should-know-about-pigs-why-islam-prohibits-eating-pork/&amp;ei=6cu1UbfSOYyGhQff1IHIDw&amp;bvm=bv.47534661,d.ZGU&amp;psig=AFQjCNGFjZuKQ9IvrMT8BQnQSkahPBvaWQ&amp;ust=1370955085629582" TargetMode="External"/><Relationship Id="rId5" Type="http://schemas.openxmlformats.org/officeDocument/2006/relationships/image" Target="../media/image3.jpeg"/><Relationship Id="rId10" Type="http://schemas.openxmlformats.org/officeDocument/2006/relationships/image" Target="../media/image15.jpeg"/><Relationship Id="rId4" Type="http://schemas.openxmlformats.org/officeDocument/2006/relationships/image" Target="../media/image2.jpe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4.jpeg"/><Relationship Id="rId5" Type="http://schemas.openxmlformats.org/officeDocument/2006/relationships/image" Target="../media/image7.png"/><Relationship Id="rId10" Type="http://schemas.openxmlformats.org/officeDocument/2006/relationships/image" Target="../media/image23.jpeg"/><Relationship Id="rId4" Type="http://schemas.openxmlformats.org/officeDocument/2006/relationships/image" Target="../media/image13.png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4.jpeg"/><Relationship Id="rId5" Type="http://schemas.openxmlformats.org/officeDocument/2006/relationships/image" Target="../media/image3.jpeg"/><Relationship Id="rId10" Type="http://schemas.openxmlformats.org/officeDocument/2006/relationships/image" Target="../media/image23.jpeg"/><Relationship Id="rId4" Type="http://schemas.openxmlformats.org/officeDocument/2006/relationships/image" Target="../media/image2.jpeg"/><Relationship Id="rId9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26.wmf"/><Relationship Id="rId4" Type="http://schemas.openxmlformats.org/officeDocument/2006/relationships/image" Target="../media/image2.jpeg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hyperlink" Target="http://www.agriculture.gov.ie/media/migration/publications/2012/FactsheetonIrishAgricultureApr12.pdf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hyperlink" Target="http://www.cso.ie/en/media/csoie/releasespublications/documents/agriculture/2010/coapre2010.pdf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4.jpeg"/><Relationship Id="rId5" Type="http://schemas.openxmlformats.org/officeDocument/2006/relationships/image" Target="../media/image3.jpeg"/><Relationship Id="rId10" Type="http://schemas.openxmlformats.org/officeDocument/2006/relationships/image" Target="../media/image23.jpeg"/><Relationship Id="rId4" Type="http://schemas.openxmlformats.org/officeDocument/2006/relationships/image" Target="../media/image2.jpeg"/><Relationship Id="rId9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4.jpeg"/><Relationship Id="rId5" Type="http://schemas.openxmlformats.org/officeDocument/2006/relationships/image" Target="../media/image3.jpeg"/><Relationship Id="rId10" Type="http://schemas.openxmlformats.org/officeDocument/2006/relationships/image" Target="../media/image23.jpeg"/><Relationship Id="rId4" Type="http://schemas.openxmlformats.org/officeDocument/2006/relationships/image" Target="../media/image2.jpeg"/><Relationship Id="rId9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jpeg"/><Relationship Id="rId10" Type="http://schemas.openxmlformats.org/officeDocument/2006/relationships/hyperlink" Target="http://www.cso.ie/en/media/csoie/releasespublications/documents/agriculture/2010/coapre2010.pdf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8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://www.google.ie/url?sa=i&amp;rct=j&amp;q=&amp;esrc=s&amp;frm=1&amp;source=images&amp;cd=&amp;cad=rja&amp;docid=iXcf4T0X14N9AM&amp;tbnid=hn07Bj7gzxlNgM:&amp;ved=0CAUQjRw&amp;url=http://www.irchss.ie/aboutus/irish-research-council-logo-download&amp;ei=afi6Ua-ADc6FhQfx5ICADg&amp;bvm=bv.47883778,d.ZG4&amp;psig=AFQjCNFFLlfcU93yixfu7rNADm8UXrKgog&amp;ust=1371294182336005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://www.irchss.ie/" TargetMode="External"/><Relationship Id="rId5" Type="http://schemas.openxmlformats.org/officeDocument/2006/relationships/image" Target="../media/image3.jpeg"/><Relationship Id="rId10" Type="http://schemas.openxmlformats.org/officeDocument/2006/relationships/image" Target="../media/image43.png"/><Relationship Id="rId4" Type="http://schemas.openxmlformats.org/officeDocument/2006/relationships/image" Target="../media/image2.jpeg"/><Relationship Id="rId9" Type="http://schemas.openxmlformats.org/officeDocument/2006/relationships/hyperlink" Target="http://www.agriculture.gov.ie/" TargetMode="External"/><Relationship Id="rId1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://www.google.ie/url?sa=i&amp;rct=j&amp;q=&amp;esrc=s&amp;frm=1&amp;source=images&amp;cd=&amp;cad=rja&amp;docid=w5IGcw5L_1019M&amp;tbnid=AbHBj3LoMDGD5M:&amp;ved=0CAUQjRw&amp;url=http://amenbovillage.com/15-things-you-should-know-about-pigs-why-islam-prohibits-eating-pork/&amp;ei=6cu1UbfSOYyGhQff1IHIDw&amp;bvm=bv.47534661,d.ZGU&amp;psig=AFQjCNGFjZuKQ9IvrMT8BQnQSkahPBvaWQ&amp;ust=1370955085629582" TargetMode="External"/><Relationship Id="rId5" Type="http://schemas.openxmlformats.org/officeDocument/2006/relationships/image" Target="../media/image3.jpeg"/><Relationship Id="rId10" Type="http://schemas.openxmlformats.org/officeDocument/2006/relationships/image" Target="../media/image15.jpe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490538" y="3995738"/>
            <a:ext cx="8162925" cy="85725"/>
          </a:xfrm>
          <a:prstGeom prst="rect">
            <a:avLst/>
          </a:prstGeom>
          <a:solidFill>
            <a:srgbClr val="690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IE"/>
          </a:p>
        </p:txBody>
      </p:sp>
      <p:sp>
        <p:nvSpPr>
          <p:cNvPr id="2051" name="Rectangle 3"/>
          <p:cNvSpPr>
            <a:spLocks noGrp="1" noChangeArrowheads="1"/>
          </p:cNvSpPr>
          <p:nvPr/>
        </p:nvSpPr>
        <p:spPr bwMode="auto">
          <a:xfrm>
            <a:off x="490538" y="331788"/>
            <a:ext cx="7805737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endParaRPr lang="en-US" sz="5400" dirty="0">
              <a:solidFill>
                <a:srgbClr val="69075A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0" hangingPunct="0"/>
            <a:r>
              <a:rPr lang="en-US" sz="5000" dirty="0" smtClean="0">
                <a:solidFill>
                  <a:srgbClr val="69075A"/>
                </a:solidFill>
                <a:latin typeface="Times New Roman" pitchFamily="18" charset="0"/>
                <a:ea typeface="ＭＳ Ｐゴシック" pitchFamily="34" charset="-128"/>
              </a:rPr>
              <a:t>Chemical amendments for the treatment of various types of agricultural effluent</a:t>
            </a:r>
            <a:endParaRPr lang="en-IE" sz="5000" dirty="0">
              <a:solidFill>
                <a:srgbClr val="69075A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0" hangingPunct="0"/>
            <a:endParaRPr lang="en-US" sz="5400" dirty="0">
              <a:solidFill>
                <a:srgbClr val="69075A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0" hangingPunct="0"/>
            <a:endParaRPr lang="en-US" sz="4500" dirty="0">
              <a:solidFill>
                <a:srgbClr val="69075A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90538" y="4314825"/>
            <a:ext cx="816292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sz="1600" dirty="0" smtClean="0">
                <a:latin typeface="Times New Roman" pitchFamily="18" charset="0"/>
                <a:ea typeface="ＭＳ Ｐゴシック" pitchFamily="34" charset="-128"/>
              </a:rPr>
              <a:t>M.G. Healy*, O. Fenton, G. </a:t>
            </a:r>
            <a:r>
              <a:rPr lang="en-US" sz="1600" dirty="0" err="1" smtClean="0">
                <a:latin typeface="Times New Roman" pitchFamily="18" charset="0"/>
                <a:ea typeface="ＭＳ Ｐゴシック" pitchFamily="34" charset="-128"/>
              </a:rPr>
              <a:t>Lanigan</a:t>
            </a:r>
            <a:r>
              <a:rPr lang="en-US" sz="1600" dirty="0" smtClean="0">
                <a:latin typeface="Times New Roman" pitchFamily="18" charset="0"/>
                <a:ea typeface="ＭＳ Ｐゴシック" pitchFamily="34" charset="-128"/>
              </a:rPr>
              <a:t>, J. Grant, R.B. Brennan, C.J. O’ Flynn, A. </a:t>
            </a:r>
            <a:r>
              <a:rPr lang="en-US" sz="1600" dirty="0" err="1" smtClean="0">
                <a:latin typeface="Times New Roman" pitchFamily="18" charset="0"/>
                <a:ea typeface="ＭＳ Ｐゴシック" pitchFamily="34" charset="-128"/>
              </a:rPr>
              <a:t>Serrenho</a:t>
            </a:r>
            <a:r>
              <a:rPr lang="en-US" sz="160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endParaRPr lang="en-US" sz="1600" dirty="0">
              <a:latin typeface="Times New Roman" pitchFamily="18" charset="0"/>
            </a:endParaRPr>
          </a:p>
          <a:p>
            <a:pPr eaLnBrk="0" hangingPunct="0"/>
            <a:endParaRPr lang="en-US" sz="1400" dirty="0">
              <a:latin typeface="Times New Roman" pitchFamily="18" charset="0"/>
              <a:ea typeface="ＭＳ Ｐゴシック" pitchFamily="34" charset="-128"/>
            </a:endParaRPr>
          </a:p>
          <a:p>
            <a:pPr eaLnBrk="0" hangingPunct="0"/>
            <a:r>
              <a:rPr lang="en-US" sz="1400" dirty="0" smtClean="0">
                <a:latin typeface="Times New Roman" pitchFamily="18" charset="0"/>
                <a:ea typeface="ＭＳ Ｐゴシック" pitchFamily="34" charset="-128"/>
              </a:rPr>
              <a:t>ICEPR, Toronto, Ontario, Canada, July 15-17, 2013</a:t>
            </a:r>
            <a:endParaRPr lang="en-US" dirty="0"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2053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2054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5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7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8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381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Background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8357" t="8088" r="65010" b="36604"/>
          <a:stretch/>
        </p:blipFill>
        <p:spPr bwMode="auto">
          <a:xfrm>
            <a:off x="992674" y="768127"/>
            <a:ext cx="7178077" cy="48989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 rot="1980000">
            <a:off x="5325101" y="3964535"/>
            <a:ext cx="2505525" cy="1109707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extBox 6"/>
          <p:cNvSpPr txBox="1"/>
          <p:nvPr/>
        </p:nvSpPr>
        <p:spPr>
          <a:xfrm>
            <a:off x="5308673" y="4296250"/>
            <a:ext cx="288909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300" dirty="0" smtClean="0">
                <a:solidFill>
                  <a:schemeClr val="bg1"/>
                </a:solidFill>
              </a:rPr>
              <a:t>Critical Source Area</a:t>
            </a:r>
            <a:endParaRPr lang="en-IE" sz="2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73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Background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23529" y="1196752"/>
            <a:ext cx="41044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E" sz="2200" dirty="0" smtClean="0"/>
              <a:t>Food Harvest 2020* aims to (by 2020):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IE" sz="2200" dirty="0" smtClean="0"/>
              <a:t>‘</a:t>
            </a:r>
            <a:r>
              <a:rPr lang="en-IE" sz="2200" dirty="0" smtClean="0">
                <a:solidFill>
                  <a:srgbClr val="FF0000"/>
                </a:solidFill>
              </a:rPr>
              <a:t>increase</a:t>
            </a:r>
            <a:r>
              <a:rPr lang="en-IE" sz="2200" dirty="0" smtClean="0"/>
              <a:t> the value of primary output in the agriculture and fisheries sector by €1.5 billion.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IE" sz="2200" dirty="0" smtClean="0">
                <a:solidFill>
                  <a:srgbClr val="FF0000"/>
                </a:solidFill>
              </a:rPr>
              <a:t>Increase</a:t>
            </a:r>
            <a:r>
              <a:rPr lang="en-IE" sz="2200" dirty="0" smtClean="0"/>
              <a:t> value-added output by €3 billion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IE" sz="2200" dirty="0" smtClean="0"/>
              <a:t>Achieve an export target of €12 billion’.</a:t>
            </a:r>
          </a:p>
        </p:txBody>
      </p:sp>
      <p:pic>
        <p:nvPicPr>
          <p:cNvPr id="20" name="Picture 19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" t="10114" r="66257" b="32906"/>
          <a:stretch/>
        </p:blipFill>
        <p:spPr bwMode="auto">
          <a:xfrm>
            <a:off x="5021608" y="876414"/>
            <a:ext cx="3816423" cy="2736304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1889" y="5356183"/>
            <a:ext cx="8339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>
                <a:hlinkClick r:id="rId10"/>
              </a:rPr>
              <a:t>http://</a:t>
            </a:r>
            <a:r>
              <a:rPr lang="en-IE" sz="1200" dirty="0" smtClean="0">
                <a:hlinkClick r:id="rId10"/>
              </a:rPr>
              <a:t>www.agriculture.gov.ie/media/migration/agri-foodindustry/foodharvest2020/2020FoodHarvestEng240810.pdf</a:t>
            </a:r>
            <a:r>
              <a:rPr lang="en-IE" sz="1200" dirty="0" smtClean="0"/>
              <a:t> </a:t>
            </a: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353203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Background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500251" y="781395"/>
            <a:ext cx="8162925" cy="4125639"/>
            <a:chOff x="500251" y="781395"/>
            <a:chExt cx="8162925" cy="412563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/>
            <a:srcRect l="60133" t="9099" r="18439" b="10539"/>
            <a:stretch/>
          </p:blipFill>
          <p:spPr bwMode="auto">
            <a:xfrm>
              <a:off x="5254187" y="996838"/>
              <a:ext cx="3055391" cy="376621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0"/>
            <a:srcRect l="59367" t="16175" r="19661" b="2932"/>
            <a:stretch/>
          </p:blipFill>
          <p:spPr bwMode="auto">
            <a:xfrm>
              <a:off x="724377" y="1024913"/>
              <a:ext cx="3062654" cy="388212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00251" y="781395"/>
              <a:ext cx="816292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200" dirty="0" smtClean="0"/>
                <a:t>                   </a:t>
              </a:r>
              <a:r>
                <a:rPr lang="en-IE" sz="2200" b="1" dirty="0" smtClean="0"/>
                <a:t>Cattle farms				       Pig farms</a:t>
              </a:r>
              <a:endParaRPr lang="en-IE" sz="22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22803" y="2204864"/>
            <a:ext cx="758677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/>
              <a:t>This will lead to </a:t>
            </a:r>
            <a:r>
              <a:rPr lang="en-IE" sz="2800" dirty="0">
                <a:solidFill>
                  <a:srgbClr val="FF0000"/>
                </a:solidFill>
              </a:rPr>
              <a:t>increased intensification</a:t>
            </a:r>
            <a:r>
              <a:rPr lang="en-IE" sz="2800" dirty="0"/>
              <a:t> of farming and, in turn, increased loading of nutrients, which may be a threat to water quality. </a:t>
            </a:r>
          </a:p>
          <a:p>
            <a:endParaRPr lang="en-IE" dirty="0"/>
          </a:p>
        </p:txBody>
      </p:sp>
      <p:grpSp>
        <p:nvGrpSpPr>
          <p:cNvPr id="9" name="Group 8"/>
          <p:cNvGrpSpPr/>
          <p:nvPr/>
        </p:nvGrpSpPr>
        <p:grpSpPr>
          <a:xfrm>
            <a:off x="1428781" y="2222087"/>
            <a:ext cx="6130852" cy="2693848"/>
            <a:chOff x="1471613" y="2385024"/>
            <a:chExt cx="6130852" cy="2693848"/>
          </a:xfrm>
        </p:grpSpPr>
        <p:sp>
          <p:nvSpPr>
            <p:cNvPr id="8" name="Oval 7"/>
            <p:cNvSpPr/>
            <p:nvPr/>
          </p:nvSpPr>
          <p:spPr>
            <a:xfrm>
              <a:off x="6727420" y="2385024"/>
              <a:ext cx="779305" cy="716924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2" name="Oval 21"/>
            <p:cNvSpPr/>
            <p:nvPr/>
          </p:nvSpPr>
          <p:spPr>
            <a:xfrm>
              <a:off x="6624341" y="4005064"/>
              <a:ext cx="779305" cy="716924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3" name="Oval 22"/>
            <p:cNvSpPr/>
            <p:nvPr/>
          </p:nvSpPr>
          <p:spPr>
            <a:xfrm>
              <a:off x="1471613" y="3581151"/>
              <a:ext cx="1905024" cy="1497721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4" name="Oval 23"/>
            <p:cNvSpPr/>
            <p:nvPr/>
          </p:nvSpPr>
          <p:spPr>
            <a:xfrm>
              <a:off x="6727419" y="3137812"/>
              <a:ext cx="676227" cy="431199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5" name="Oval 24"/>
            <p:cNvSpPr/>
            <p:nvPr/>
          </p:nvSpPr>
          <p:spPr>
            <a:xfrm>
              <a:off x="2700409" y="2721399"/>
              <a:ext cx="676227" cy="489150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6" name="Oval 25"/>
            <p:cNvSpPr/>
            <p:nvPr/>
          </p:nvSpPr>
          <p:spPr>
            <a:xfrm>
              <a:off x="7204826" y="3553940"/>
              <a:ext cx="397639" cy="431199"/>
            </a:xfrm>
            <a:prstGeom prst="ellipse">
              <a:avLst/>
            </a:prstGeom>
            <a:solidFill>
              <a:srgbClr val="FF0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52049" y="4943837"/>
            <a:ext cx="826763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300" b="1" i="1" dirty="0" smtClean="0"/>
              <a:t>The land surrounding intensive farmed areas will become P rich</a:t>
            </a:r>
            <a:endParaRPr lang="en-IE" sz="2300" b="1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652539" y="5212986"/>
            <a:ext cx="826763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300" b="1" i="1" dirty="0" smtClean="0"/>
              <a:t>Farmers may have no choice but to use it for </a:t>
            </a:r>
            <a:r>
              <a:rPr lang="en-IE" sz="2300" b="1" i="1" dirty="0" err="1" smtClean="0"/>
              <a:t>landspreading</a:t>
            </a:r>
            <a:endParaRPr lang="en-IE" sz="23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500251" y="5538819"/>
            <a:ext cx="842867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300" b="1" i="1" dirty="0" smtClean="0"/>
              <a:t>This could be potentially problematic if the land is located in a CSA</a:t>
            </a:r>
            <a:endParaRPr lang="en-IE" sz="2300" b="1" i="1" dirty="0"/>
          </a:p>
        </p:txBody>
      </p:sp>
    </p:spTree>
    <p:extLst>
      <p:ext uri="{BB962C8B-B14F-4D97-AF65-F5344CB8AC3E}">
        <p14:creationId xmlns:p14="http://schemas.microsoft.com/office/powerpoint/2010/main" val="295368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9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Objectives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23528" y="1173177"/>
            <a:ext cx="4958133" cy="490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2100" dirty="0" smtClean="0">
                <a:latin typeface="+mj-lt"/>
                <a:cs typeface="Arial" charset="0"/>
              </a:rPr>
              <a:t>If farmers have no choice but to spread wastewater in high soil test phosphorus areas, which may be located in a CSA, they may be able to add chemical amendments to wastewater to reduce surface runoff. </a:t>
            </a:r>
          </a:p>
          <a:p>
            <a:pPr>
              <a:lnSpc>
                <a:spcPct val="80000"/>
              </a:lnSpc>
            </a:pPr>
            <a:r>
              <a:rPr lang="en-GB" sz="2100" dirty="0" smtClean="0">
                <a:latin typeface="+mj-lt"/>
                <a:cs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GB" sz="2100" dirty="0" smtClean="0">
                <a:latin typeface="+mj-lt"/>
                <a:cs typeface="Arial" charset="0"/>
              </a:rPr>
              <a:t>The aim of this study was </a:t>
            </a:r>
            <a:r>
              <a:rPr lang="en-GB" sz="2100" dirty="0" smtClean="0">
                <a:solidFill>
                  <a:srgbClr val="FF0000"/>
                </a:solidFill>
                <a:latin typeface="+mj-lt"/>
                <a:cs typeface="Arial" charset="0"/>
              </a:rPr>
              <a:t>to identify suitable chemical amendments</a:t>
            </a:r>
            <a:r>
              <a:rPr lang="en-GB" sz="2100" dirty="0" smtClean="0">
                <a:latin typeface="+mj-lt"/>
                <a:cs typeface="Arial" charset="0"/>
              </a:rPr>
              <a:t> for addition to three types of wastewater</a:t>
            </a:r>
          </a:p>
          <a:p>
            <a:pPr>
              <a:lnSpc>
                <a:spcPct val="80000"/>
              </a:lnSpc>
            </a:pPr>
            <a:endParaRPr lang="en-GB" sz="2100" dirty="0" smtClean="0">
              <a:latin typeface="+mj-lt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GB" sz="2100" dirty="0" smtClean="0">
                <a:solidFill>
                  <a:srgbClr val="FF0000"/>
                </a:solidFill>
                <a:latin typeface="+mj-lt"/>
                <a:cs typeface="Arial" charset="0"/>
              </a:rPr>
              <a:t> 	dairy cattle slurry </a:t>
            </a:r>
          </a:p>
          <a:p>
            <a:pPr>
              <a:lnSpc>
                <a:spcPct val="80000"/>
              </a:lnSpc>
            </a:pPr>
            <a:r>
              <a:rPr lang="en-GB" sz="2100" dirty="0">
                <a:solidFill>
                  <a:srgbClr val="FF0000"/>
                </a:solidFill>
                <a:latin typeface="+mj-lt"/>
                <a:cs typeface="Arial" charset="0"/>
              </a:rPr>
              <a:t>	</a:t>
            </a:r>
            <a:r>
              <a:rPr lang="en-GB" sz="2100" dirty="0" smtClean="0">
                <a:solidFill>
                  <a:srgbClr val="FF0000"/>
                </a:solidFill>
                <a:latin typeface="+mj-lt"/>
                <a:cs typeface="Arial" charset="0"/>
              </a:rPr>
              <a:t>pig slurry and </a:t>
            </a:r>
          </a:p>
          <a:p>
            <a:pPr>
              <a:lnSpc>
                <a:spcPct val="80000"/>
              </a:lnSpc>
            </a:pPr>
            <a:r>
              <a:rPr lang="en-GB" sz="2100" dirty="0">
                <a:solidFill>
                  <a:srgbClr val="FF0000"/>
                </a:solidFill>
                <a:latin typeface="+mj-lt"/>
                <a:cs typeface="Arial" charset="0"/>
              </a:rPr>
              <a:t>	</a:t>
            </a:r>
            <a:r>
              <a:rPr lang="en-GB" sz="2100" dirty="0" smtClean="0">
                <a:solidFill>
                  <a:srgbClr val="FF0000"/>
                </a:solidFill>
                <a:latin typeface="+mj-lt"/>
                <a:cs typeface="Arial" charset="0"/>
              </a:rPr>
              <a:t>DSW </a:t>
            </a:r>
          </a:p>
          <a:p>
            <a:pPr>
              <a:lnSpc>
                <a:spcPct val="80000"/>
              </a:lnSpc>
            </a:pPr>
            <a:endParaRPr lang="en-GB" sz="2100" dirty="0" smtClean="0">
              <a:latin typeface="+mj-lt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GB" sz="2100" dirty="0" smtClean="0">
                <a:solidFill>
                  <a:srgbClr val="FF0000"/>
                </a:solidFill>
                <a:latin typeface="+mj-lt"/>
                <a:cs typeface="Arial" charset="0"/>
              </a:rPr>
              <a:t>to reduce surface runoff of nutrients </a:t>
            </a:r>
            <a:r>
              <a:rPr lang="en-GB" sz="2100" dirty="0" smtClean="0">
                <a:latin typeface="+mj-lt"/>
                <a:cs typeface="Arial" charset="0"/>
              </a:rPr>
              <a:t>and suspended sediment (SS) in surface runoff. </a:t>
            </a:r>
            <a:endParaRPr lang="en-IE" sz="2100" dirty="0" smtClean="0">
              <a:latin typeface="+mj-lt"/>
            </a:endParaRPr>
          </a:p>
          <a:p>
            <a:pPr lvl="1"/>
            <a:endParaRPr lang="en-IE" sz="2200" dirty="0" smtClean="0"/>
          </a:p>
          <a:p>
            <a:pPr marL="800100" lvl="1" indent="-342900">
              <a:buFont typeface="Arial" pitchFamily="34" charset="0"/>
              <a:buChar char="•"/>
            </a:pPr>
            <a:endParaRPr lang="en-IE" sz="2200" dirty="0" smtClean="0"/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93735" y="3933055"/>
            <a:ext cx="2514854" cy="18858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</p:pic>
      <p:pic>
        <p:nvPicPr>
          <p:cNvPr id="19" name="Picture 10" descr="C:\Documents and Settings\raymond\My Documents\My Pictures\Cecile and Morgam +Ana , Joe and me on site in athenry\Cecile and Morgam +Ana , Joe and me on site in athenry 026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84184" y="1966193"/>
            <a:ext cx="2533955" cy="190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amenbovillage.com/wp-content/uploads/2013/04/AVpig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735" y="237446"/>
            <a:ext cx="2516676" cy="16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41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Methodology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722800" y="862795"/>
            <a:ext cx="240903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rgbClr val="FF0000"/>
                </a:solidFill>
              </a:rPr>
              <a:t>Identification</a:t>
            </a:r>
            <a:r>
              <a:rPr lang="en-IE" dirty="0" smtClean="0"/>
              <a:t> of amendments</a:t>
            </a:r>
            <a:endParaRPr lang="en-IE" dirty="0"/>
          </a:p>
        </p:txBody>
      </p:sp>
      <p:sp>
        <p:nvSpPr>
          <p:cNvPr id="20" name="TextBox 19"/>
          <p:cNvSpPr txBox="1"/>
          <p:nvPr/>
        </p:nvSpPr>
        <p:spPr>
          <a:xfrm>
            <a:off x="722799" y="1772816"/>
            <a:ext cx="2409037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rgbClr val="FF0000"/>
                </a:solidFill>
              </a:rPr>
              <a:t>Determine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FF0000"/>
                </a:solidFill>
              </a:rPr>
              <a:t>how much</a:t>
            </a:r>
            <a:r>
              <a:rPr lang="en-IE" dirty="0" smtClean="0"/>
              <a:t> amendments to use per unit volume of wastewater</a:t>
            </a:r>
            <a:endParaRPr lang="en-IE" dirty="0"/>
          </a:p>
        </p:txBody>
      </p:sp>
      <p:sp>
        <p:nvSpPr>
          <p:cNvPr id="21" name="TextBox 20"/>
          <p:cNvSpPr txBox="1"/>
          <p:nvPr/>
        </p:nvSpPr>
        <p:spPr>
          <a:xfrm>
            <a:off x="722802" y="3212976"/>
            <a:ext cx="240903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Efficacy of amendments at </a:t>
            </a:r>
            <a:r>
              <a:rPr lang="en-IE" dirty="0" smtClean="0">
                <a:solidFill>
                  <a:srgbClr val="FF0000"/>
                </a:solidFill>
              </a:rPr>
              <a:t>laboratory-scale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7445" y="4098953"/>
            <a:ext cx="240903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Efficacy of amendments at </a:t>
            </a:r>
            <a:r>
              <a:rPr lang="en-IE" dirty="0" smtClean="0">
                <a:solidFill>
                  <a:srgbClr val="FF0000"/>
                </a:solidFill>
              </a:rPr>
              <a:t>field plot-scale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7445" y="5013176"/>
            <a:ext cx="240903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Efficacy of amendments at </a:t>
            </a:r>
            <a:r>
              <a:rPr lang="en-IE" dirty="0" smtClean="0">
                <a:solidFill>
                  <a:srgbClr val="FF0000"/>
                </a:solidFill>
              </a:rPr>
              <a:t>field-scale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1763688" y="1515383"/>
            <a:ext cx="288032" cy="2574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Down Arrow 23"/>
          <p:cNvSpPr/>
          <p:nvPr/>
        </p:nvSpPr>
        <p:spPr>
          <a:xfrm>
            <a:off x="1762763" y="2955543"/>
            <a:ext cx="288032" cy="2574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5" name="Down Arrow 24"/>
          <p:cNvSpPr/>
          <p:nvPr/>
        </p:nvSpPr>
        <p:spPr>
          <a:xfrm>
            <a:off x="1772072" y="3841520"/>
            <a:ext cx="288032" cy="2574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Down Arrow 25"/>
          <p:cNvSpPr/>
          <p:nvPr/>
        </p:nvSpPr>
        <p:spPr>
          <a:xfrm>
            <a:off x="1772072" y="4755743"/>
            <a:ext cx="288032" cy="2574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ight Brace 5"/>
          <p:cNvSpPr/>
          <p:nvPr/>
        </p:nvSpPr>
        <p:spPr>
          <a:xfrm>
            <a:off x="3491880" y="862795"/>
            <a:ext cx="792088" cy="209274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2" name="Group 1"/>
          <p:cNvGrpSpPr/>
          <p:nvPr/>
        </p:nvGrpSpPr>
        <p:grpSpPr>
          <a:xfrm>
            <a:off x="4717484" y="237446"/>
            <a:ext cx="3598932" cy="1643625"/>
            <a:chOff x="4717484" y="237446"/>
            <a:chExt cx="3598932" cy="164362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8" t="11737" r="1517" b="17700"/>
            <a:stretch>
              <a:fillRect/>
            </a:stretch>
          </p:blipFill>
          <p:spPr bwMode="auto">
            <a:xfrm>
              <a:off x="4788555" y="668332"/>
              <a:ext cx="2225439" cy="12127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717484" y="237446"/>
              <a:ext cx="359893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200" b="1" i="1" dirty="0" smtClean="0"/>
                <a:t>Batch-scale tests</a:t>
              </a:r>
              <a:endParaRPr lang="en-IE" sz="2200" b="1" i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74024" y="1953576"/>
            <a:ext cx="3598932" cy="2016660"/>
            <a:chOff x="4774024" y="1953576"/>
            <a:chExt cx="3598932" cy="2016660"/>
          </a:xfrm>
        </p:grpSpPr>
        <p:sp>
          <p:nvSpPr>
            <p:cNvPr id="28" name="TextBox 27"/>
            <p:cNvSpPr txBox="1"/>
            <p:nvPr/>
          </p:nvSpPr>
          <p:spPr>
            <a:xfrm>
              <a:off x="4774024" y="1953576"/>
              <a:ext cx="359893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200" b="1" i="1" dirty="0" smtClean="0"/>
                <a:t>Laboratory-scale tests</a:t>
              </a:r>
              <a:endParaRPr lang="en-IE" sz="2200" b="1" i="1" dirty="0"/>
            </a:p>
          </p:txBody>
        </p:sp>
        <p:pic>
          <p:nvPicPr>
            <p:cNvPr id="29" name="Picture 28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788555" y="2449200"/>
              <a:ext cx="2028048" cy="1521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Right Brace 29"/>
          <p:cNvSpPr/>
          <p:nvPr/>
        </p:nvSpPr>
        <p:spPr>
          <a:xfrm>
            <a:off x="3499486" y="3152492"/>
            <a:ext cx="792088" cy="7217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ight Brace 30"/>
          <p:cNvSpPr/>
          <p:nvPr/>
        </p:nvSpPr>
        <p:spPr>
          <a:xfrm>
            <a:off x="3499486" y="4068901"/>
            <a:ext cx="792088" cy="159060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8" name="Group 7"/>
          <p:cNvGrpSpPr/>
          <p:nvPr/>
        </p:nvGrpSpPr>
        <p:grpSpPr>
          <a:xfrm>
            <a:off x="4774024" y="3991231"/>
            <a:ext cx="3598932" cy="2021630"/>
            <a:chOff x="4774024" y="3991231"/>
            <a:chExt cx="3598932" cy="2021630"/>
          </a:xfrm>
        </p:grpSpPr>
        <p:sp>
          <p:nvSpPr>
            <p:cNvPr id="32" name="TextBox 31"/>
            <p:cNvSpPr txBox="1"/>
            <p:nvPr/>
          </p:nvSpPr>
          <p:spPr>
            <a:xfrm>
              <a:off x="4774024" y="3991231"/>
              <a:ext cx="359893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200" b="1" i="1" dirty="0" smtClean="0"/>
                <a:t>Plot and field-scale tests</a:t>
              </a:r>
              <a:endParaRPr lang="en-IE" sz="2200" b="1" i="1" dirty="0"/>
            </a:p>
          </p:txBody>
        </p:sp>
        <p:pic>
          <p:nvPicPr>
            <p:cNvPr id="33" name="Content Placeholder 4"/>
            <p:cNvPicPr>
              <a:picLocks noChangeAspect="1"/>
            </p:cNvPicPr>
            <p:nvPr/>
          </p:nvPicPr>
          <p:blipFill>
            <a:blip r:embed="rId11"/>
            <a:srcRect b="4561"/>
            <a:stretch>
              <a:fillRect/>
            </a:stretch>
          </p:blipFill>
          <p:spPr bwMode="auto">
            <a:xfrm>
              <a:off x="4839940" y="4359305"/>
              <a:ext cx="1301793" cy="1653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26270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  <p:bldP spid="22" grpId="0" animBg="1"/>
      <p:bldP spid="23" grpId="0" animBg="1"/>
      <p:bldP spid="5" grpId="0" animBg="1"/>
      <p:bldP spid="24" grpId="0" animBg="1"/>
      <p:bldP spid="25" grpId="0" animBg="1"/>
      <p:bldP spid="26" grpId="0" animBg="1"/>
      <p:bldP spid="6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Methodology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717484" y="237446"/>
            <a:ext cx="2296510" cy="1643625"/>
            <a:chOff x="4717484" y="237446"/>
            <a:chExt cx="2296510" cy="164362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8" t="11737" r="1517" b="17700"/>
            <a:stretch>
              <a:fillRect/>
            </a:stretch>
          </p:blipFill>
          <p:spPr bwMode="auto">
            <a:xfrm>
              <a:off x="4788555" y="668332"/>
              <a:ext cx="2225439" cy="12127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717484" y="237446"/>
              <a:ext cx="22965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200" b="1" i="1" dirty="0" smtClean="0"/>
                <a:t>Batch-scale tests</a:t>
              </a:r>
              <a:endParaRPr lang="en-IE" sz="2200" b="1" i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74024" y="1953576"/>
            <a:ext cx="2787164" cy="2016660"/>
            <a:chOff x="4774024" y="1953576"/>
            <a:chExt cx="2787164" cy="2016660"/>
          </a:xfrm>
        </p:grpSpPr>
        <p:sp>
          <p:nvSpPr>
            <p:cNvPr id="28" name="TextBox 27"/>
            <p:cNvSpPr txBox="1"/>
            <p:nvPr/>
          </p:nvSpPr>
          <p:spPr>
            <a:xfrm>
              <a:off x="4774024" y="1953576"/>
              <a:ext cx="27871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200" b="1" i="1" dirty="0" smtClean="0"/>
                <a:t>Laboratory-scale tests</a:t>
              </a:r>
              <a:endParaRPr lang="en-IE" sz="2200" b="1" i="1" dirty="0"/>
            </a:p>
          </p:txBody>
        </p:sp>
        <p:pic>
          <p:nvPicPr>
            <p:cNvPr id="29" name="Picture 28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788555" y="2449200"/>
              <a:ext cx="2028048" cy="1521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4774024" y="3991231"/>
            <a:ext cx="3598932" cy="2021630"/>
            <a:chOff x="4774024" y="3991231"/>
            <a:chExt cx="3598932" cy="2021630"/>
          </a:xfrm>
        </p:grpSpPr>
        <p:sp>
          <p:nvSpPr>
            <p:cNvPr id="32" name="TextBox 31"/>
            <p:cNvSpPr txBox="1"/>
            <p:nvPr/>
          </p:nvSpPr>
          <p:spPr>
            <a:xfrm>
              <a:off x="4774024" y="3991231"/>
              <a:ext cx="359893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200" b="1" i="1" dirty="0" smtClean="0"/>
                <a:t>Plot and field-scale tests</a:t>
              </a:r>
              <a:endParaRPr lang="en-IE" sz="2200" b="1" i="1" dirty="0"/>
            </a:p>
          </p:txBody>
        </p:sp>
        <p:pic>
          <p:nvPicPr>
            <p:cNvPr id="33" name="Content Placeholder 4"/>
            <p:cNvPicPr>
              <a:picLocks noChangeAspect="1"/>
            </p:cNvPicPr>
            <p:nvPr/>
          </p:nvPicPr>
          <p:blipFill>
            <a:blip r:embed="rId11"/>
            <a:srcRect b="4561"/>
            <a:stretch>
              <a:fillRect/>
            </a:stretch>
          </p:blipFill>
          <p:spPr bwMode="auto">
            <a:xfrm>
              <a:off x="4839940" y="4359305"/>
              <a:ext cx="1301793" cy="1653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395537" y="2924944"/>
            <a:ext cx="814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/>
              <a:t>Other issues to consider in determination of best amendment: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251" y="3452807"/>
            <a:ext cx="7384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Potential greenhouse gas emissions</a:t>
            </a:r>
          </a:p>
          <a:p>
            <a:r>
              <a:rPr lang="en-IE" sz="2400" dirty="0" smtClean="0"/>
              <a:t>Subsurface leaching of nutrients</a:t>
            </a:r>
          </a:p>
          <a:p>
            <a:r>
              <a:rPr lang="en-IE" sz="2400" dirty="0" smtClean="0"/>
              <a:t>Impact on chronic (long-term) losses of nutrients</a:t>
            </a:r>
            <a:endParaRPr lang="en-IE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722800" y="862795"/>
            <a:ext cx="240903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rgbClr val="FF0000"/>
                </a:solidFill>
              </a:rPr>
              <a:t>Identification</a:t>
            </a:r>
            <a:r>
              <a:rPr lang="en-IE" dirty="0" smtClean="0"/>
              <a:t> of amendments</a:t>
            </a:r>
            <a:endParaRPr lang="en-IE" dirty="0"/>
          </a:p>
        </p:txBody>
      </p:sp>
      <p:sp>
        <p:nvSpPr>
          <p:cNvPr id="23" name="TextBox 22"/>
          <p:cNvSpPr txBox="1"/>
          <p:nvPr/>
        </p:nvSpPr>
        <p:spPr>
          <a:xfrm>
            <a:off x="722799" y="1772816"/>
            <a:ext cx="2409037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rgbClr val="FF0000"/>
                </a:solidFill>
              </a:rPr>
              <a:t>Determine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FF0000"/>
                </a:solidFill>
              </a:rPr>
              <a:t>how much</a:t>
            </a:r>
            <a:r>
              <a:rPr lang="en-IE" dirty="0" smtClean="0"/>
              <a:t> amendments to use per unit volume of wastewater</a:t>
            </a:r>
            <a:endParaRPr lang="en-IE" dirty="0"/>
          </a:p>
        </p:txBody>
      </p:sp>
      <p:sp>
        <p:nvSpPr>
          <p:cNvPr id="24" name="TextBox 23"/>
          <p:cNvSpPr txBox="1"/>
          <p:nvPr/>
        </p:nvSpPr>
        <p:spPr>
          <a:xfrm>
            <a:off x="722802" y="3212976"/>
            <a:ext cx="240903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Efficacy of amendments at </a:t>
            </a:r>
            <a:r>
              <a:rPr lang="en-IE" dirty="0" smtClean="0">
                <a:solidFill>
                  <a:srgbClr val="FF0000"/>
                </a:solidFill>
              </a:rPr>
              <a:t>laboratory-scale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7445" y="4098953"/>
            <a:ext cx="240903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Efficacy of amendments at </a:t>
            </a:r>
            <a:r>
              <a:rPr lang="en-IE" dirty="0" smtClean="0">
                <a:solidFill>
                  <a:srgbClr val="FF0000"/>
                </a:solidFill>
              </a:rPr>
              <a:t>field plot-scale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7445" y="5013176"/>
            <a:ext cx="240903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Efficacy of amendments at </a:t>
            </a:r>
            <a:r>
              <a:rPr lang="en-IE" dirty="0" smtClean="0">
                <a:solidFill>
                  <a:srgbClr val="FF0000"/>
                </a:solidFill>
              </a:rPr>
              <a:t>field-scale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30" name="Down Arrow 29"/>
          <p:cNvSpPr/>
          <p:nvPr/>
        </p:nvSpPr>
        <p:spPr>
          <a:xfrm>
            <a:off x="1763688" y="1515383"/>
            <a:ext cx="288032" cy="2574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Down Arrow 30"/>
          <p:cNvSpPr/>
          <p:nvPr/>
        </p:nvSpPr>
        <p:spPr>
          <a:xfrm>
            <a:off x="1762763" y="2955543"/>
            <a:ext cx="288032" cy="2574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Down Arrow 33"/>
          <p:cNvSpPr/>
          <p:nvPr/>
        </p:nvSpPr>
        <p:spPr>
          <a:xfrm>
            <a:off x="1772072" y="3841520"/>
            <a:ext cx="288032" cy="2574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Down Arrow 34"/>
          <p:cNvSpPr/>
          <p:nvPr/>
        </p:nvSpPr>
        <p:spPr>
          <a:xfrm>
            <a:off x="1772072" y="4755743"/>
            <a:ext cx="288032" cy="2574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Right Brace 35"/>
          <p:cNvSpPr/>
          <p:nvPr/>
        </p:nvSpPr>
        <p:spPr>
          <a:xfrm>
            <a:off x="3491880" y="862795"/>
            <a:ext cx="792088" cy="209274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7" name="Right Brace 36"/>
          <p:cNvSpPr/>
          <p:nvPr/>
        </p:nvSpPr>
        <p:spPr>
          <a:xfrm>
            <a:off x="3499486" y="3152492"/>
            <a:ext cx="792088" cy="7217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Right Brace 37"/>
          <p:cNvSpPr/>
          <p:nvPr/>
        </p:nvSpPr>
        <p:spPr>
          <a:xfrm>
            <a:off x="3499486" y="4068901"/>
            <a:ext cx="792088" cy="159060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7338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46821E-7 L -0.50382 0.104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1" y="52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91329E-6 L -0.21389 -0.1731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94" y="-86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87 0.04185 L 0.1059 -0.459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9" y="-25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382 0.10405 L 0.00018 -0.0009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91" y="-524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389 -0.17318 L 0.0066 0.0050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890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9 -0.45988 L -0.01406 0.0226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7" y="24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22" grpId="0" animBg="1"/>
      <p:bldP spid="23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30" grpId="0" animBg="1"/>
      <p:bldP spid="31" grpId="0" animBg="1"/>
      <p:bldP spid="31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Methodology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465024" y="981889"/>
            <a:ext cx="5475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i="1" dirty="0" smtClean="0"/>
              <a:t>Batch-scale tests</a:t>
            </a:r>
            <a:endParaRPr lang="en-IE" sz="24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465024" y="1700808"/>
            <a:ext cx="81981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Aims: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IE" sz="2400" dirty="0" smtClean="0">
                <a:solidFill>
                  <a:srgbClr val="FF0000"/>
                </a:solidFill>
              </a:rPr>
              <a:t>Identify</a:t>
            </a:r>
            <a:r>
              <a:rPr lang="en-IE" sz="2400" dirty="0" smtClean="0"/>
              <a:t> the </a:t>
            </a:r>
            <a:r>
              <a:rPr lang="en-IE" sz="2400" dirty="0" smtClean="0">
                <a:solidFill>
                  <a:srgbClr val="FF0000"/>
                </a:solidFill>
              </a:rPr>
              <a:t>most effective amendments </a:t>
            </a:r>
            <a:r>
              <a:rPr lang="en-IE" sz="2400" dirty="0" smtClean="0"/>
              <a:t>to reduce the solubility of P in the wastewater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IE" sz="2400" dirty="0" smtClean="0"/>
              <a:t>Identify </a:t>
            </a:r>
            <a:r>
              <a:rPr lang="en-IE" sz="2400" dirty="0" smtClean="0">
                <a:solidFill>
                  <a:srgbClr val="FF0000"/>
                </a:solidFill>
              </a:rPr>
              <a:t>optimum application rates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IE" sz="2400" dirty="0" smtClean="0">
                <a:solidFill>
                  <a:srgbClr val="FF0000"/>
                </a:solidFill>
              </a:rPr>
              <a:t>Select amendments most suitable </a:t>
            </a:r>
            <a:r>
              <a:rPr lang="en-IE" sz="2400" dirty="0" smtClean="0"/>
              <a:t>for further examination (some may work well, but may cost too much)</a:t>
            </a:r>
            <a:endParaRPr lang="en-IE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98475" y="2824165"/>
            <a:ext cx="880113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u="sng" dirty="0" smtClean="0"/>
              <a:t>‘</a:t>
            </a:r>
            <a:r>
              <a:rPr lang="en-IE" sz="2400" b="1" u="sng" dirty="0" err="1" smtClean="0"/>
              <a:t>Stoichometric</a:t>
            </a:r>
            <a:r>
              <a:rPr lang="en-IE" sz="2400" b="1" u="sng" dirty="0" smtClean="0"/>
              <a:t> Tests’</a:t>
            </a:r>
          </a:p>
          <a:p>
            <a:pPr algn="ctr"/>
            <a:r>
              <a:rPr lang="en-IE" sz="2300" i="1" dirty="0" smtClean="0"/>
              <a:t>Amount expressed as ratio of weight of amendment to weight of TP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18658" y="3645024"/>
            <a:ext cx="6585590" cy="2070374"/>
            <a:chOff x="218658" y="3645024"/>
            <a:chExt cx="6585590" cy="2070374"/>
          </a:xfrm>
        </p:grpSpPr>
        <p:pic>
          <p:nvPicPr>
            <p:cNvPr id="20" name="Content Placeholder 7" descr="IMG_0569.JPG"/>
            <p:cNvPicPr>
              <a:picLocks noChangeAspect="1"/>
            </p:cNvPicPr>
            <p:nvPr/>
          </p:nvPicPr>
          <p:blipFill rotWithShape="1">
            <a:blip r:embed="rId9" cstate="print"/>
            <a:srcRect l="7078" t="40927" r="63193" b="43717"/>
            <a:stretch/>
          </p:blipFill>
          <p:spPr>
            <a:xfrm>
              <a:off x="2714171" y="4281357"/>
              <a:ext cx="4090077" cy="1434041"/>
            </a:xfrm>
            <a:prstGeom prst="rect">
              <a:avLst/>
            </a:prstGeom>
          </p:spPr>
        </p:pic>
        <p:pic>
          <p:nvPicPr>
            <p:cNvPr id="21" name="Picture 2" descr="C:\Users\0075656s\AppData\Local\Microsoft\Windows\Temporary Internet Files\Content.IE5\62ZDYBXE\MC900278866[1].wm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5975" y="4294209"/>
              <a:ext cx="233071" cy="413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C:\Users\0075656s\AppData\Local\Microsoft\Windows\Temporary Internet Files\Content.IE5\62ZDYBXE\MC900278866[1].wm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4170798"/>
              <a:ext cx="302623" cy="536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C:\Users\0075656s\AppData\Local\Microsoft\Windows\Temporary Internet Files\Content.IE5\62ZDYBXE\MC900278866[1].wm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5863" y="4012768"/>
              <a:ext cx="391686" cy="694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C:\Users\0075656s\AppData\Local\Microsoft\Windows\Temporary Internet Files\Content.IE5\62ZDYBXE\MC900278866[1].wm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1661" y="3789040"/>
              <a:ext cx="517775" cy="918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C:\Users\0075656s\AppData\Local\Microsoft\Windows\Temporary Internet Files\Content.IE5\62ZDYBXE\MC900278866[1].wm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3695" y="3645024"/>
              <a:ext cx="598940" cy="1062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218658" y="5051445"/>
              <a:ext cx="18090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sz="2400" b="1" dirty="0" smtClean="0"/>
                <a:t>Wastewater</a:t>
              </a:r>
              <a:r>
                <a:rPr lang="en-IE" dirty="0" smtClean="0"/>
                <a:t> </a:t>
              </a:r>
              <a:endParaRPr lang="en-IE" dirty="0"/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1979712" y="5231590"/>
              <a:ext cx="648072" cy="2308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168775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0013761"/>
              </p:ext>
            </p:extLst>
          </p:nvPr>
        </p:nvGraphicFramePr>
        <p:xfrm>
          <a:off x="0" y="0"/>
          <a:ext cx="9143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" name="Straight Arrow Connector 5"/>
          <p:cNvCxnSpPr/>
          <p:nvPr/>
        </p:nvCxnSpPr>
        <p:spPr>
          <a:xfrm rot="5400000" flipH="1" flipV="1">
            <a:off x="2662238" y="5265738"/>
            <a:ext cx="793750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4716462" y="5373688"/>
            <a:ext cx="576263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843213" y="4581525"/>
            <a:ext cx="433387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IE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1187450" y="4868863"/>
            <a:ext cx="1870075" cy="1587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187450" y="5084763"/>
            <a:ext cx="3816350" cy="1587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484438" y="4292600"/>
            <a:ext cx="431800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IE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276600" y="4652963"/>
            <a:ext cx="431800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IE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971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Methodology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465024" y="981889"/>
            <a:ext cx="5475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i="1" dirty="0" smtClean="0"/>
              <a:t>Batch-scale tests</a:t>
            </a:r>
            <a:endParaRPr lang="en-IE" sz="24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465024" y="1700808"/>
            <a:ext cx="81981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Aims: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IE" sz="2400" dirty="0" smtClean="0">
                <a:solidFill>
                  <a:srgbClr val="FF0000"/>
                </a:solidFill>
              </a:rPr>
              <a:t>Identify</a:t>
            </a:r>
            <a:r>
              <a:rPr lang="en-IE" sz="2400" dirty="0" smtClean="0"/>
              <a:t> the </a:t>
            </a:r>
            <a:r>
              <a:rPr lang="en-IE" sz="2400" dirty="0" smtClean="0">
                <a:solidFill>
                  <a:srgbClr val="FF0000"/>
                </a:solidFill>
              </a:rPr>
              <a:t>most effective amendments </a:t>
            </a:r>
            <a:r>
              <a:rPr lang="en-IE" sz="2400" dirty="0" smtClean="0"/>
              <a:t>to reduce the solubility of P in the wastewater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IE" sz="2400" dirty="0" smtClean="0"/>
              <a:t>Identify </a:t>
            </a:r>
            <a:r>
              <a:rPr lang="en-IE" sz="2400" dirty="0" smtClean="0">
                <a:solidFill>
                  <a:srgbClr val="FF0000"/>
                </a:solidFill>
              </a:rPr>
              <a:t>optimum application rates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IE" sz="2400" dirty="0" smtClean="0">
                <a:solidFill>
                  <a:srgbClr val="FF0000"/>
                </a:solidFill>
              </a:rPr>
              <a:t>Select amendments most suitable </a:t>
            </a:r>
            <a:r>
              <a:rPr lang="en-IE" sz="2400" dirty="0" smtClean="0"/>
              <a:t>for further examination (some may work well, but may cost too much)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83919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Content Placeholder 3" descr="IMG_088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t="4103" b="15398"/>
          <a:stretch>
            <a:fillRect/>
          </a:stretch>
        </p:blipFill>
        <p:spPr>
          <a:xfrm>
            <a:off x="447675" y="571500"/>
            <a:ext cx="8293100" cy="5143500"/>
          </a:xfrm>
        </p:spPr>
      </p:pic>
    </p:spTree>
    <p:extLst>
      <p:ext uri="{BB962C8B-B14F-4D97-AF65-F5344CB8AC3E}">
        <p14:creationId xmlns:p14="http://schemas.microsoft.com/office/powerpoint/2010/main" val="375342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Background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pic>
        <p:nvPicPr>
          <p:cNvPr id="1026" name="Picture 2" descr="http://www.irish-tv.com/irishgreats/images/ireland_outline_map2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274" y="548680"/>
            <a:ext cx="364856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9" y="1196752"/>
            <a:ext cx="45365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E" sz="2200" dirty="0" smtClean="0"/>
              <a:t>The land area of Ireland is 6.9 m ha, of which 4.6 m ha is used for agriculture.*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IE" sz="2200" dirty="0" smtClean="0"/>
              <a:t>Almost 80% of agricultural area is devoted to pasture, hay and grass silage, 11% to rough grazing, and 10% to crop production.*</a:t>
            </a:r>
          </a:p>
          <a:p>
            <a:pPr marL="342900" indent="-342900">
              <a:buFont typeface="Arial" pitchFamily="34" charset="0"/>
              <a:buChar char="•"/>
            </a:pPr>
            <a:endParaRPr lang="en-IE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5301208"/>
            <a:ext cx="88200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500" dirty="0" smtClean="0"/>
              <a:t>* Fact sheet on agriculture – April 2012 </a:t>
            </a:r>
            <a:r>
              <a:rPr lang="en-IE" sz="1500" dirty="0" smtClean="0">
                <a:hlinkClick r:id="rId10"/>
              </a:rPr>
              <a:t>http://www.agriculture.gov.ie/media/migration/publications/2012/FactsheetonIrishAgricultureApr12.pdf</a:t>
            </a:r>
            <a:r>
              <a:rPr lang="en-IE" sz="1500" dirty="0" smtClean="0"/>
              <a:t> </a:t>
            </a:r>
            <a:endParaRPr lang="en-IE" sz="1500" dirty="0"/>
          </a:p>
        </p:txBody>
      </p:sp>
    </p:spTree>
    <p:extLst>
      <p:ext uri="{BB962C8B-B14F-4D97-AF65-F5344CB8AC3E}">
        <p14:creationId xmlns:p14="http://schemas.microsoft.com/office/powerpoint/2010/main" val="131458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3747891"/>
              </p:ext>
            </p:extLst>
          </p:nvPr>
        </p:nvGraphicFramePr>
        <p:xfrm>
          <a:off x="0" y="1"/>
          <a:ext cx="9144000" cy="6453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4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7" t="55217" r="24391" b="40341"/>
          <a:stretch>
            <a:fillRect/>
          </a:stretch>
        </p:blipFill>
        <p:spPr bwMode="auto">
          <a:xfrm>
            <a:off x="1042988" y="6021388"/>
            <a:ext cx="686911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7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4844037"/>
              </p:ext>
            </p:extLst>
          </p:nvPr>
        </p:nvGraphicFramePr>
        <p:xfrm>
          <a:off x="0" y="1"/>
          <a:ext cx="9144000" cy="6453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26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7" t="55217" r="24391" b="40341"/>
          <a:stretch>
            <a:fillRect/>
          </a:stretch>
        </p:blipFill>
        <p:spPr bwMode="auto">
          <a:xfrm>
            <a:off x="1042988" y="6021388"/>
            <a:ext cx="686911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38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180249"/>
              </p:ext>
            </p:extLst>
          </p:nvPr>
        </p:nvGraphicFramePr>
        <p:xfrm>
          <a:off x="0" y="1"/>
          <a:ext cx="9144000" cy="6453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29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7" t="55217" r="24391" b="40341"/>
          <a:stretch>
            <a:fillRect/>
          </a:stretch>
        </p:blipFill>
        <p:spPr bwMode="auto">
          <a:xfrm>
            <a:off x="1042988" y="6021388"/>
            <a:ext cx="686911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73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2331832"/>
              </p:ext>
            </p:extLst>
          </p:nvPr>
        </p:nvGraphicFramePr>
        <p:xfrm>
          <a:off x="0" y="1"/>
          <a:ext cx="9144000" cy="6453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31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7" t="55217" r="24391" b="40341"/>
          <a:stretch>
            <a:fillRect/>
          </a:stretch>
        </p:blipFill>
        <p:spPr bwMode="auto">
          <a:xfrm>
            <a:off x="1042988" y="6021388"/>
            <a:ext cx="686911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66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6736034"/>
              </p:ext>
            </p:extLst>
          </p:nvPr>
        </p:nvGraphicFramePr>
        <p:xfrm>
          <a:off x="0" y="1"/>
          <a:ext cx="9144000" cy="6453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33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7" t="55217" r="24391" b="40341"/>
          <a:stretch>
            <a:fillRect/>
          </a:stretch>
        </p:blipFill>
        <p:spPr bwMode="auto">
          <a:xfrm>
            <a:off x="1042988" y="6021388"/>
            <a:ext cx="686911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05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Methodology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465024" y="981889"/>
            <a:ext cx="5475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i="1" dirty="0" smtClean="0"/>
              <a:t>Batch-scale tests</a:t>
            </a:r>
            <a:endParaRPr lang="en-IE" sz="24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465024" y="1700808"/>
            <a:ext cx="81981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Aims: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IE" sz="2400" dirty="0" smtClean="0">
                <a:solidFill>
                  <a:srgbClr val="FF0000"/>
                </a:solidFill>
              </a:rPr>
              <a:t>Identify</a:t>
            </a:r>
            <a:r>
              <a:rPr lang="en-IE" sz="2400" dirty="0" smtClean="0"/>
              <a:t> the </a:t>
            </a:r>
            <a:r>
              <a:rPr lang="en-IE" sz="2400" dirty="0" smtClean="0">
                <a:solidFill>
                  <a:srgbClr val="FF0000"/>
                </a:solidFill>
              </a:rPr>
              <a:t>most effective amendments </a:t>
            </a:r>
            <a:r>
              <a:rPr lang="en-IE" sz="2400" dirty="0" smtClean="0"/>
              <a:t>to reduce the solubility of P in the wastewater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IE" sz="2400" dirty="0" smtClean="0"/>
              <a:t>Identify </a:t>
            </a:r>
            <a:r>
              <a:rPr lang="en-IE" sz="2400" dirty="0" smtClean="0">
                <a:solidFill>
                  <a:srgbClr val="FF0000"/>
                </a:solidFill>
              </a:rPr>
              <a:t>optimum application rates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IE" sz="2400" dirty="0" smtClean="0">
                <a:solidFill>
                  <a:srgbClr val="FF0000"/>
                </a:solidFill>
              </a:rPr>
              <a:t>Select amendments most suitable </a:t>
            </a:r>
            <a:r>
              <a:rPr lang="en-IE" sz="2400" dirty="0" smtClean="0"/>
              <a:t>for further examination (some may work well, but may cost too much)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425998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622245135"/>
              </p:ext>
            </p:extLst>
          </p:nvPr>
        </p:nvGraphicFramePr>
        <p:xfrm>
          <a:off x="0" y="116632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296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773598856"/>
              </p:ext>
            </p:extLst>
          </p:nvPr>
        </p:nvGraphicFramePr>
        <p:xfrm>
          <a:off x="0" y="116632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62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Results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465023" y="751056"/>
            <a:ext cx="5475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i="1" dirty="0" smtClean="0"/>
              <a:t>Batch-scale tests</a:t>
            </a:r>
            <a:endParaRPr lang="en-IE" sz="24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00251" y="1225761"/>
            <a:ext cx="8044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Most effective amendments identified by the batch-scale tests</a:t>
            </a:r>
            <a:endParaRPr lang="en-IE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939007"/>
              </p:ext>
            </p:extLst>
          </p:nvPr>
        </p:nvGraphicFramePr>
        <p:xfrm>
          <a:off x="81909" y="1688936"/>
          <a:ext cx="8999607" cy="321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9869"/>
                <a:gridCol w="2999869"/>
                <a:gridCol w="299986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200" dirty="0" smtClean="0"/>
                        <a:t>Pig slurry</a:t>
                      </a:r>
                      <a:r>
                        <a:rPr lang="en-IE" sz="2200" baseline="30000" dirty="0" smtClean="0"/>
                        <a:t>1</a:t>
                      </a:r>
                      <a:endParaRPr lang="en-IE" sz="2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200" dirty="0" smtClean="0"/>
                        <a:t>Dairy cattle</a:t>
                      </a:r>
                      <a:r>
                        <a:rPr lang="en-IE" sz="2200" baseline="0" dirty="0" smtClean="0"/>
                        <a:t> slurry</a:t>
                      </a:r>
                      <a:r>
                        <a:rPr lang="en-IE" sz="2200" baseline="30000" dirty="0" smtClean="0"/>
                        <a:t>2</a:t>
                      </a:r>
                      <a:endParaRPr lang="en-IE" sz="2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200" dirty="0" smtClean="0"/>
                        <a:t>Dairy soiled water</a:t>
                      </a:r>
                      <a:r>
                        <a:rPr lang="en-IE" sz="2200" baseline="30000" dirty="0" smtClean="0"/>
                        <a:t>3</a:t>
                      </a:r>
                      <a:endParaRPr lang="en-IE" sz="22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Alum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Poly-aluminium chloride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100" dirty="0" smtClean="0"/>
                        <a:t>Ferric chloride (FeCl</a:t>
                      </a:r>
                      <a:r>
                        <a:rPr lang="en-IE" sz="2100" baseline="-25000" dirty="0" smtClean="0"/>
                        <a:t>3</a:t>
                      </a:r>
                      <a:r>
                        <a:rPr lang="en-IE" sz="21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21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Lime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 smtClean="0"/>
                    </a:p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9512" y="4941168"/>
            <a:ext cx="8820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aseline="30000" dirty="0" smtClean="0"/>
              <a:t>1</a:t>
            </a:r>
            <a:r>
              <a:rPr lang="en-IE" dirty="0" smtClean="0"/>
              <a:t> </a:t>
            </a:r>
            <a:r>
              <a:rPr lang="en-GB" dirty="0" smtClean="0"/>
              <a:t>O</a:t>
            </a:r>
            <a:r>
              <a:rPr lang="en-GB" dirty="0"/>
              <a:t>’ Flynn, C.J., Fenton, O., Healy, M.G. </a:t>
            </a:r>
            <a:r>
              <a:rPr lang="en-GB" dirty="0" smtClean="0"/>
              <a:t>(2012</a:t>
            </a:r>
            <a:r>
              <a:rPr lang="en-GB" dirty="0"/>
              <a:t>)</a:t>
            </a:r>
            <a:r>
              <a:rPr lang="en-GB" dirty="0" smtClean="0"/>
              <a:t> </a:t>
            </a:r>
            <a:r>
              <a:rPr lang="en-GB" dirty="0"/>
              <a:t>CLEAN – Soil, Air, Water </a:t>
            </a:r>
            <a:r>
              <a:rPr lang="en-GB" dirty="0" smtClean="0"/>
              <a:t>40: </a:t>
            </a:r>
            <a:r>
              <a:rPr lang="en-GB" dirty="0"/>
              <a:t>164-170. </a:t>
            </a:r>
            <a:endParaRPr lang="en-IE" dirty="0" smtClean="0"/>
          </a:p>
          <a:p>
            <a:r>
              <a:rPr lang="en-IE" baseline="30000" dirty="0" smtClean="0"/>
              <a:t>2</a:t>
            </a:r>
            <a:r>
              <a:rPr lang="en-IE" dirty="0" smtClean="0"/>
              <a:t> </a:t>
            </a:r>
            <a:r>
              <a:rPr lang="en-GB" dirty="0"/>
              <a:t>Brennan, R.B., Fenton, O., Rodgers, M., Healy, M.G. </a:t>
            </a:r>
            <a:r>
              <a:rPr lang="en-GB" dirty="0" smtClean="0"/>
              <a:t>(2011</a:t>
            </a:r>
            <a:r>
              <a:rPr lang="en-GB" dirty="0"/>
              <a:t>)</a:t>
            </a:r>
            <a:r>
              <a:rPr lang="en-GB" dirty="0" smtClean="0"/>
              <a:t> </a:t>
            </a:r>
            <a:r>
              <a:rPr lang="en-GB" dirty="0"/>
              <a:t>Soil </a:t>
            </a:r>
            <a:r>
              <a:rPr lang="en-GB" dirty="0" smtClean="0"/>
              <a:t>Use Manage 27: </a:t>
            </a:r>
            <a:r>
              <a:rPr lang="en-GB" dirty="0"/>
              <a:t>238-246. </a:t>
            </a:r>
            <a:endParaRPr lang="en-IE" dirty="0" smtClean="0"/>
          </a:p>
          <a:p>
            <a:pPr lvl="0"/>
            <a:r>
              <a:rPr lang="en-IE" baseline="30000" dirty="0" smtClean="0"/>
              <a:t>3</a:t>
            </a:r>
            <a:r>
              <a:rPr lang="en-IE" dirty="0" smtClean="0"/>
              <a:t> </a:t>
            </a:r>
            <a:r>
              <a:rPr lang="en-GB" dirty="0"/>
              <a:t>Fenton, O., </a:t>
            </a:r>
            <a:r>
              <a:rPr lang="en-GB" dirty="0" err="1"/>
              <a:t>Serrenho</a:t>
            </a:r>
            <a:r>
              <a:rPr lang="en-GB" dirty="0"/>
              <a:t>, A., Healy, M.G. </a:t>
            </a:r>
            <a:r>
              <a:rPr lang="en-GB" dirty="0" smtClean="0"/>
              <a:t>(2011</a:t>
            </a:r>
            <a:r>
              <a:rPr lang="en-GB" dirty="0"/>
              <a:t>)</a:t>
            </a:r>
            <a:r>
              <a:rPr lang="en-GB" dirty="0" smtClean="0"/>
              <a:t> </a:t>
            </a:r>
            <a:r>
              <a:rPr lang="en-GB" dirty="0"/>
              <a:t>Water, </a:t>
            </a:r>
            <a:r>
              <a:rPr lang="en-GB" dirty="0" smtClean="0"/>
              <a:t>Air </a:t>
            </a:r>
            <a:r>
              <a:rPr lang="en-GB" dirty="0"/>
              <a:t>Soil </a:t>
            </a:r>
            <a:r>
              <a:rPr lang="en-GB" dirty="0" smtClean="0"/>
              <a:t>Poll </a:t>
            </a:r>
            <a:r>
              <a:rPr lang="en-GB" dirty="0"/>
              <a:t>222: 185-194. </a:t>
            </a:r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5513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Results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465023" y="751056"/>
            <a:ext cx="5475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i="1" dirty="0" smtClean="0"/>
              <a:t>Batch-scale tests</a:t>
            </a:r>
            <a:endParaRPr lang="en-IE" sz="24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00251" y="1225761"/>
            <a:ext cx="8044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Most effective amendments identified by the batch-scale tests</a:t>
            </a:r>
            <a:endParaRPr lang="en-IE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516901"/>
              </p:ext>
            </p:extLst>
          </p:nvPr>
        </p:nvGraphicFramePr>
        <p:xfrm>
          <a:off x="81909" y="1688936"/>
          <a:ext cx="8999607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9869"/>
                <a:gridCol w="2999869"/>
                <a:gridCol w="299986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200" dirty="0" smtClean="0"/>
                        <a:t>Pig slurry</a:t>
                      </a:r>
                      <a:r>
                        <a:rPr lang="en-IE" sz="2200" baseline="30000" dirty="0" smtClean="0"/>
                        <a:t>1</a:t>
                      </a:r>
                      <a:endParaRPr lang="en-IE" sz="2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200" dirty="0" smtClean="0"/>
                        <a:t>Dairy cattle</a:t>
                      </a:r>
                      <a:r>
                        <a:rPr lang="en-IE" sz="2200" baseline="0" dirty="0" smtClean="0"/>
                        <a:t> slurry</a:t>
                      </a:r>
                      <a:r>
                        <a:rPr lang="en-IE" sz="2200" baseline="30000" dirty="0" smtClean="0"/>
                        <a:t>2</a:t>
                      </a:r>
                      <a:endParaRPr lang="en-IE" sz="2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200" dirty="0" smtClean="0"/>
                        <a:t>Dairy soiled water</a:t>
                      </a:r>
                      <a:r>
                        <a:rPr lang="en-IE" sz="2200" baseline="30000" dirty="0" smtClean="0"/>
                        <a:t>3</a:t>
                      </a:r>
                      <a:endParaRPr lang="en-IE" sz="22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Alum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Alum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Poly-aluminium chloride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Poly-aluminium chloride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100" dirty="0" smtClean="0"/>
                        <a:t>Ferric chloride (FeCl</a:t>
                      </a:r>
                      <a:r>
                        <a:rPr lang="en-IE" sz="2100" baseline="-25000" dirty="0" smtClean="0"/>
                        <a:t>3</a:t>
                      </a:r>
                      <a:r>
                        <a:rPr lang="en-IE" sz="21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Ferric chloride (FeCl</a:t>
                      </a:r>
                      <a:r>
                        <a:rPr lang="en-IE" sz="2100" baseline="-25000" dirty="0" smtClean="0"/>
                        <a:t>3</a:t>
                      </a:r>
                      <a:r>
                        <a:rPr lang="en-IE" sz="2100" dirty="0" smtClean="0"/>
                        <a:t>)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21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Lime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Lime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Aluminium-based sludge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100" dirty="0" smtClean="0"/>
                        <a:t>Flue-gas</a:t>
                      </a:r>
                      <a:r>
                        <a:rPr lang="en-IE" sz="2100" baseline="0" dirty="0" smtClean="0"/>
                        <a:t> desulfurization by-product (FGD)</a:t>
                      </a:r>
                      <a:endParaRPr lang="en-IE" sz="2100" dirty="0" smtClean="0"/>
                    </a:p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9512" y="4941168"/>
            <a:ext cx="8820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aseline="30000" dirty="0" smtClean="0"/>
              <a:t>1</a:t>
            </a:r>
            <a:r>
              <a:rPr lang="en-IE" dirty="0" smtClean="0"/>
              <a:t> </a:t>
            </a:r>
            <a:r>
              <a:rPr lang="en-GB" dirty="0" smtClean="0"/>
              <a:t>O</a:t>
            </a:r>
            <a:r>
              <a:rPr lang="en-GB" dirty="0"/>
              <a:t>’ Flynn, C.J., Fenton, O., Healy, M.G. </a:t>
            </a:r>
            <a:r>
              <a:rPr lang="en-GB" dirty="0" smtClean="0"/>
              <a:t>(2012</a:t>
            </a:r>
            <a:r>
              <a:rPr lang="en-GB" dirty="0"/>
              <a:t>)</a:t>
            </a:r>
            <a:r>
              <a:rPr lang="en-GB" dirty="0" smtClean="0"/>
              <a:t> </a:t>
            </a:r>
            <a:r>
              <a:rPr lang="en-GB" dirty="0"/>
              <a:t>CLEAN – Soil, Air, Water </a:t>
            </a:r>
            <a:r>
              <a:rPr lang="en-GB" dirty="0" smtClean="0"/>
              <a:t>40: </a:t>
            </a:r>
            <a:r>
              <a:rPr lang="en-GB" dirty="0"/>
              <a:t>164-170. </a:t>
            </a:r>
            <a:endParaRPr lang="en-IE" dirty="0" smtClean="0"/>
          </a:p>
          <a:p>
            <a:r>
              <a:rPr lang="en-IE" baseline="30000" dirty="0" smtClean="0"/>
              <a:t>2</a:t>
            </a:r>
            <a:r>
              <a:rPr lang="en-IE" dirty="0" smtClean="0"/>
              <a:t> </a:t>
            </a:r>
            <a:r>
              <a:rPr lang="en-GB" dirty="0"/>
              <a:t>Brennan, R.B., Fenton, O., Rodgers, M., Healy, M.G. </a:t>
            </a:r>
            <a:r>
              <a:rPr lang="en-GB" dirty="0" smtClean="0"/>
              <a:t>(2011</a:t>
            </a:r>
            <a:r>
              <a:rPr lang="en-GB" dirty="0"/>
              <a:t>)</a:t>
            </a:r>
            <a:r>
              <a:rPr lang="en-GB" dirty="0" smtClean="0"/>
              <a:t> </a:t>
            </a:r>
            <a:r>
              <a:rPr lang="en-GB" dirty="0"/>
              <a:t>Soil </a:t>
            </a:r>
            <a:r>
              <a:rPr lang="en-GB" dirty="0" smtClean="0"/>
              <a:t>Use Manage 27: </a:t>
            </a:r>
            <a:r>
              <a:rPr lang="en-GB" dirty="0"/>
              <a:t>238-246. </a:t>
            </a:r>
            <a:endParaRPr lang="en-IE" dirty="0" smtClean="0"/>
          </a:p>
          <a:p>
            <a:pPr lvl="0"/>
            <a:r>
              <a:rPr lang="en-IE" baseline="30000" dirty="0" smtClean="0"/>
              <a:t>3</a:t>
            </a:r>
            <a:r>
              <a:rPr lang="en-IE" dirty="0" smtClean="0"/>
              <a:t> </a:t>
            </a:r>
            <a:r>
              <a:rPr lang="en-GB" dirty="0"/>
              <a:t>Fenton, O., </a:t>
            </a:r>
            <a:r>
              <a:rPr lang="en-GB" dirty="0" err="1"/>
              <a:t>Serrenho</a:t>
            </a:r>
            <a:r>
              <a:rPr lang="en-GB" dirty="0"/>
              <a:t>, A., Healy, M.G. </a:t>
            </a:r>
            <a:r>
              <a:rPr lang="en-GB" dirty="0" smtClean="0"/>
              <a:t>(2011</a:t>
            </a:r>
            <a:r>
              <a:rPr lang="en-GB" dirty="0"/>
              <a:t>)</a:t>
            </a:r>
            <a:r>
              <a:rPr lang="en-GB" dirty="0" smtClean="0"/>
              <a:t> </a:t>
            </a:r>
            <a:r>
              <a:rPr lang="en-GB" dirty="0"/>
              <a:t>Water, </a:t>
            </a:r>
            <a:r>
              <a:rPr lang="en-GB" dirty="0" smtClean="0"/>
              <a:t>Air </a:t>
            </a:r>
            <a:r>
              <a:rPr lang="en-GB" dirty="0"/>
              <a:t>Soil </a:t>
            </a:r>
            <a:r>
              <a:rPr lang="en-GB" dirty="0" smtClean="0"/>
              <a:t>Poll </a:t>
            </a:r>
            <a:r>
              <a:rPr lang="en-GB" dirty="0"/>
              <a:t>222: 185-194. </a:t>
            </a:r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4320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Background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pic>
        <p:nvPicPr>
          <p:cNvPr id="1026" name="Picture 2" descr="http://www.irish-tv.com/irishgreats/images/ireland_outline_map2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274" y="548680"/>
            <a:ext cx="364856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9" y="1196752"/>
            <a:ext cx="4536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E" sz="2200" dirty="0" smtClean="0"/>
              <a:t>In 2010, there were 110,998 farms with cattle</a:t>
            </a:r>
            <a:endParaRPr lang="en-IE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5301208"/>
            <a:ext cx="88200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500" dirty="0" smtClean="0"/>
              <a:t>* Census of Agriculture 2010 – Preliminary Results </a:t>
            </a:r>
            <a:r>
              <a:rPr lang="en-IE" sz="1500" dirty="0" smtClean="0">
                <a:hlinkClick r:id="rId10"/>
              </a:rPr>
              <a:t>http://www.cso.ie/en/media/csoie/releasespublications/documents/agriculture/2010/coapre2010.pdf</a:t>
            </a:r>
            <a:r>
              <a:rPr lang="en-IE" sz="1500" dirty="0" smtClean="0"/>
              <a:t>  </a:t>
            </a:r>
            <a:endParaRPr lang="en-IE" sz="15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/>
          <a:srcRect l="59367" t="16175" r="19661" b="2932"/>
          <a:stretch/>
        </p:blipFill>
        <p:spPr bwMode="auto">
          <a:xfrm>
            <a:off x="4933621" y="424330"/>
            <a:ext cx="4037581" cy="51179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/>
          <a:srcRect l="62086" t="62563" r="21034" b="11099"/>
          <a:stretch/>
        </p:blipFill>
        <p:spPr bwMode="auto">
          <a:xfrm>
            <a:off x="1835696" y="3501008"/>
            <a:ext cx="2858804" cy="14658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053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Results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465023" y="751056"/>
            <a:ext cx="5475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i="1" dirty="0" smtClean="0"/>
              <a:t>Batch-scale tests</a:t>
            </a:r>
            <a:endParaRPr lang="en-IE" sz="24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00251" y="1225761"/>
            <a:ext cx="8044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Most effective amendments identified by the batch-scale tests</a:t>
            </a:r>
            <a:endParaRPr lang="en-IE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760701"/>
              </p:ext>
            </p:extLst>
          </p:nvPr>
        </p:nvGraphicFramePr>
        <p:xfrm>
          <a:off x="81909" y="1688936"/>
          <a:ext cx="8999607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9869"/>
                <a:gridCol w="2999869"/>
                <a:gridCol w="299986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200" dirty="0" smtClean="0"/>
                        <a:t>Pig slurry</a:t>
                      </a:r>
                      <a:r>
                        <a:rPr lang="en-IE" sz="2200" baseline="30000" dirty="0" smtClean="0"/>
                        <a:t>1</a:t>
                      </a:r>
                      <a:endParaRPr lang="en-IE" sz="2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200" dirty="0" smtClean="0"/>
                        <a:t>Dairy cattle</a:t>
                      </a:r>
                      <a:r>
                        <a:rPr lang="en-IE" sz="2200" baseline="0" dirty="0" smtClean="0"/>
                        <a:t> slurry</a:t>
                      </a:r>
                      <a:r>
                        <a:rPr lang="en-IE" sz="2200" baseline="30000" dirty="0" smtClean="0"/>
                        <a:t>2</a:t>
                      </a:r>
                      <a:endParaRPr lang="en-IE" sz="2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200" dirty="0" smtClean="0"/>
                        <a:t>Dairy soiled water</a:t>
                      </a:r>
                      <a:r>
                        <a:rPr lang="en-IE" sz="2200" baseline="30000" dirty="0" smtClean="0"/>
                        <a:t>3</a:t>
                      </a:r>
                      <a:endParaRPr lang="en-IE" sz="22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Alum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Alum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Alum</a:t>
                      </a:r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Poly-aluminium chloride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Poly-aluminium chloride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100" dirty="0" smtClean="0"/>
                        <a:t>Ferric chloride (FeCl</a:t>
                      </a:r>
                      <a:r>
                        <a:rPr lang="en-IE" sz="2100" baseline="-25000" dirty="0" smtClean="0"/>
                        <a:t>3</a:t>
                      </a:r>
                      <a:r>
                        <a:rPr lang="en-IE" sz="21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Ferric chloride (FeCl</a:t>
                      </a:r>
                      <a:r>
                        <a:rPr lang="en-IE" sz="2100" baseline="-25000" dirty="0" smtClean="0"/>
                        <a:t>3</a:t>
                      </a:r>
                      <a:r>
                        <a:rPr lang="en-IE" sz="2100" dirty="0" smtClean="0"/>
                        <a:t>)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100" dirty="0" smtClean="0"/>
                        <a:t>Ferric chloride (FeCl</a:t>
                      </a:r>
                      <a:r>
                        <a:rPr lang="en-IE" sz="2100" baseline="-25000" dirty="0" smtClean="0"/>
                        <a:t>3</a:t>
                      </a:r>
                      <a:r>
                        <a:rPr lang="en-IE" sz="2100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Lime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Lime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Lime</a:t>
                      </a:r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Aluminium-based sludge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Bottom ash</a:t>
                      </a:r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100" dirty="0" smtClean="0"/>
                        <a:t>Flue-gas</a:t>
                      </a:r>
                      <a:r>
                        <a:rPr lang="en-IE" sz="2100" baseline="0" dirty="0" smtClean="0"/>
                        <a:t> desulfurization by-product (FGD)</a:t>
                      </a:r>
                      <a:endParaRPr lang="en-IE" sz="2100" dirty="0" smtClean="0"/>
                    </a:p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9512" y="4941168"/>
            <a:ext cx="8820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aseline="30000" dirty="0" smtClean="0"/>
              <a:t>1</a:t>
            </a:r>
            <a:r>
              <a:rPr lang="en-IE" dirty="0" smtClean="0"/>
              <a:t> </a:t>
            </a:r>
            <a:r>
              <a:rPr lang="en-GB" dirty="0" smtClean="0"/>
              <a:t>O</a:t>
            </a:r>
            <a:r>
              <a:rPr lang="en-GB" dirty="0"/>
              <a:t>’ Flynn, C.J., Fenton, O., Healy, M.G. </a:t>
            </a:r>
            <a:r>
              <a:rPr lang="en-GB" dirty="0" smtClean="0"/>
              <a:t>(2012</a:t>
            </a:r>
            <a:r>
              <a:rPr lang="en-GB" dirty="0"/>
              <a:t>)</a:t>
            </a:r>
            <a:r>
              <a:rPr lang="en-GB" dirty="0" smtClean="0"/>
              <a:t> </a:t>
            </a:r>
            <a:r>
              <a:rPr lang="en-GB" dirty="0"/>
              <a:t>CLEAN – Soil, Air, Water </a:t>
            </a:r>
            <a:r>
              <a:rPr lang="en-GB" dirty="0" smtClean="0"/>
              <a:t>40: </a:t>
            </a:r>
            <a:r>
              <a:rPr lang="en-GB" dirty="0"/>
              <a:t>164-170. </a:t>
            </a:r>
            <a:endParaRPr lang="en-IE" dirty="0" smtClean="0"/>
          </a:p>
          <a:p>
            <a:r>
              <a:rPr lang="en-IE" baseline="30000" dirty="0" smtClean="0"/>
              <a:t>2</a:t>
            </a:r>
            <a:r>
              <a:rPr lang="en-IE" dirty="0" smtClean="0"/>
              <a:t> </a:t>
            </a:r>
            <a:r>
              <a:rPr lang="en-GB" dirty="0"/>
              <a:t>Brennan, R.B., Fenton, O., Rodgers, M., Healy, M.G. </a:t>
            </a:r>
            <a:r>
              <a:rPr lang="en-GB" dirty="0" smtClean="0"/>
              <a:t>(2011</a:t>
            </a:r>
            <a:r>
              <a:rPr lang="en-GB" dirty="0"/>
              <a:t>)</a:t>
            </a:r>
            <a:r>
              <a:rPr lang="en-GB" dirty="0" smtClean="0"/>
              <a:t> </a:t>
            </a:r>
            <a:r>
              <a:rPr lang="en-GB" dirty="0"/>
              <a:t>Soil </a:t>
            </a:r>
            <a:r>
              <a:rPr lang="en-GB" dirty="0" smtClean="0"/>
              <a:t>Use Manage 27: </a:t>
            </a:r>
            <a:r>
              <a:rPr lang="en-GB" dirty="0"/>
              <a:t>238-246. </a:t>
            </a:r>
            <a:endParaRPr lang="en-IE" dirty="0" smtClean="0"/>
          </a:p>
          <a:p>
            <a:pPr lvl="0"/>
            <a:r>
              <a:rPr lang="en-IE" baseline="30000" dirty="0" smtClean="0"/>
              <a:t>3</a:t>
            </a:r>
            <a:r>
              <a:rPr lang="en-IE" dirty="0" smtClean="0"/>
              <a:t> </a:t>
            </a:r>
            <a:r>
              <a:rPr lang="en-GB" dirty="0"/>
              <a:t>Fenton, O., </a:t>
            </a:r>
            <a:r>
              <a:rPr lang="en-GB" dirty="0" err="1"/>
              <a:t>Serrenho</a:t>
            </a:r>
            <a:r>
              <a:rPr lang="en-GB" dirty="0"/>
              <a:t>, A., Healy, M.G. </a:t>
            </a:r>
            <a:r>
              <a:rPr lang="en-GB" dirty="0" smtClean="0"/>
              <a:t>(2011</a:t>
            </a:r>
            <a:r>
              <a:rPr lang="en-GB" dirty="0"/>
              <a:t>)</a:t>
            </a:r>
            <a:r>
              <a:rPr lang="en-GB" dirty="0" smtClean="0"/>
              <a:t> </a:t>
            </a:r>
            <a:r>
              <a:rPr lang="en-GB" dirty="0"/>
              <a:t>Water, </a:t>
            </a:r>
            <a:r>
              <a:rPr lang="en-GB" dirty="0" smtClean="0"/>
              <a:t>Air </a:t>
            </a:r>
            <a:r>
              <a:rPr lang="en-GB" dirty="0"/>
              <a:t>Soil </a:t>
            </a:r>
            <a:r>
              <a:rPr lang="en-GB" dirty="0" smtClean="0"/>
              <a:t>Poll </a:t>
            </a:r>
            <a:r>
              <a:rPr lang="en-GB" dirty="0"/>
              <a:t>222: 185-194. </a:t>
            </a:r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4320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Methodology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722800" y="862795"/>
            <a:ext cx="240903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Identification of amendments</a:t>
            </a:r>
            <a:endParaRPr lang="en-IE" dirty="0"/>
          </a:p>
        </p:txBody>
      </p:sp>
      <p:sp>
        <p:nvSpPr>
          <p:cNvPr id="20" name="TextBox 19"/>
          <p:cNvSpPr txBox="1"/>
          <p:nvPr/>
        </p:nvSpPr>
        <p:spPr>
          <a:xfrm>
            <a:off x="722799" y="1772816"/>
            <a:ext cx="2409037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Determine how much amendments to use per unit volume of wastewater</a:t>
            </a:r>
            <a:endParaRPr lang="en-IE" dirty="0"/>
          </a:p>
        </p:txBody>
      </p:sp>
      <p:sp>
        <p:nvSpPr>
          <p:cNvPr id="21" name="TextBox 20"/>
          <p:cNvSpPr txBox="1"/>
          <p:nvPr/>
        </p:nvSpPr>
        <p:spPr>
          <a:xfrm>
            <a:off x="722802" y="3212976"/>
            <a:ext cx="240903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Efficacy of amendments at laboratory-scale</a:t>
            </a:r>
            <a:endParaRPr lang="en-IE" dirty="0"/>
          </a:p>
        </p:txBody>
      </p:sp>
      <p:sp>
        <p:nvSpPr>
          <p:cNvPr id="22" name="TextBox 21"/>
          <p:cNvSpPr txBox="1"/>
          <p:nvPr/>
        </p:nvSpPr>
        <p:spPr>
          <a:xfrm>
            <a:off x="727445" y="4098953"/>
            <a:ext cx="240903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Efficacy of amendments at field plot-scale</a:t>
            </a:r>
            <a:endParaRPr lang="en-IE" dirty="0"/>
          </a:p>
        </p:txBody>
      </p:sp>
      <p:sp>
        <p:nvSpPr>
          <p:cNvPr id="23" name="TextBox 22"/>
          <p:cNvSpPr txBox="1"/>
          <p:nvPr/>
        </p:nvSpPr>
        <p:spPr>
          <a:xfrm>
            <a:off x="727445" y="5013176"/>
            <a:ext cx="240903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Efficacy of amendments at field-scale</a:t>
            </a:r>
            <a:endParaRPr lang="en-IE" dirty="0"/>
          </a:p>
        </p:txBody>
      </p:sp>
      <p:sp>
        <p:nvSpPr>
          <p:cNvPr id="5" name="Down Arrow 4"/>
          <p:cNvSpPr/>
          <p:nvPr/>
        </p:nvSpPr>
        <p:spPr>
          <a:xfrm>
            <a:off x="1763688" y="1515383"/>
            <a:ext cx="288032" cy="2574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Down Arrow 23"/>
          <p:cNvSpPr/>
          <p:nvPr/>
        </p:nvSpPr>
        <p:spPr>
          <a:xfrm>
            <a:off x="1762763" y="2955543"/>
            <a:ext cx="288032" cy="2574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5" name="Down Arrow 24"/>
          <p:cNvSpPr/>
          <p:nvPr/>
        </p:nvSpPr>
        <p:spPr>
          <a:xfrm>
            <a:off x="1772072" y="3841520"/>
            <a:ext cx="288032" cy="2574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Down Arrow 25"/>
          <p:cNvSpPr/>
          <p:nvPr/>
        </p:nvSpPr>
        <p:spPr>
          <a:xfrm>
            <a:off x="1772072" y="4755743"/>
            <a:ext cx="288032" cy="2574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t="11737" r="1517" b="17700"/>
          <a:stretch>
            <a:fillRect/>
          </a:stretch>
        </p:blipFill>
        <p:spPr bwMode="auto">
          <a:xfrm>
            <a:off x="4788555" y="668332"/>
            <a:ext cx="2225439" cy="12127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ight Brace 5"/>
          <p:cNvSpPr/>
          <p:nvPr/>
        </p:nvSpPr>
        <p:spPr>
          <a:xfrm>
            <a:off x="3491880" y="862795"/>
            <a:ext cx="792088" cy="209274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extBox 6"/>
          <p:cNvSpPr txBox="1"/>
          <p:nvPr/>
        </p:nvSpPr>
        <p:spPr>
          <a:xfrm>
            <a:off x="4717484" y="237446"/>
            <a:ext cx="35989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200" b="1" i="1" dirty="0" smtClean="0"/>
              <a:t>Batch-scale tests</a:t>
            </a:r>
            <a:endParaRPr lang="en-IE" sz="2200" b="1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4774024" y="1953576"/>
            <a:ext cx="35989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200" b="1" i="1" dirty="0" smtClean="0"/>
              <a:t>Laboratory-scale tests</a:t>
            </a:r>
            <a:endParaRPr lang="en-IE" sz="2200" b="1" i="1" dirty="0"/>
          </a:p>
        </p:txBody>
      </p:sp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88555" y="2449200"/>
            <a:ext cx="2028048" cy="1521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ight Brace 29"/>
          <p:cNvSpPr/>
          <p:nvPr/>
        </p:nvSpPr>
        <p:spPr>
          <a:xfrm>
            <a:off x="3499486" y="3152492"/>
            <a:ext cx="792088" cy="7217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ight Brace 30"/>
          <p:cNvSpPr/>
          <p:nvPr/>
        </p:nvSpPr>
        <p:spPr>
          <a:xfrm>
            <a:off x="3499486" y="4068901"/>
            <a:ext cx="792088" cy="159060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TextBox 31"/>
          <p:cNvSpPr txBox="1"/>
          <p:nvPr/>
        </p:nvSpPr>
        <p:spPr>
          <a:xfrm>
            <a:off x="4774024" y="3991231"/>
            <a:ext cx="35989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200" b="1" i="1" dirty="0" smtClean="0"/>
              <a:t>Plot and field-scale tests</a:t>
            </a:r>
            <a:endParaRPr lang="en-IE" sz="2200" b="1" i="1" dirty="0"/>
          </a:p>
        </p:txBody>
      </p:sp>
      <p:pic>
        <p:nvPicPr>
          <p:cNvPr id="33" name="Content Placeholder 4"/>
          <p:cNvPicPr>
            <a:picLocks noChangeAspect="1"/>
          </p:cNvPicPr>
          <p:nvPr/>
        </p:nvPicPr>
        <p:blipFill>
          <a:blip r:embed="rId11"/>
          <a:srcRect b="4561"/>
          <a:stretch>
            <a:fillRect/>
          </a:stretch>
        </p:blipFill>
        <p:spPr bwMode="auto">
          <a:xfrm>
            <a:off x="4839940" y="4359305"/>
            <a:ext cx="1301793" cy="165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82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5" grpId="0" animBg="1"/>
      <p:bldP spid="24" grpId="0" animBg="1"/>
      <p:bldP spid="6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>
                <a:latin typeface="Arial" charset="0"/>
                <a:cs typeface="Arial" charset="0"/>
              </a:rPr>
              <a:t>Laboratory-scale runoff study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6203032" cy="4937125"/>
          </a:xfrm>
        </p:spPr>
        <p:txBody>
          <a:bodyPr/>
          <a:lstStyle/>
          <a:p>
            <a:pPr eaLnBrk="1" hangingPunct="1"/>
            <a:r>
              <a:rPr lang="en-IE" sz="2400" dirty="0" smtClean="0">
                <a:latin typeface="Arial" charset="0"/>
                <a:cs typeface="Arial" charset="0"/>
              </a:rPr>
              <a:t>Runoff-box experiment designed to examine effectiveness of chemical amendments, identified at bench-scale, under more ‘realistic’ conditions</a:t>
            </a:r>
          </a:p>
          <a:p>
            <a:pPr eaLnBrk="1" hangingPunct="1"/>
            <a:r>
              <a:rPr lang="en-IE" sz="2400" dirty="0" smtClean="0">
                <a:latin typeface="Arial" charset="0"/>
                <a:cs typeface="Arial" charset="0"/>
              </a:rPr>
              <a:t>Examined incidental losses of DRP, suspended sediment (SS), particulate phosphorus (PP) and total phosphorus (TP)</a:t>
            </a:r>
          </a:p>
          <a:p>
            <a:pPr eaLnBrk="1" hangingPunct="1"/>
            <a:r>
              <a:rPr lang="en-IE" sz="2400" dirty="0" smtClean="0">
                <a:latin typeface="Arial" charset="0"/>
                <a:cs typeface="Arial" charset="0"/>
              </a:rPr>
              <a:t>Examined incidental loss of metals (Al, </a:t>
            </a:r>
            <a:r>
              <a:rPr lang="en-IE" sz="2400" dirty="0" err="1" smtClean="0">
                <a:latin typeface="Arial" charset="0"/>
                <a:cs typeface="Arial" charset="0"/>
              </a:rPr>
              <a:t>Ca</a:t>
            </a:r>
            <a:r>
              <a:rPr lang="en-IE" sz="2400" dirty="0" smtClean="0">
                <a:latin typeface="Arial" charset="0"/>
                <a:cs typeface="Arial" charset="0"/>
              </a:rPr>
              <a:t> and Fe) to runoff</a:t>
            </a:r>
            <a:endParaRPr lang="en-GB" sz="2400" dirty="0" smtClean="0">
              <a:latin typeface="Arial" charset="0"/>
              <a:cs typeface="Arial" charset="0"/>
            </a:endParaRP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/>
          <a:srcRect l="9482" r="8429"/>
          <a:stretch>
            <a:fillRect/>
          </a:stretch>
        </p:blipFill>
        <p:spPr bwMode="auto">
          <a:xfrm>
            <a:off x="6752682" y="4221088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"/>
          <a:srcRect l="9430" r="18640"/>
          <a:stretch>
            <a:fillRect/>
          </a:stretch>
        </p:blipFill>
        <p:spPr bwMode="auto">
          <a:xfrm>
            <a:off x="6732240" y="1772816"/>
            <a:ext cx="2195512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802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71450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Laboratory-scale study</a:t>
            </a:r>
            <a:endParaRPr lang="en-GB" smtClean="0">
              <a:latin typeface="Arial" charset="0"/>
              <a:cs typeface="Arial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4800" y="4292600"/>
            <a:ext cx="153352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6788" y="1639888"/>
            <a:ext cx="2655887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50825" y="1268413"/>
            <a:ext cx="2735263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>
                <a:cs typeface="Arial" charset="0"/>
              </a:rPr>
              <a:t>t= -24 hr Pack runoff boxes, then saturate and allow to drain and reach approx. field capacity </a:t>
            </a:r>
          </a:p>
          <a:p>
            <a:r>
              <a:rPr lang="en-GB">
                <a:latin typeface="Gill Sans MT" pitchFamily="34" charset="0"/>
              </a:rPr>
              <a:t> </a:t>
            </a:r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41988" y="1755775"/>
            <a:ext cx="2525712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507038" y="1309688"/>
            <a:ext cx="2736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>
                <a:cs typeface="Arial" charset="0"/>
              </a:rPr>
              <a:t>t=0 hr Apply slurry</a:t>
            </a: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4292600"/>
            <a:ext cx="153352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1725" y="4292600"/>
            <a:ext cx="1535113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0" y="4192588"/>
            <a:ext cx="28162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IE" dirty="0">
                <a:cs typeface="Arial" charset="0"/>
              </a:rPr>
              <a:t>Rainfall simulation:</a:t>
            </a:r>
          </a:p>
          <a:p>
            <a:pPr>
              <a:spcBef>
                <a:spcPct val="50000"/>
              </a:spcBef>
            </a:pPr>
            <a:r>
              <a:rPr lang="en-IE" dirty="0">
                <a:cs typeface="Arial" charset="0"/>
              </a:rPr>
              <a:t>Intensity </a:t>
            </a:r>
            <a:r>
              <a:rPr lang="en-IE" b="1" dirty="0">
                <a:cs typeface="Arial" charset="0"/>
              </a:rPr>
              <a:t>11.5 </a:t>
            </a:r>
            <a:r>
              <a:rPr lang="en-US" b="1" dirty="0">
                <a:cs typeface="Arial" charset="0"/>
              </a:rPr>
              <a:t>± 1mm hr</a:t>
            </a:r>
            <a:r>
              <a:rPr lang="en-US" b="1" baseline="30000" dirty="0">
                <a:cs typeface="Arial" charset="0"/>
              </a:rPr>
              <a:t>-1</a:t>
            </a:r>
          </a:p>
          <a:p>
            <a:pPr>
              <a:spcBef>
                <a:spcPct val="50000"/>
              </a:spcBef>
            </a:pPr>
            <a:r>
              <a:rPr lang="en-US" dirty="0">
                <a:cs typeface="Arial" charset="0"/>
              </a:rPr>
              <a:t>Three </a:t>
            </a:r>
            <a:r>
              <a:rPr lang="en-US" dirty="0" smtClean="0">
                <a:cs typeface="Arial" charset="0"/>
              </a:rPr>
              <a:t>30-min </a:t>
            </a:r>
            <a:r>
              <a:rPr lang="en-US" dirty="0">
                <a:cs typeface="Arial" charset="0"/>
              </a:rPr>
              <a:t>rainfall simulations conducted on each runoff box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843213" y="4076700"/>
            <a:ext cx="1800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>
                <a:cs typeface="Arial" charset="0"/>
              </a:rPr>
              <a:t>t=48 hr </a:t>
            </a:r>
            <a:r>
              <a:rPr lang="en-IE" b="1">
                <a:cs typeface="Arial" charset="0"/>
              </a:rPr>
              <a:t>RS 1</a:t>
            </a:r>
            <a:endParaRPr lang="en-GB">
              <a:cs typeface="Arial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364163" y="4076700"/>
            <a:ext cx="1800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dirty="0" smtClean="0">
                <a:cs typeface="Arial" charset="0"/>
              </a:rPr>
              <a:t>t=72 </a:t>
            </a:r>
            <a:r>
              <a:rPr lang="en-IE" dirty="0" err="1">
                <a:cs typeface="Arial" charset="0"/>
              </a:rPr>
              <a:t>hr</a:t>
            </a:r>
            <a:r>
              <a:rPr lang="en-IE" dirty="0">
                <a:cs typeface="Arial" charset="0"/>
              </a:rPr>
              <a:t> </a:t>
            </a:r>
            <a:r>
              <a:rPr lang="en-IE" b="1" dirty="0">
                <a:cs typeface="Arial" charset="0"/>
              </a:rPr>
              <a:t>RS 2</a:t>
            </a:r>
            <a:endParaRPr lang="en-GB" dirty="0">
              <a:cs typeface="Arial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596188" y="4076700"/>
            <a:ext cx="1800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dirty="0" smtClean="0">
                <a:cs typeface="Arial" charset="0"/>
              </a:rPr>
              <a:t>t=96 </a:t>
            </a:r>
            <a:r>
              <a:rPr lang="en-IE" dirty="0" err="1">
                <a:cs typeface="Arial" charset="0"/>
              </a:rPr>
              <a:t>hr</a:t>
            </a:r>
            <a:r>
              <a:rPr lang="en-IE" dirty="0">
                <a:cs typeface="Arial" charset="0"/>
              </a:rPr>
              <a:t> </a:t>
            </a:r>
            <a:r>
              <a:rPr lang="en-IE" b="1" dirty="0">
                <a:cs typeface="Arial" charset="0"/>
              </a:rPr>
              <a:t>RS 3</a:t>
            </a:r>
            <a:endParaRPr lang="en-GB" dirty="0">
              <a:cs typeface="Arial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386263" y="4754563"/>
            <a:ext cx="1008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 smtClean="0">
                <a:latin typeface="Gill Sans MT" pitchFamily="34" charset="0"/>
              </a:rPr>
              <a:t>24</a:t>
            </a:r>
            <a:r>
              <a:rPr lang="en-GB" dirty="0">
                <a:latin typeface="Gill Sans MT" pitchFamily="34" charset="0"/>
              </a:rPr>
              <a:t> </a:t>
            </a:r>
            <a:r>
              <a:rPr lang="en-GB" dirty="0" err="1" smtClean="0">
                <a:latin typeface="Gill Sans MT" pitchFamily="34" charset="0"/>
              </a:rPr>
              <a:t>hr</a:t>
            </a:r>
            <a:r>
              <a:rPr lang="en-GB" dirty="0" smtClean="0">
                <a:latin typeface="Gill Sans MT" pitchFamily="34" charset="0"/>
              </a:rPr>
              <a:t> </a:t>
            </a:r>
            <a:r>
              <a:rPr lang="en-GB" dirty="0">
                <a:latin typeface="Gill Sans MT" pitchFamily="34" charset="0"/>
              </a:rPr>
              <a:t>interval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804025" y="4724400"/>
            <a:ext cx="1008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 smtClean="0">
                <a:latin typeface="Gill Sans MT" pitchFamily="34" charset="0"/>
              </a:rPr>
              <a:t>24 </a:t>
            </a:r>
            <a:r>
              <a:rPr lang="en-GB" dirty="0" err="1" smtClean="0">
                <a:latin typeface="Gill Sans MT" pitchFamily="34" charset="0"/>
              </a:rPr>
              <a:t>hr</a:t>
            </a:r>
            <a:r>
              <a:rPr lang="en-GB" dirty="0" smtClean="0">
                <a:latin typeface="Gill Sans MT" pitchFamily="34" charset="0"/>
              </a:rPr>
              <a:t> </a:t>
            </a:r>
            <a:r>
              <a:rPr lang="en-GB" dirty="0">
                <a:latin typeface="Gill Sans MT" pitchFamily="34" charset="0"/>
              </a:rPr>
              <a:t>interval</a:t>
            </a:r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0" y="3933825"/>
            <a:ext cx="9144000" cy="0"/>
          </a:xfrm>
          <a:prstGeom prst="line">
            <a:avLst/>
          </a:prstGeom>
          <a:noFill/>
          <a:ln w="635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474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19" grpId="0"/>
      <p:bldP spid="20" grpId="0"/>
      <p:bldP spid="21" grpId="0"/>
      <p:bldP spid="22" grpId="0"/>
      <p:bldP spid="23" grpId="0"/>
      <p:bldP spid="1128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Line 9"/>
          <p:cNvSpPr>
            <a:spLocks noChangeShapeType="1"/>
          </p:cNvSpPr>
          <p:nvPr/>
        </p:nvSpPr>
        <p:spPr bwMode="auto">
          <a:xfrm flipV="1">
            <a:off x="1835150" y="2205038"/>
            <a:ext cx="1728788" cy="3887787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11188" y="6092825"/>
            <a:ext cx="1152525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 rot="-3938518">
            <a:off x="2329657" y="3952081"/>
            <a:ext cx="1512888" cy="32067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IE" b="1" dirty="0"/>
              <a:t>1</a:t>
            </a:r>
            <a:r>
              <a:rPr lang="en-IE" b="1" dirty="0" smtClean="0"/>
              <a:t> </a:t>
            </a:r>
            <a:r>
              <a:rPr lang="en-IE" b="1" dirty="0"/>
              <a:t>m </a:t>
            </a:r>
            <a:endParaRPr lang="en-GB" b="1" dirty="0"/>
          </a:p>
        </p:txBody>
      </p:sp>
      <p:sp>
        <p:nvSpPr>
          <p:cNvPr id="2060" name="Line 12"/>
          <p:cNvSpPr>
            <a:spLocks noChangeShapeType="1"/>
          </p:cNvSpPr>
          <p:nvPr/>
        </p:nvSpPr>
        <p:spPr bwMode="auto">
          <a:xfrm>
            <a:off x="6084888" y="0"/>
            <a:ext cx="0" cy="1700213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>
            <a:off x="6011863" y="2492375"/>
            <a:ext cx="287337" cy="576263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>
            <a:off x="7885113" y="6381750"/>
            <a:ext cx="1258887" cy="0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468313" y="6308725"/>
            <a:ext cx="1512887" cy="32067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IE" b="1"/>
              <a:t>0.225 m </a:t>
            </a:r>
            <a:endParaRPr lang="en-GB" b="1"/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 rot="-3731015">
            <a:off x="645319" y="3561556"/>
            <a:ext cx="1512888" cy="66357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IE" b="1"/>
              <a:t>AMENDED</a:t>
            </a:r>
          </a:p>
          <a:p>
            <a:pPr algn="ctr" eaLnBrk="1" hangingPunct="1">
              <a:spcBef>
                <a:spcPct val="50000"/>
              </a:spcBef>
            </a:pPr>
            <a:r>
              <a:rPr lang="en-IE" b="1"/>
              <a:t>SLURRY </a:t>
            </a:r>
            <a:endParaRPr lang="en-GB" b="1"/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179388" y="188913"/>
            <a:ext cx="3529012" cy="8223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IE" sz="2400" b="1"/>
              <a:t>SLOPED RUNOFF BOXES </a:t>
            </a:r>
            <a:endParaRPr lang="en-GB" sz="2400" b="1"/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>
            <a:off x="6372225" y="0"/>
            <a:ext cx="0" cy="1700213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2067" name="Line 19"/>
          <p:cNvSpPr>
            <a:spLocks noChangeShapeType="1"/>
          </p:cNvSpPr>
          <p:nvPr/>
        </p:nvSpPr>
        <p:spPr bwMode="auto">
          <a:xfrm>
            <a:off x="5795963" y="0"/>
            <a:ext cx="0" cy="1700213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1619250" y="2100263"/>
            <a:ext cx="1512888" cy="32067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IE" b="1"/>
              <a:t>GRASS SOD</a:t>
            </a:r>
            <a:endParaRPr lang="en-GB" b="1"/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6300788" y="2420938"/>
            <a:ext cx="287337" cy="576262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832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0.05278 L 0.18125 0.51459 " pathEditMode="relative" ptsTypes="AA">
                                      <p:cBhvr>
                                        <p:cTn id="34" dur="5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7361 " pathEditMode="relative" ptsTypes="AA">
                                      <p:cBhvr>
                                        <p:cTn id="36" dur="2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7361 " pathEditMode="relative" ptsTypes="AA">
                                      <p:cBhvr>
                                        <p:cTn id="38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7361 " pathEditMode="relative" ptsTypes="AA">
                                      <p:cBhvr>
                                        <p:cTn id="40" dur="2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59 0.03148 L 0.19705 0.49328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nimBg="1"/>
      <p:bldP spid="2058" grpId="0" animBg="1"/>
      <p:bldP spid="2059" grpId="0" animBg="1"/>
      <p:bldP spid="2060" grpId="0" animBg="1"/>
      <p:bldP spid="2060" grpId="1" animBg="1"/>
      <p:bldP spid="2061" grpId="0" animBg="1"/>
      <p:bldP spid="2061" grpId="1" animBg="1"/>
      <p:bldP spid="2062" grpId="0" animBg="1"/>
      <p:bldP spid="2063" grpId="0" animBg="1"/>
      <p:bldP spid="2064" grpId="0" animBg="1"/>
      <p:bldP spid="2065" grpId="0" animBg="1"/>
      <p:bldP spid="2066" grpId="0" animBg="1"/>
      <p:bldP spid="2066" grpId="1" animBg="1"/>
      <p:bldP spid="2066" grpId="2" animBg="1"/>
      <p:bldP spid="2067" grpId="0" animBg="1"/>
      <p:bldP spid="2067" grpId="1" animBg="1"/>
      <p:bldP spid="2067" grpId="2" animBg="1"/>
      <p:bldP spid="2068" grpId="0" animBg="1"/>
      <p:bldP spid="2068" grpId="1" animBg="1"/>
      <p:bldP spid="20" grpId="0" animBg="1"/>
      <p:bldP spid="2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71775" y="620713"/>
            <a:ext cx="1439863" cy="4679950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IE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08850" y="3573463"/>
            <a:ext cx="1366838" cy="1727200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IE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4104" y="908720"/>
            <a:ext cx="3668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O’ Flynn et al. 2012. J </a:t>
            </a:r>
            <a:r>
              <a:rPr lang="en-IE" dirty="0" err="1" smtClean="0"/>
              <a:t>Env</a:t>
            </a:r>
            <a:r>
              <a:rPr lang="en-IE" dirty="0" smtClean="0"/>
              <a:t> Man 113: 78-84.</a:t>
            </a:r>
            <a:endParaRPr lang="en-IE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4104976953"/>
              </p:ext>
            </p:extLst>
          </p:nvPr>
        </p:nvGraphicFramePr>
        <p:xfrm>
          <a:off x="142844" y="214290"/>
          <a:ext cx="8786874" cy="6429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4457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Results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465023" y="751056"/>
            <a:ext cx="5475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i="1" dirty="0" smtClean="0"/>
              <a:t>Laboratory-scale tests</a:t>
            </a:r>
            <a:endParaRPr lang="en-IE" sz="24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00251" y="1225761"/>
            <a:ext cx="8044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Most effective amendments identified by the batch-scale tests</a:t>
            </a:r>
            <a:endParaRPr lang="en-IE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335516"/>
              </p:ext>
            </p:extLst>
          </p:nvPr>
        </p:nvGraphicFramePr>
        <p:xfrm>
          <a:off x="81909" y="1688936"/>
          <a:ext cx="8999607" cy="321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9869"/>
                <a:gridCol w="2999869"/>
                <a:gridCol w="299986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200" dirty="0" smtClean="0"/>
                        <a:t>Pig slurry</a:t>
                      </a:r>
                      <a:r>
                        <a:rPr lang="en-IE" sz="2200" baseline="30000" dirty="0" smtClean="0"/>
                        <a:t>1</a:t>
                      </a:r>
                      <a:endParaRPr lang="en-IE" sz="2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200" dirty="0" smtClean="0"/>
                        <a:t>Dairy cattle</a:t>
                      </a:r>
                      <a:r>
                        <a:rPr lang="en-IE" sz="2200" baseline="0" dirty="0" smtClean="0"/>
                        <a:t> slurry</a:t>
                      </a:r>
                      <a:r>
                        <a:rPr lang="en-IE" sz="2200" baseline="30000" dirty="0" smtClean="0"/>
                        <a:t>2</a:t>
                      </a:r>
                      <a:endParaRPr lang="en-IE" sz="2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200" dirty="0" smtClean="0"/>
                        <a:t>Dairy soiled water</a:t>
                      </a:r>
                      <a:r>
                        <a:rPr lang="en-IE" sz="2200" baseline="30000" dirty="0" smtClean="0"/>
                        <a:t>3</a:t>
                      </a:r>
                      <a:endParaRPr lang="en-IE" sz="22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Alum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Alum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Alum</a:t>
                      </a:r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Poly-aluminium chloride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Poly-aluminium chloride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100" dirty="0" smtClean="0"/>
                        <a:t>Ferric chloride (FeCl</a:t>
                      </a:r>
                      <a:r>
                        <a:rPr lang="en-IE" sz="2100" baseline="-25000" dirty="0" smtClean="0"/>
                        <a:t>3</a:t>
                      </a:r>
                      <a:r>
                        <a:rPr lang="en-IE" sz="21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Ferric chloride (FeCl</a:t>
                      </a:r>
                      <a:r>
                        <a:rPr lang="en-IE" sz="2100" baseline="-25000" dirty="0" smtClean="0"/>
                        <a:t>3</a:t>
                      </a:r>
                      <a:r>
                        <a:rPr lang="en-IE" sz="2100" dirty="0" smtClean="0"/>
                        <a:t>)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100" dirty="0" smtClean="0"/>
                        <a:t>Ferric chloride (FeCl</a:t>
                      </a:r>
                      <a:r>
                        <a:rPr lang="en-IE" sz="2100" baseline="-25000" dirty="0" smtClean="0"/>
                        <a:t>3</a:t>
                      </a:r>
                      <a:r>
                        <a:rPr lang="en-IE" sz="2100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Lime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Lime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Lime</a:t>
                      </a:r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Aluminium-based sludge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Bottom ash</a:t>
                      </a:r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100" dirty="0" smtClean="0"/>
                        <a:t>Flue-gas</a:t>
                      </a:r>
                      <a:r>
                        <a:rPr lang="en-IE" sz="2100" baseline="0" dirty="0" smtClean="0"/>
                        <a:t> desulfurization by-product (FGD)</a:t>
                      </a:r>
                      <a:endParaRPr lang="en-IE" sz="2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9512" y="4941168"/>
            <a:ext cx="8820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aseline="30000" dirty="0" smtClean="0"/>
              <a:t>1</a:t>
            </a:r>
            <a:r>
              <a:rPr lang="en-IE" dirty="0" smtClean="0"/>
              <a:t> </a:t>
            </a:r>
            <a:r>
              <a:rPr lang="en-GB" dirty="0" smtClean="0"/>
              <a:t>O</a:t>
            </a:r>
            <a:r>
              <a:rPr lang="en-GB" dirty="0"/>
              <a:t>’ Flynn, C.J., Fenton, O., </a:t>
            </a:r>
            <a:r>
              <a:rPr lang="en-GB" dirty="0" smtClean="0"/>
              <a:t>Wilson, P., Healy</a:t>
            </a:r>
            <a:r>
              <a:rPr lang="en-GB" dirty="0"/>
              <a:t>, M.G. </a:t>
            </a:r>
            <a:r>
              <a:rPr lang="en-GB" dirty="0" smtClean="0"/>
              <a:t>(2012</a:t>
            </a:r>
            <a:r>
              <a:rPr lang="en-GB" dirty="0"/>
              <a:t>)</a:t>
            </a:r>
            <a:r>
              <a:rPr lang="en-GB" dirty="0" smtClean="0"/>
              <a:t> J. Environ Manage 113: 78-84 </a:t>
            </a:r>
            <a:endParaRPr lang="en-IE" dirty="0" smtClean="0"/>
          </a:p>
          <a:p>
            <a:r>
              <a:rPr lang="en-IE" baseline="30000" dirty="0" smtClean="0"/>
              <a:t>2</a:t>
            </a:r>
            <a:r>
              <a:rPr lang="en-IE" dirty="0" smtClean="0"/>
              <a:t> </a:t>
            </a:r>
            <a:r>
              <a:rPr lang="en-GB" dirty="0"/>
              <a:t>Brennan, R.B., Fenton, O., </a:t>
            </a:r>
            <a:r>
              <a:rPr lang="en-GB" dirty="0" smtClean="0"/>
              <a:t>Grant, J., </a:t>
            </a:r>
            <a:r>
              <a:rPr lang="en-GB" dirty="0"/>
              <a:t>Healy, M.G. </a:t>
            </a:r>
            <a:r>
              <a:rPr lang="en-GB" dirty="0" smtClean="0"/>
              <a:t>(2011</a:t>
            </a:r>
            <a:r>
              <a:rPr lang="en-GB" dirty="0"/>
              <a:t>)</a:t>
            </a:r>
            <a:r>
              <a:rPr lang="en-GB" dirty="0" smtClean="0"/>
              <a:t> </a:t>
            </a:r>
            <a:r>
              <a:rPr lang="en-GB" dirty="0" err="1" smtClean="0"/>
              <a:t>Sci</a:t>
            </a:r>
            <a:r>
              <a:rPr lang="en-GB" dirty="0" smtClean="0"/>
              <a:t> Tot Environ 409: 5111-5118 </a:t>
            </a:r>
            <a:endParaRPr lang="en-IE" dirty="0" smtClean="0"/>
          </a:p>
          <a:p>
            <a:pPr lvl="0"/>
            <a:r>
              <a:rPr lang="en-IE" baseline="30000" dirty="0" smtClean="0"/>
              <a:t>3</a:t>
            </a:r>
            <a:r>
              <a:rPr lang="en-IE" dirty="0" smtClean="0"/>
              <a:t> </a:t>
            </a:r>
            <a:r>
              <a:rPr lang="en-GB" dirty="0" err="1" smtClean="0"/>
              <a:t>Serrenho</a:t>
            </a:r>
            <a:r>
              <a:rPr lang="en-GB" dirty="0"/>
              <a:t>, A., </a:t>
            </a:r>
            <a:r>
              <a:rPr lang="en-GB" dirty="0" smtClean="0"/>
              <a:t>Fenton, O., Murphy, P., Grant, J. Healy</a:t>
            </a:r>
            <a:r>
              <a:rPr lang="en-GB" dirty="0"/>
              <a:t>, M.G. </a:t>
            </a:r>
            <a:r>
              <a:rPr lang="en-GB" dirty="0" smtClean="0"/>
              <a:t>(2012) </a:t>
            </a:r>
            <a:r>
              <a:rPr lang="en-GB" dirty="0" err="1" smtClean="0"/>
              <a:t>Sci</a:t>
            </a:r>
            <a:r>
              <a:rPr lang="en-GB" dirty="0" smtClean="0"/>
              <a:t> Tot </a:t>
            </a:r>
            <a:r>
              <a:rPr lang="en-GB" dirty="0" err="1" smtClean="0"/>
              <a:t>Env</a:t>
            </a:r>
            <a:r>
              <a:rPr lang="en-GB" dirty="0" smtClean="0"/>
              <a:t> 430: 1-7. </a:t>
            </a:r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4918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Results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465023" y="751056"/>
            <a:ext cx="5475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i="1" dirty="0" smtClean="0"/>
              <a:t>Laboratory-scale tests</a:t>
            </a:r>
            <a:endParaRPr lang="en-IE" sz="2400" b="1" i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103121"/>
              </p:ext>
            </p:extLst>
          </p:nvPr>
        </p:nvGraphicFramePr>
        <p:xfrm>
          <a:off x="81909" y="1688936"/>
          <a:ext cx="8999607" cy="321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9869"/>
                <a:gridCol w="2999869"/>
                <a:gridCol w="299986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200" dirty="0" smtClean="0"/>
                        <a:t>Pig slurry</a:t>
                      </a:r>
                      <a:r>
                        <a:rPr lang="en-IE" sz="2200" baseline="30000" dirty="0" smtClean="0"/>
                        <a:t>1</a:t>
                      </a:r>
                      <a:endParaRPr lang="en-IE" sz="2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200" dirty="0" smtClean="0"/>
                        <a:t>Dairy cattle</a:t>
                      </a:r>
                      <a:r>
                        <a:rPr lang="en-IE" sz="2200" baseline="0" dirty="0" smtClean="0"/>
                        <a:t> slurry</a:t>
                      </a:r>
                      <a:r>
                        <a:rPr lang="en-IE" sz="2200" baseline="30000" dirty="0" smtClean="0"/>
                        <a:t>2</a:t>
                      </a:r>
                      <a:endParaRPr lang="en-IE" sz="2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200" dirty="0" smtClean="0"/>
                        <a:t>Dairy soiled water</a:t>
                      </a:r>
                      <a:r>
                        <a:rPr lang="en-IE" sz="2200" baseline="30000" dirty="0" smtClean="0"/>
                        <a:t>3</a:t>
                      </a:r>
                      <a:endParaRPr lang="en-IE" sz="22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Alum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Alum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Alum</a:t>
                      </a:r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Poly-aluminium chloride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Poly-aluminium chloride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100" dirty="0" smtClean="0"/>
                        <a:t>Ferric chloride (FeCl</a:t>
                      </a:r>
                      <a:r>
                        <a:rPr lang="en-IE" sz="2100" baseline="-25000" dirty="0" smtClean="0"/>
                        <a:t>3</a:t>
                      </a:r>
                      <a:r>
                        <a:rPr lang="en-IE" sz="21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100" dirty="0" smtClean="0"/>
                        <a:t>Ferric chloride (FeCl</a:t>
                      </a:r>
                      <a:r>
                        <a:rPr lang="en-IE" sz="2100" baseline="-25000" dirty="0" smtClean="0"/>
                        <a:t>3</a:t>
                      </a:r>
                      <a:r>
                        <a:rPr lang="en-IE" sz="2100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2100" dirty="0" smtClean="0"/>
                    </a:p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9512" y="4941168"/>
            <a:ext cx="8820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aseline="30000" dirty="0" smtClean="0"/>
              <a:t>1</a:t>
            </a:r>
            <a:r>
              <a:rPr lang="en-IE" dirty="0" smtClean="0"/>
              <a:t> </a:t>
            </a:r>
            <a:r>
              <a:rPr lang="en-GB" dirty="0" smtClean="0"/>
              <a:t>O</a:t>
            </a:r>
            <a:r>
              <a:rPr lang="en-GB" dirty="0"/>
              <a:t>’ Flynn, C.J., Fenton, O., </a:t>
            </a:r>
            <a:r>
              <a:rPr lang="en-GB" dirty="0" smtClean="0"/>
              <a:t>Wilson, P., Healy</a:t>
            </a:r>
            <a:r>
              <a:rPr lang="en-GB" dirty="0"/>
              <a:t>, M.G. </a:t>
            </a:r>
            <a:r>
              <a:rPr lang="en-GB" dirty="0" smtClean="0"/>
              <a:t>(2012</a:t>
            </a:r>
            <a:r>
              <a:rPr lang="en-GB" dirty="0"/>
              <a:t>)</a:t>
            </a:r>
            <a:r>
              <a:rPr lang="en-GB" dirty="0" smtClean="0"/>
              <a:t> J. Environ Manage 113: 78-84 </a:t>
            </a:r>
            <a:endParaRPr lang="en-IE" dirty="0" smtClean="0"/>
          </a:p>
          <a:p>
            <a:r>
              <a:rPr lang="en-IE" baseline="30000" dirty="0" smtClean="0"/>
              <a:t>2</a:t>
            </a:r>
            <a:r>
              <a:rPr lang="en-IE" dirty="0" smtClean="0"/>
              <a:t> </a:t>
            </a:r>
            <a:r>
              <a:rPr lang="en-GB" dirty="0"/>
              <a:t>Brennan, R.B., Fenton, O., </a:t>
            </a:r>
            <a:r>
              <a:rPr lang="en-GB" dirty="0" smtClean="0"/>
              <a:t>Grant, J., </a:t>
            </a:r>
            <a:r>
              <a:rPr lang="en-GB" dirty="0"/>
              <a:t>Healy, M.G. </a:t>
            </a:r>
            <a:r>
              <a:rPr lang="en-GB" dirty="0" smtClean="0"/>
              <a:t>(2011</a:t>
            </a:r>
            <a:r>
              <a:rPr lang="en-GB" dirty="0"/>
              <a:t>)</a:t>
            </a:r>
            <a:r>
              <a:rPr lang="en-GB" dirty="0" smtClean="0"/>
              <a:t> </a:t>
            </a:r>
            <a:r>
              <a:rPr lang="en-GB" dirty="0" err="1" smtClean="0"/>
              <a:t>Sci</a:t>
            </a:r>
            <a:r>
              <a:rPr lang="en-GB" dirty="0" smtClean="0"/>
              <a:t> Tot Environ 409: 5111-5118 </a:t>
            </a:r>
            <a:endParaRPr lang="en-IE" dirty="0" smtClean="0"/>
          </a:p>
          <a:p>
            <a:pPr lvl="0"/>
            <a:r>
              <a:rPr lang="en-IE" baseline="30000" dirty="0" smtClean="0"/>
              <a:t>3</a:t>
            </a:r>
            <a:r>
              <a:rPr lang="en-IE" dirty="0" smtClean="0"/>
              <a:t> </a:t>
            </a:r>
            <a:r>
              <a:rPr lang="en-GB" dirty="0" err="1" smtClean="0"/>
              <a:t>Serrenho</a:t>
            </a:r>
            <a:r>
              <a:rPr lang="en-GB" dirty="0"/>
              <a:t>, A., </a:t>
            </a:r>
            <a:r>
              <a:rPr lang="en-GB" dirty="0" smtClean="0"/>
              <a:t>Fenton, O., Murphy, P., Grant, J. Healy</a:t>
            </a:r>
            <a:r>
              <a:rPr lang="en-GB" dirty="0"/>
              <a:t>, M.G. </a:t>
            </a:r>
            <a:r>
              <a:rPr lang="en-GB" dirty="0" smtClean="0"/>
              <a:t>(2012) </a:t>
            </a:r>
            <a:r>
              <a:rPr lang="en-GB" dirty="0" err="1" smtClean="0"/>
              <a:t>Sci</a:t>
            </a:r>
            <a:r>
              <a:rPr lang="en-GB" dirty="0" smtClean="0"/>
              <a:t> Tot </a:t>
            </a:r>
            <a:r>
              <a:rPr lang="en-GB" dirty="0" err="1" smtClean="0"/>
              <a:t>Env</a:t>
            </a:r>
            <a:r>
              <a:rPr lang="en-GB" dirty="0" smtClean="0"/>
              <a:t> 430: 1-7. </a:t>
            </a:r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777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Methodology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722800" y="862795"/>
            <a:ext cx="240903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Identification of amendments</a:t>
            </a:r>
            <a:endParaRPr lang="en-IE" dirty="0"/>
          </a:p>
        </p:txBody>
      </p:sp>
      <p:sp>
        <p:nvSpPr>
          <p:cNvPr id="20" name="TextBox 19"/>
          <p:cNvSpPr txBox="1"/>
          <p:nvPr/>
        </p:nvSpPr>
        <p:spPr>
          <a:xfrm>
            <a:off x="722799" y="1772816"/>
            <a:ext cx="2409037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Determine how much amendments to use per unit volume of wastewater</a:t>
            </a:r>
            <a:endParaRPr lang="en-IE" dirty="0"/>
          </a:p>
        </p:txBody>
      </p:sp>
      <p:sp>
        <p:nvSpPr>
          <p:cNvPr id="21" name="TextBox 20"/>
          <p:cNvSpPr txBox="1"/>
          <p:nvPr/>
        </p:nvSpPr>
        <p:spPr>
          <a:xfrm>
            <a:off x="722802" y="3212976"/>
            <a:ext cx="240903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Efficacy of amendments at laboratory-scale</a:t>
            </a:r>
            <a:endParaRPr lang="en-IE" dirty="0"/>
          </a:p>
        </p:txBody>
      </p:sp>
      <p:sp>
        <p:nvSpPr>
          <p:cNvPr id="22" name="TextBox 21"/>
          <p:cNvSpPr txBox="1"/>
          <p:nvPr/>
        </p:nvSpPr>
        <p:spPr>
          <a:xfrm>
            <a:off x="727445" y="4098953"/>
            <a:ext cx="240903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Efficacy of amendments at field plot-scale</a:t>
            </a:r>
            <a:endParaRPr lang="en-IE" dirty="0"/>
          </a:p>
        </p:txBody>
      </p:sp>
      <p:sp>
        <p:nvSpPr>
          <p:cNvPr id="23" name="TextBox 22"/>
          <p:cNvSpPr txBox="1"/>
          <p:nvPr/>
        </p:nvSpPr>
        <p:spPr>
          <a:xfrm>
            <a:off x="727445" y="5013176"/>
            <a:ext cx="240903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/>
              <a:t>Efficacy of amendments at field-scale</a:t>
            </a:r>
            <a:endParaRPr lang="en-IE" dirty="0"/>
          </a:p>
        </p:txBody>
      </p:sp>
      <p:sp>
        <p:nvSpPr>
          <p:cNvPr id="5" name="Down Arrow 4"/>
          <p:cNvSpPr/>
          <p:nvPr/>
        </p:nvSpPr>
        <p:spPr>
          <a:xfrm>
            <a:off x="1763688" y="1515383"/>
            <a:ext cx="288032" cy="2574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Down Arrow 23"/>
          <p:cNvSpPr/>
          <p:nvPr/>
        </p:nvSpPr>
        <p:spPr>
          <a:xfrm>
            <a:off x="1762763" y="2955543"/>
            <a:ext cx="288032" cy="2574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5" name="Down Arrow 24"/>
          <p:cNvSpPr/>
          <p:nvPr/>
        </p:nvSpPr>
        <p:spPr>
          <a:xfrm>
            <a:off x="1772072" y="3841520"/>
            <a:ext cx="288032" cy="2574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Down Arrow 25"/>
          <p:cNvSpPr/>
          <p:nvPr/>
        </p:nvSpPr>
        <p:spPr>
          <a:xfrm>
            <a:off x="1772072" y="4755743"/>
            <a:ext cx="288032" cy="2574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t="11737" r="1517" b="17700"/>
          <a:stretch>
            <a:fillRect/>
          </a:stretch>
        </p:blipFill>
        <p:spPr bwMode="auto">
          <a:xfrm>
            <a:off x="4788555" y="668332"/>
            <a:ext cx="2225439" cy="12127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ight Brace 5"/>
          <p:cNvSpPr/>
          <p:nvPr/>
        </p:nvSpPr>
        <p:spPr>
          <a:xfrm>
            <a:off x="3491880" y="862795"/>
            <a:ext cx="792088" cy="209274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extBox 6"/>
          <p:cNvSpPr txBox="1"/>
          <p:nvPr/>
        </p:nvSpPr>
        <p:spPr>
          <a:xfrm>
            <a:off x="4717484" y="237446"/>
            <a:ext cx="35989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200" b="1" i="1" dirty="0" smtClean="0"/>
              <a:t>Batch-scale tests</a:t>
            </a:r>
            <a:endParaRPr lang="en-IE" sz="2200" b="1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4774024" y="1953576"/>
            <a:ext cx="35989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200" b="1" i="1" dirty="0" smtClean="0"/>
              <a:t>Laboratory-scale tests</a:t>
            </a:r>
            <a:endParaRPr lang="en-IE" sz="2200" b="1" i="1" dirty="0"/>
          </a:p>
        </p:txBody>
      </p:sp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88555" y="2449200"/>
            <a:ext cx="2028048" cy="1521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ight Brace 29"/>
          <p:cNvSpPr/>
          <p:nvPr/>
        </p:nvSpPr>
        <p:spPr>
          <a:xfrm>
            <a:off x="3499486" y="3152492"/>
            <a:ext cx="792088" cy="7217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ight Brace 30"/>
          <p:cNvSpPr/>
          <p:nvPr/>
        </p:nvSpPr>
        <p:spPr>
          <a:xfrm>
            <a:off x="3499486" y="4068901"/>
            <a:ext cx="792088" cy="159060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TextBox 31"/>
          <p:cNvSpPr txBox="1"/>
          <p:nvPr/>
        </p:nvSpPr>
        <p:spPr>
          <a:xfrm>
            <a:off x="4774024" y="3991231"/>
            <a:ext cx="35989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200" b="1" i="1" dirty="0" smtClean="0"/>
              <a:t>Plot and field-scale tests</a:t>
            </a:r>
            <a:endParaRPr lang="en-IE" sz="2200" b="1" i="1" dirty="0"/>
          </a:p>
        </p:txBody>
      </p:sp>
      <p:pic>
        <p:nvPicPr>
          <p:cNvPr id="33" name="Content Placeholder 4"/>
          <p:cNvPicPr>
            <a:picLocks noChangeAspect="1"/>
          </p:cNvPicPr>
          <p:nvPr/>
        </p:nvPicPr>
        <p:blipFill>
          <a:blip r:embed="rId11"/>
          <a:srcRect b="4561"/>
          <a:stretch>
            <a:fillRect/>
          </a:stretch>
        </p:blipFill>
        <p:spPr bwMode="auto">
          <a:xfrm>
            <a:off x="4839940" y="4359305"/>
            <a:ext cx="1301793" cy="165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769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  <p:bldP spid="5" grpId="0" animBg="1"/>
      <p:bldP spid="24" grpId="0" animBg="1"/>
      <p:bldP spid="25" grpId="0" animBg="1"/>
      <p:bldP spid="6" grpId="0" animBg="1"/>
      <p:bldP spid="7" grpId="0"/>
      <p:bldP spid="28" grpId="0"/>
      <p:bldP spid="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>
                <a:latin typeface="Arial" charset="0"/>
                <a:cs typeface="Arial" charset="0"/>
              </a:rPr>
              <a:t>Plot-scale study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075" y="3998913"/>
            <a:ext cx="284797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 t="3857" r="9251"/>
          <a:stretch>
            <a:fillRect/>
          </a:stretch>
        </p:blipFill>
        <p:spPr bwMode="auto">
          <a:xfrm>
            <a:off x="0" y="1268413"/>
            <a:ext cx="2843213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9388" y="3068638"/>
            <a:ext cx="38560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cs typeface="Arial" charset="0"/>
              </a:rPr>
              <a:t>Plot isolated using PVC sheeting (50 mm below soil surface)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47700" y="5840413"/>
            <a:ext cx="3255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cs typeface="Arial" charset="0"/>
              </a:rPr>
              <a:t>Slurry applied at 33 m</a:t>
            </a:r>
            <a:r>
              <a:rPr lang="en-GB" baseline="30000">
                <a:cs typeface="Arial" charset="0"/>
              </a:rPr>
              <a:t>3</a:t>
            </a:r>
            <a:r>
              <a:rPr lang="en-GB">
                <a:cs typeface="Arial" charset="0"/>
              </a:rPr>
              <a:t> ha</a:t>
            </a:r>
            <a:r>
              <a:rPr lang="en-GB" baseline="30000">
                <a:cs typeface="Arial" charset="0"/>
              </a:rPr>
              <a:t>-1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3600" y="1268413"/>
            <a:ext cx="282892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397375" y="4581525"/>
            <a:ext cx="4529138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>
                <a:cs typeface="Arial" charset="0"/>
              </a:rPr>
              <a:t>Rainfall simulators used to apply rain 2, 10 and 28 days after slurry application date</a:t>
            </a:r>
          </a:p>
          <a:p>
            <a:endParaRPr lang="en-IE">
              <a:cs typeface="Arial" charset="0"/>
            </a:endParaRPr>
          </a:p>
          <a:p>
            <a:r>
              <a:rPr lang="en-IE">
                <a:cs typeface="Arial" charset="0"/>
              </a:rPr>
              <a:t>Intensity 10.5 mm hr</a:t>
            </a:r>
            <a:r>
              <a:rPr lang="en-IE" baseline="30000">
                <a:cs typeface="Arial" charset="0"/>
              </a:rPr>
              <a:t>-1</a:t>
            </a:r>
            <a:endParaRPr lang="en-GB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9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Background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pic>
        <p:nvPicPr>
          <p:cNvPr id="1026" name="Picture 2" descr="http://www.irish-tv.com/irishgreats/images/ireland_outline_map2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274" y="548680"/>
            <a:ext cx="364856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9" y="1196752"/>
            <a:ext cx="4536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E" sz="2200" dirty="0" smtClean="0"/>
              <a:t>In 2010, there were 1,214 farms with pigs</a:t>
            </a:r>
            <a:endParaRPr lang="en-IE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5301208"/>
            <a:ext cx="88200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500" dirty="0" smtClean="0"/>
              <a:t>* Census of Agriculture 2010 – Preliminary Results </a:t>
            </a:r>
            <a:r>
              <a:rPr lang="en-IE" sz="1500" dirty="0" smtClean="0">
                <a:hlinkClick r:id="rId10"/>
              </a:rPr>
              <a:t>http://www.cso.ie/en/media/csoie/releasespublications/documents/agriculture/2010/coapre2010.pdf</a:t>
            </a:r>
            <a:r>
              <a:rPr lang="en-IE" sz="1500" dirty="0" smtClean="0"/>
              <a:t>  </a:t>
            </a:r>
            <a:endParaRPr lang="en-IE" sz="15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l="60133" t="9099" r="18439" b="10539"/>
          <a:stretch/>
        </p:blipFill>
        <p:spPr bwMode="auto">
          <a:xfrm>
            <a:off x="4977820" y="386017"/>
            <a:ext cx="4119471" cy="50778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/>
          <a:srcRect l="64254" t="59669" r="23001" b="20430"/>
          <a:stretch/>
        </p:blipFill>
        <p:spPr bwMode="auto">
          <a:xfrm>
            <a:off x="1835696" y="3453206"/>
            <a:ext cx="2895600" cy="1485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335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r="8856" b="4558"/>
          <a:stretch>
            <a:fillRect/>
          </a:stretch>
        </p:blipFill>
        <p:spPr bwMode="auto">
          <a:xfrm>
            <a:off x="0" y="0"/>
            <a:ext cx="5646738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4"/>
          <p:cNvPicPr>
            <a:picLocks/>
          </p:cNvPicPr>
          <p:nvPr/>
        </p:nvPicPr>
        <p:blipFill>
          <a:blip r:embed="rId3"/>
          <a:srcRect b="4561"/>
          <a:stretch>
            <a:fillRect/>
          </a:stretch>
        </p:blipFill>
        <p:spPr bwMode="auto">
          <a:xfrm>
            <a:off x="0" y="0"/>
            <a:ext cx="5399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 l="28648" r="3906"/>
          <a:stretch>
            <a:fillRect/>
          </a:stretch>
        </p:blipFill>
        <p:spPr bwMode="auto">
          <a:xfrm>
            <a:off x="5384800" y="0"/>
            <a:ext cx="375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810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4549" t="35988" r="12854" b="9469"/>
          <a:stretch/>
        </p:blipFill>
        <p:spPr bwMode="auto">
          <a:xfrm>
            <a:off x="0" y="1196752"/>
            <a:ext cx="9102088" cy="50054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50815" y="68892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Brennan et al. 2012. </a:t>
            </a:r>
            <a:r>
              <a:rPr lang="en-IE" dirty="0" err="1" smtClean="0"/>
              <a:t>Sci</a:t>
            </a:r>
            <a:r>
              <a:rPr lang="en-IE" dirty="0" smtClean="0"/>
              <a:t> Tot </a:t>
            </a:r>
            <a:r>
              <a:rPr lang="en-IE" dirty="0" err="1" smtClean="0"/>
              <a:t>Env</a:t>
            </a:r>
            <a:r>
              <a:rPr lang="en-IE" dirty="0" smtClean="0"/>
              <a:t> 441: 132-140.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2771775" y="2132855"/>
            <a:ext cx="1439863" cy="3167807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IE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68344" y="4365104"/>
            <a:ext cx="1366838" cy="967928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IE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43100" y="188640"/>
            <a:ext cx="55092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200" b="1" dirty="0" smtClean="0"/>
              <a:t>Phosphorus in runoff from dairy cattle slurry</a:t>
            </a:r>
            <a:endParaRPr lang="en-IE" sz="2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297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Results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465023" y="751056"/>
            <a:ext cx="5475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i="1" dirty="0" smtClean="0"/>
              <a:t>Field plot-scale tests</a:t>
            </a:r>
            <a:endParaRPr lang="en-IE" sz="2400" b="1" i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733844"/>
              </p:ext>
            </p:extLst>
          </p:nvPr>
        </p:nvGraphicFramePr>
        <p:xfrm>
          <a:off x="81909" y="1688936"/>
          <a:ext cx="8999607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9869"/>
                <a:gridCol w="2999869"/>
                <a:gridCol w="299986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200" dirty="0" smtClean="0"/>
                        <a:t>Pig slurry</a:t>
                      </a:r>
                      <a:endParaRPr lang="en-IE" sz="2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200" dirty="0" smtClean="0"/>
                        <a:t>Dairy cattle</a:t>
                      </a:r>
                      <a:r>
                        <a:rPr lang="en-IE" sz="2200" baseline="0" dirty="0" smtClean="0"/>
                        <a:t> slurry</a:t>
                      </a:r>
                      <a:r>
                        <a:rPr lang="en-IE" sz="2200" baseline="30000" dirty="0" smtClean="0"/>
                        <a:t>1</a:t>
                      </a:r>
                      <a:endParaRPr lang="en-IE" sz="2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200" dirty="0" smtClean="0"/>
                        <a:t>Dairy soiled water</a:t>
                      </a:r>
                      <a:endParaRPr lang="en-IE" sz="22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Alum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Alum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Alum</a:t>
                      </a:r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Poly-aluminium chloride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Poly-aluminium chloride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100" dirty="0" smtClean="0"/>
                        <a:t>Ferric chloride (FeCl</a:t>
                      </a:r>
                      <a:r>
                        <a:rPr lang="en-IE" sz="2100" baseline="-25000" dirty="0" smtClean="0"/>
                        <a:t>3</a:t>
                      </a:r>
                      <a:r>
                        <a:rPr lang="en-IE" sz="21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100" dirty="0" smtClean="0"/>
                        <a:t>Ferric chloride (FeCl</a:t>
                      </a:r>
                      <a:r>
                        <a:rPr lang="en-IE" sz="2100" baseline="-25000" dirty="0" smtClean="0"/>
                        <a:t>2</a:t>
                      </a:r>
                      <a:r>
                        <a:rPr lang="en-IE" sz="2100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Lime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Lime</a:t>
                      </a:r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Bottom ash</a:t>
                      </a:r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9512" y="4941168"/>
            <a:ext cx="8820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aseline="30000" dirty="0" smtClean="0"/>
              <a:t>1</a:t>
            </a:r>
            <a:r>
              <a:rPr lang="en-IE" dirty="0" smtClean="0"/>
              <a:t> </a:t>
            </a:r>
            <a:r>
              <a:rPr lang="en-GB" dirty="0" smtClean="0"/>
              <a:t>Brennan, R., Healy</a:t>
            </a:r>
            <a:r>
              <a:rPr lang="en-GB" dirty="0"/>
              <a:t>, M.G</a:t>
            </a:r>
            <a:r>
              <a:rPr lang="en-GB" dirty="0" smtClean="0"/>
              <a:t>., Grant, J., Ibrahim, T.G., Fenton, O. (2012</a:t>
            </a:r>
            <a:r>
              <a:rPr lang="en-GB" dirty="0"/>
              <a:t>)</a:t>
            </a:r>
            <a:r>
              <a:rPr lang="en-GB" dirty="0" smtClean="0"/>
              <a:t> </a:t>
            </a:r>
            <a:r>
              <a:rPr lang="en-GB" dirty="0" err="1" smtClean="0"/>
              <a:t>Sci</a:t>
            </a:r>
            <a:r>
              <a:rPr lang="en-GB" dirty="0" smtClean="0"/>
              <a:t> Tot </a:t>
            </a:r>
            <a:r>
              <a:rPr lang="en-GB" dirty="0" err="1" smtClean="0"/>
              <a:t>Env</a:t>
            </a:r>
            <a:r>
              <a:rPr lang="en-GB" dirty="0" smtClean="0"/>
              <a:t> 441: 132-140 </a:t>
            </a:r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483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Results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465023" y="751056"/>
            <a:ext cx="5475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i="1" dirty="0" smtClean="0"/>
              <a:t>Field plot-scale tests</a:t>
            </a:r>
            <a:endParaRPr lang="en-IE" sz="2400" b="1" i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228421"/>
              </p:ext>
            </p:extLst>
          </p:nvPr>
        </p:nvGraphicFramePr>
        <p:xfrm>
          <a:off x="81909" y="1688936"/>
          <a:ext cx="8999607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9869"/>
                <a:gridCol w="2999869"/>
                <a:gridCol w="299986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200" dirty="0" smtClean="0"/>
                        <a:t>Pig slurry</a:t>
                      </a:r>
                      <a:endParaRPr lang="en-IE" sz="2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200" dirty="0" smtClean="0"/>
                        <a:t>Dairy cattle</a:t>
                      </a:r>
                      <a:r>
                        <a:rPr lang="en-IE" sz="2200" baseline="0" dirty="0" smtClean="0"/>
                        <a:t> slurry</a:t>
                      </a:r>
                      <a:r>
                        <a:rPr lang="en-IE" sz="2200" baseline="30000" dirty="0" smtClean="0"/>
                        <a:t>1</a:t>
                      </a:r>
                      <a:endParaRPr lang="en-IE" sz="2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200" dirty="0" smtClean="0"/>
                        <a:t>Dairy soiled water</a:t>
                      </a:r>
                      <a:endParaRPr lang="en-IE" sz="22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Alum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Alum</a:t>
                      </a:r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Poly-aluminium chloride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Poly-aluminium chloride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100" dirty="0" smtClean="0"/>
                        <a:t>Ferric chloride (FeCl</a:t>
                      </a:r>
                      <a:r>
                        <a:rPr lang="en-IE" sz="2100" baseline="-25000" dirty="0" smtClean="0"/>
                        <a:t>3</a:t>
                      </a:r>
                      <a:r>
                        <a:rPr lang="en-IE" sz="21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100" dirty="0" smtClean="0"/>
                        <a:t>Ferric chloride (FeCl</a:t>
                      </a:r>
                      <a:r>
                        <a:rPr lang="en-IE" sz="2100" baseline="-25000" dirty="0" smtClean="0"/>
                        <a:t>2</a:t>
                      </a:r>
                      <a:r>
                        <a:rPr lang="en-IE" sz="2100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Lime</a:t>
                      </a:r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Lime</a:t>
                      </a:r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/>
                        <a:t>Bottom ash</a:t>
                      </a:r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9512" y="4941168"/>
            <a:ext cx="8820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aseline="30000" dirty="0" smtClean="0"/>
              <a:t>1</a:t>
            </a:r>
            <a:r>
              <a:rPr lang="en-IE" dirty="0" smtClean="0"/>
              <a:t> </a:t>
            </a:r>
            <a:r>
              <a:rPr lang="en-GB" dirty="0" smtClean="0"/>
              <a:t>Brennan, R., Healy</a:t>
            </a:r>
            <a:r>
              <a:rPr lang="en-GB" dirty="0"/>
              <a:t>, M.G</a:t>
            </a:r>
            <a:r>
              <a:rPr lang="en-GB" dirty="0" smtClean="0"/>
              <a:t>., Grant, J., Ibrahim, T.G., Fenton, O. (2012</a:t>
            </a:r>
            <a:r>
              <a:rPr lang="en-GB" dirty="0"/>
              <a:t>)</a:t>
            </a:r>
            <a:r>
              <a:rPr lang="en-GB" dirty="0" smtClean="0"/>
              <a:t> </a:t>
            </a:r>
            <a:r>
              <a:rPr lang="en-GB" dirty="0" err="1" smtClean="0"/>
              <a:t>Sci</a:t>
            </a:r>
            <a:r>
              <a:rPr lang="en-GB" dirty="0" smtClean="0"/>
              <a:t> Tot </a:t>
            </a:r>
            <a:r>
              <a:rPr lang="en-GB" dirty="0" err="1" smtClean="0"/>
              <a:t>Env</a:t>
            </a:r>
            <a:r>
              <a:rPr lang="en-GB" dirty="0" smtClean="0"/>
              <a:t> 441: 132-140 </a:t>
            </a:r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5246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Results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465023" y="751056"/>
            <a:ext cx="5475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i="1" dirty="0" smtClean="0"/>
              <a:t>Field plot-scale tests</a:t>
            </a:r>
            <a:endParaRPr lang="en-IE" sz="24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225761"/>
            <a:ext cx="86409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200" dirty="0" smtClean="0">
                <a:solidFill>
                  <a:srgbClr val="FF0000"/>
                </a:solidFill>
              </a:rPr>
              <a:t>Taking into account GHG emissions, subsurface leaching, long-term impact</a:t>
            </a:r>
            <a:endParaRPr lang="en-IE" sz="2200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049056"/>
              </p:ext>
            </p:extLst>
          </p:nvPr>
        </p:nvGraphicFramePr>
        <p:xfrm>
          <a:off x="81909" y="1688936"/>
          <a:ext cx="8999607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9869"/>
                <a:gridCol w="2999869"/>
                <a:gridCol w="299986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200" dirty="0" smtClean="0"/>
                        <a:t>Pig slurry</a:t>
                      </a:r>
                      <a:endParaRPr lang="en-IE" sz="2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200" dirty="0" smtClean="0"/>
                        <a:t>Dairy cattle</a:t>
                      </a:r>
                      <a:r>
                        <a:rPr lang="en-IE" sz="2200" baseline="0" dirty="0" smtClean="0"/>
                        <a:t> slurry</a:t>
                      </a:r>
                      <a:r>
                        <a:rPr lang="en-IE" sz="2200" baseline="30000" dirty="0" smtClean="0"/>
                        <a:t>1</a:t>
                      </a:r>
                      <a:endParaRPr lang="en-IE" sz="2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200" dirty="0" smtClean="0"/>
                        <a:t>Dairy soiled water</a:t>
                      </a:r>
                      <a:endParaRPr lang="en-IE" sz="2200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>
                          <a:solidFill>
                            <a:srgbClr val="FF0000"/>
                          </a:solidFill>
                        </a:rPr>
                        <a:t>Alum</a:t>
                      </a:r>
                      <a:endParaRPr lang="en-IE" sz="21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>
                          <a:solidFill>
                            <a:srgbClr val="FF0000"/>
                          </a:solidFill>
                        </a:rPr>
                        <a:t>Poly-aluminium chloride</a:t>
                      </a:r>
                      <a:endParaRPr lang="en-IE" sz="21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2100" dirty="0" smtClean="0">
                          <a:solidFill>
                            <a:srgbClr val="FF0000"/>
                          </a:solidFill>
                        </a:rPr>
                        <a:t>Poly-aluminium chloride</a:t>
                      </a:r>
                      <a:endParaRPr lang="en-IE" sz="21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2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21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E" sz="21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48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Conclusions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11560" y="1515383"/>
            <a:ext cx="76328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/>
              <a:t>Due </a:t>
            </a:r>
            <a:r>
              <a:rPr lang="en-GB" sz="2400" dirty="0"/>
              <a:t>to the high cost of amendments, their incorporation into existing management practices can only be justified on </a:t>
            </a:r>
            <a:r>
              <a:rPr lang="en-GB" sz="2400" dirty="0">
                <a:solidFill>
                  <a:srgbClr val="FF0000"/>
                </a:solidFill>
              </a:rPr>
              <a:t>a targeted basis </a:t>
            </a:r>
            <a:r>
              <a:rPr lang="en-GB" sz="2400" dirty="0"/>
              <a:t>where inherent soil characteristics deem their usage suitable to receive amended slurry. </a:t>
            </a:r>
            <a:endParaRPr lang="en-GB" sz="2400" dirty="0" smtClean="0"/>
          </a:p>
          <a:p>
            <a:pPr marL="342900" indent="-342900">
              <a:buFont typeface="Arial" pitchFamily="34" charset="0"/>
              <a:buChar char="•"/>
            </a:pPr>
            <a:endParaRPr lang="en-GB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IE" sz="2400" dirty="0" smtClean="0"/>
              <a:t>It </a:t>
            </a:r>
            <a:r>
              <a:rPr lang="en-IE" sz="2400" dirty="0"/>
              <a:t>is prudent for farmers to adhere, whenever possible, to the 48-h rule (SI 610 of 2010) to reduce the risk of surface runoff of nutrients and sediment. </a:t>
            </a:r>
          </a:p>
          <a:p>
            <a:pPr marL="342900" indent="-342900">
              <a:buFont typeface="Arial" pitchFamily="34" charset="0"/>
              <a:buChar char="•"/>
            </a:pP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213860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11" descr="Teagasc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4221088"/>
            <a:ext cx="2122488" cy="73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5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7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sp>
        <p:nvSpPr>
          <p:cNvPr id="2" name="AutoShape 8" descr="data:image/jpeg;base64,/9j/4AAQSkZJRgABAQAAAQABAAD/2wCEAAkGBhQPDxUUDxQUEBUVFhUYFBQUFBQWGBUVFhUVGBUUFBYXGyYfFx0kGhQYIC8gIygpLSwsFh4xNTAqNScsLCkBCQoKDgwOGg8PGikgHyQqKjQ1LyktMCwtNTQsKikuKiwqLCwpLCwsKiwpLCwsLCosLCwsNCwsLCwvKSw0LCwsLP/AABEIAQQAwgMBIgACEQEDEQH/xAAcAAEAAwEBAQEBAAAAAAAAAAAABQYHBAMBAgj/xABREAACAQMBBAcBCwcJBgUFAAABAgMABBEhBQYSMQcTIkFRYXGBFBUjMkJTYpGSodFScpOxs8HTFjNUY4KissLhNDVDc3SjJCWDtNJEVcPw8f/EABsBAQACAwEBAAAAAAAAAAAAAAAEBQIDBgEH/8QANxEAAgECAgcFBwMEAwAAAAAAAAECAwQREgUhMUFRcZETIjNhsRQyUoGh0fAjYsEGFULhJDRy/9oADAMBAAIRAxEAPwDcaUpQCmaVVekbeGWws1ltyocyqvaXiGCrk6f2RWcIOpJRW1mMpKKxZac0zWV2u8O3JY1eOFGR1DK3BGMqwyDrJ4V6++23/mE+xF/EqU7OS1OUeppVdP8AxfQ0/NM1mHvtt/5hPsxfxKe+23/mE+xF/Erz2R/FHqO3/a+hp+aZrMPfbb/zCfZi/iU99tv/ADCfZi/iU9kfxx6jt/2voafSsw999v8AzCfYi/iU999v/MJ9iL+JT2R/HHqO3XwvoafmlZh777f+YT7MX8Snvvt/5hPsRfxKeyS+KPUdv+19DUM18zWYe++3/mE+zF/Er5777f8AmE+xF/Ep7HL4o9R2/wC19DUM0zWX+++3/mE+zF/Er7777f8AmE+xF/Ep7I/ij1Hb/tfQ0/NM1mHvtt/5hPsxfxKj9s77bYs1DXKRxBiQpMaHJAzjsue6so2U5PBSj1PHcJa2n0Nfr7XhZy8casflKp+sA/vr3qCSRSlKAUpSgFKUoBWf9ND4sIx4zr90claBWb9Nr/8AhIR/XH7o3/GpVn48eZpr+Gzk3rvZIdnbPWN3jzCueBmXOIo+eDrzqpe/c/z836V/xq0dIGlvYr4Q/wCSKqUarLiT7Rn0TQNtSlZRlOKZ2Hbc/wA/N+lf8a6b24vIOHrnnj414lzI+o7wddGGRleYyKkNh7OS1iF5djPL3PF3u3NXwfrHgO14V7We3xf8VvfYAkbMMigDqn5Ko/UCeeSDz0rJXU1LuLGK2v7cjCrXi5uVKmnCO14enIgffuf5+b9K/wCNPfqf5+b9K/4157S2c9tK0coww5EcmU8nXyOPZgjmK5qlxm5LFMuqVK2qwU4xWHI7Pfuf5+b9K/41LWmy9pyrlFuiDyLSMmftsKsG5uwlt4opmjE1zNloEY4WOMY+FY4PAMMCWwT21UDJ1n7za0ULcN1tDgk70i6tAp8OHhdx/aY1KjDVjJnJ3mlI9o6dtSTw34YmcbRjvrbWc3MQ/KLvw/aDFfvrh9+Z/npf0j/jWt296XjL28y7Qi5PG3VGTHeEZAqk4+Q47X5QrPt9d344Gjntf9nnGVAzhGxnhGdQCMkA8sMNMAV5ODSxTJGjdJU61Tsa9OKb8iF9+J/npv0j/jT35n+el/SP+NcdTW72w1lDT3PZtotWPzhHyB5Z0OOfxRrnESpVyRzNnQXatreGaUF5aj8k3ot/dHHN1ROOLrXz4B8Z+JnTi8fLWuP35n+em/Sv+NTi78Mbgl1zbkcBhwDhOWcci2OY5EdnwNR+8WwhblZITx28msbjXhzrwE/qPeBg6g50U7ipmy1dWOz7cyttZqNTJc00s2zV9DjG2Z/npv0j/jVh3+kMmxbF2JY8WpJySeqbUk8+VVKrVvV2t37Q+E2PumH7qvNGSftESt/qqhThbJwSWvcarsN82sJ8Yoz/AHFruqL3XfNjbHxgh/ZrUpSWqTOQj7qFKUrEyFKUoBSlKAVmHTe/wNuPF5D9SAfvrT6yzptbPuRfEzH9kP31MsfHj+biPc+Gzz6TBg2q+EP/AMB+6qUDggjGhB1AI0OdQdCNOR51dOlTS5hHhCP8R/CqVVNW1zZ9P0LGLsIxe/Et+0x7626zQ5E0IxJDknIOuYx54JB78Y5iq/sXYzXcvAuijV3I0RfE+Z5Ad/oCR47O2i9tKskRww7jnDDvVvEHH3A8xU1t/elJo+rtU6kS9u4OACznQppzGmp7+Xec1nZ1Kf6dP3X9PzcRXTuLZu3pa4y2PhxOferba3LokXajhHCsjatIcAFuLmV7I9Tr4Yg8V9pUunBU4qKLq1toUKSpxZeNqbyGOzVoG4XkgtIlYaFEAuOt4T3HjjK58h4CqOKSyPwBQdA3EAfPQjyz+seZz8U1IqSzEHRllG1zxlhi3t8tx17M2o9rKssJwy/Uy96N4g/68wKt++9+hteBflXckkY8F6vMn/dmYepNUKXPJRz5k4wB38+eldVzdNK2XOcDAHgMkn6yxJPeWJ76KWEWjTc2Ma95CpFYKO18eB41aNi3a3tsLKY9W6627jQEqDhGA5kAn1GTzBzV6emQRqCNCCNQQRyIPfUWrSVSOBYX1tG4hqeElrTOxdjym46jgPWZwR3D6RP5ONeLwqa2/frbW/uGE9ZjWeQ8uPIYog7tQCfD84kj6+/DG2xwAXOOAzgL/N8+Id/Fn5PLPa8FqritEKc6kk6qww/MfsVtGlVu6idwsFDdxfE+1adt9rdyH6Nx/mlH76q1Wm713cb6NyP8Q/8AlV5o54XEeaIv9UpOz1bn9zSdy3zs61P9RF9yAfuqbqu9Hz52Xa/8oD6iR+6rFW6rqnLmzhafuoUpStZmKUpQClKUArKumTW4s1/P+94hWq1lPSxrtGyX0++ZB+6ptj4y5P0ZGufDZaNs3ez5b7qLxU64KnC0misrZIVWzjOc6HHPTNd43Hsj/wDTp9/41kvSs2dqyeSRD+4Pxr5ut0kXFjhGPuiEf8NycqP6t+Y9DkelTP7PKpRjVp621sPIaTnCTg5NJcGa5/Iay/o6ff8AjT+Qtl/R0+/8a/W7e+FvtBcwP2gMtE2jr6r3jzGRU3mqedPI8slgyfG6qSWKm+pBfyGsv6On3/jXLtDdnZtuvFPHBEpOAXbhBJ7hk6nyq0Vn3TJ/skH/AFKf4HryME3gZxuKzaWd9WdtpszZkqBkg4gc8OIZzxAEjiUBe0DjmK/cmw7BBxSWjRoOcjRnhA8WAJZR5kADvr5u1dhbG3BuDD8EvwaojOdW1UFWJ+o8qksrwthrongfWVZQjdk81ZQq+Wi/urzKuB7OvWjJrO+rOAbvWPM2UgXubqnOf7AJce1RXhd2GyouEyRKgY8PE8cqqp4WbDuwAXRTzNTM7qGY8d5GeI5YJIyc+5WjZQPPA076qvSNch7AYnFxiZOQUcPwc3Ph7z+6mVcDKnWqzko531ZZLXdHZ8qB4oopFPJkPEp1xoQcHUV7fyGsv6PH9Rrj6M/902/5r/tZKtNeygk2jX7TW+N9WQX8h7L+jx/Ufxp/Iey/o8f1GpwtVI3q6UoLQlIMXMo0wp7Cn6bjn6Ln2VspUJVpZaccWa53k4LGU31ZKXm6uz4ULyxRRooyWbQD1JNVXeS9tZ9iXPuBeGJJox8UqGbjhJYA64ww545VnW3t5ri/fiuXLYPZQaIn5q/v1PnVm2Hru7fDwmQ/fB+FXP8Aa3axjVm9eZbOZXT0hOvjDF4YPazRujVs7Kt/zWH1SPVnqp9FrZ2TD5GUf916tlVFwsKsub9SVS9xchSlK0mwUpSgFKUoBWU9Juu17Ef8r77j/StWrKukj/fVj/6P/uDUyy8X5P0ZGufc6FX6UGztWb0i/ZJVVq0dJh/81n/9P9klVeu20f8A9aHJFHW8Rn7hnaNgyMUZTlWUkEHxBGorRt1ul548JfgyLy65B2x+eo0b1GD5Gs2pWVzZUrlYTXz3ilWnTeMWf05s7asVzGJIHWVDyZTn2HwPkdapPTL/ALJB/wBSn+B6yjY+3JrOTrLaRo278fFYeDqdGHrWiWm+1ntaNINqp1LBgysHZY2bBGeIHKaMdG0865S50VVt3mj3o+W0ube9jJrNqZObq7aVbCEC6toQicLiTBZWBOc5lUD2j6810Hei1IcC/Ep4H7LdUqt2T8UiMZ9Ax9tfB0XbPYA9XIw7vh5jp3Y7Vcm0uh6zkTEHHbt+WGaTTvBVjqPQiqlKO9k+couTaJBt6LYyEJtFQ2TgMITHz5BuBcj+37agOknaivZqhngnYyBlEWhCiOTLEdY+mSBnTn51J2vRDYqgEiySMB2nMjqWPjhSAP8A95157R6Ptl2sRefijQcy1xLg+QHFqfIZr3LFvCOL+R7TqRhLM9xJ9Gn+6bb81/2slde8m+dvYL8O+Xx2Yl1dvZ8keZwKzLanST1MIttlK0EKZAkc8UhBJJ4Q2eHUnU5PpVGmmZ2LOSzE5LMSST4knU1eW2h51pZ6vdXDeVNa+UdUNZaN6Oka5vsoD1EJ/wCGhOWH9Y/NvQYHkaqlKV1FC2p0I5YLAqp1JTeMmKvO7ZzsHaA+mn/4/wAKo1Xjdb/ce0vVP1LULSvhL/0vU223vPky/wDRQf8AyqL86X9q9XCqd0Tf7qj/AD5f2jVca4u58afN+pe0fDjyFKUrQbRSlKAUpSgFZV0n6bWsT/y/uuB+Naqayrpg7F1ZP4cX92SM/vqZY+Ml5P0ZGufDKv0nrjas3pH+ySqrVx6WI8bUc/lRxH+6R/lqnV22jnjbQ5FJX8RilKVONApSlePzBY92N/LnZ5ARusi74XyV/sHmh9NPI1ru7XSDbXy6N1UgGWikIBGOZU8nHmPaBWP7s7j3O0CDGvBH3zPkL58Pe59PaRWvbs9HlrZLnhE8hGGkkAPMYIVeSj7/ABJrktLeyY933/L+fzEt7Ptvl5/wQu9PS1FBlLIC4k1Bc/zSnyI1k9mnnWU7X23NeSdZcSNI3dnko8EUaKPStT3p6I4psvYkQPz6s56tj5d8fsyPIVlW1djTWkhjuI2ibz5EeKkaMPMVM0T7Hh3Pe89ppu+2x72zy2HHSlK6IrhSlKAVeN29Ng7QPi8Y/Z/jVHq8bJ7O7l2fy7hF+owf61VaU8OK/cvUk23vPkzQOikY2VF+dKf+69W+qv0Zx8OyrfzDn65HNWiuLuHjVlzfqX1L3FyFKUrQbBSlKAUpSgFZl03W/wADbyDud1+0gI/wVptUvpasus2YzfNPG/szwH7nqTaSy14vzNNdY02UPpV7dxbzDlLbIfqLH9TCqRV33q+H2Ps+bmYw8LH0GBn9F99Uiu00W/0MvBtfUo7ld/HiKV+ooi7BUBZicBVBJJ8ABqa0TdfojkkxJfkwrz6pfjn888k9Bk+lb7m9pWyxm/lvMKVGdR91FG2Tsaa7k6u3jaRu/HJR4sx0UeZrVt1uiSKHEl6RcPz6sfzS+udZPbgeVT9xtG12QscfVGGJzgOiZRWxn4Q54skDPEQeXOrGrZGRXJ3mlqtfVHux+pb0bKMFmlrITaO9Vradh5UUqP5tQWIAJGAqjTVSMacqpF30vOXKxQqvPhLl2OO4nAAz5Z/GuffHdxrU5kMTxtLK0TdY8cuJWMjI46t1YBmJ4tOdVmeWPgISIBtMN18jkfFJ7PVBTo2NSPinvFU9SEtqaOm0fTtp5c8JNt8NX0NO3F3z91KIpuLrUXLSHHC+WOox8XmBj6uWln2psiG7jMdxGsqnuYcj4qeanzGtYDbXpikV0OGUgqezkd+RxAgHHfzHOtj3H2nNcQyTXLKQ7/BqvxUVVCnB17/M659BrpVH8z3S2j42824YZXuKLvT0RSRZksSZk+abHWD808n9ND61nkkZVirAqQcEEEEHwIPI1/UQYGoLeXcm22gPhl4ZMYWVMBx4ZPyh5HPsro7PTNSnhGtrXHecrXsVLXDUfzxSrTvR0eXNhlsdfF86gPZH9YvNfXUedVauqo3FOvHNTeJUzpyg8JIVd7j4LduMcuuuifYpf+GKpFXvfOApZbMtB8Yx8ZH0pOED+871XaSeMqcfPHojdQ2SfkaluZb9Xs62XwhjJ9WUMf11NV5W0IRFUclAUegGB+qvWuJnLNJsv4rBJClKViZClKUApSlAKj9vbO902ssJ/wCJG6j1IOD9eKkK+EV6ng8UeNYrAxHdxTdbHvbUj4SBhOi9+nxx/cYf264d1ujq5v8ADkdRCf8AiODlh/Vpzb10HnVgvj70bwcZ7MNxkt4BZT2/syDi9K1tau6l9UoJ9lsnrx9SuhbxqPCf+Oogt29zLfZ6/AplyO1K+rt7fkjyGBVb3p3uVpXtrmGaO3J4TMrPGzFT8ZMDtIGGMA649h0I1SNu7hGfjKXMzyMSzJJLiM5J0ChTwKNABgjSqac5Sbk3iy3to0ozSmu6Z/siaOW4iS8kZoEZgOInAB1AJ5qpIXPh5c62q5vkjh4g8a5HYLuFQsR2BnwJ8KxLaW7dxbazxsi/lErwk+RB1rnt9qyxo0aserYdqJu0h7/inQajORg1DjNx95HVXOj6d7llbTWpbPzeWbe3ft7qBrdoOpbiHHlw2OFsjg7I7xz8M4znNUrBPl/of/5XoBQjNapTbZf2ejoW9PLFcyS2DsfrJEyyprp1jPEGHLKShSAQR9w0OtWbbcZu9qpZySOsMYRBliSSIuMnLc3YnGT/AKV2dGYgYYEkkcyntR9aVSQdzhB8bwI8vAiu7f3c552FxajMigBlBwzBdVZD+UPvAGNQAZCXdxRylev/AMyUavd2pN7uDPzdbn3FivW7MmkbGpgchlcd+OQJ8sZ8CKsm7G8qX0PEvZdcCSM80bw17tDg+XiCBCbmb8C4AguexOMjJGBJjy7n8V9o7wIPebagsb5prdWilLYkRlPV3ERUMJQRpni0ONcjPjnLFJYrYVzo1Ks+xmu9ufH/AF5moEVRd6eiuC6y9vi2lOug+DY/SQfF9V+o1Lbr75i+wFglTQlnIHVgggcIf5RJzpj5Jqdsr5Zk4k5ZZSDzDIxVlPmGBFSaNedJ5qbwK2vb63CojA03IuI76G2uIyvWSAcQ1RkBy5VhocKCcc/KrVJ/4/eVQusdsR6AQjJ/7rYrRN59sLZ2kk7Yyi9kHvc6IPaSPZmqZ0O7GIjlu5NWmbhUnvVSS7e1/wDBVrO8nWputU3LBc3t+hXKhGE1CPHHoaQBX2lKpSxFKUoBSlKAUpSgFKUoCodJW7Hu6zJjGZYcug72GO3H7QNPNRXh0X71+7LURSH4aABTnm8fJH8/yT5geNXWsm312HJsq8W/shhGbMij4qs3xlYD5D/cf7NTqDVaHYS27Vz4fMi1U6cu0XzNWnmCKWYhVAJJJwAAMkknkKyfeTa1qt0l3s9/hlcmXPW/CgnQgtzXmpAxoRjlV5sr+DbNicE8D8IlQHtKVZWaNvXGM94OlUreewmljndLeC2t4WZVIiQSSBH4Mg4yFyOfZ0HfUKcZRTWxlpYSpuqs+xn3bPShLKnDbp1GR2nJDN6Lpgepz7KpdxcF2LSMXY8yxJJ9p51oO7/R7FPYo8pZZJAH4hqVTiyAinTJUDUg8zX52dBY21yILm1ljaRgUecxupByiDsOQBzGudTr5R+znNYtnR0tI2to3C3pty16zP5ImAUkEBhkHxGSD/hNfK33aGzopYSjxpIuNFYAjI5Y8KwFhny9OQ9K1VKeUttE6UleZs0cGj6GwdNCORGhB8RVh2bv7dwEfCdco+TKOLI8OL4331CtsaZY+sMUgTAPGY24eE/Kzyx514Vhi47CdKlb3uKkkzTrzY8O2LYXNuOpnHfnHbT5Dkfc3MZB8qjbiKba2z1AHFcWshWRSQC44cZ8OL9ZVvKofcpbuR3jspli0DMr6qfk8QHC2o0+6tI3O3YNjG/WOJJJG4nYZx5AZ1Pec+LGpMe/rOMuk7Gq4qWLi+7x5PyM4tt4p4bI2aQyLIzHDYfiALBjwoF4s5HPu51pe6Fg8NovXZ6yRnlkyMduRixHD3d2n6uVTZFUfpF359xx9RbnNxIMac4lPyvzj8ke3wzIo0ZVJKEdZU3d5GacsqWvF+bK/v5tN9qX8dhanKo/bYcusweNj5Rrn2k+VahszZ6W8KRRDCxqFUeQHM+ff7aqfRtuX7ihMs4+HlHaB5xpzCep5t54HdV2qVc1I6qUNkfq97K+jF65y2sUpSoZIFKUoBSlKAUpSgFKUoBXjdWqyoySKHVgQykZBB5g17UoDHdrbGuN37n3RaZktmOGU5IAzpHL/lf9+h0LYW8FvtW2bhwwZSssTfGXiGCrDwOuCNDU3cW6yKVcBlYEMpAIIPMEHmKy3eLo/nsJfdWyS4C5JiXV0HeFB/nE+icn17rBVIXKy1HhPc+PP7kRwlReMdceH2JzfS2WztoUF5NaQqSihA0kjnA4EL8QIRQDoT3jXQVnO0doyScIklM3Bngc8XFg92W7XcDg5x3HnV52Bvza7SMce0ERJo2JTj1iZiCpI4tA2Cey3fyJNem9u4/WXFv7mhVLctw3HUogdcsMPjvAHhnHPFRLihNdyWpl1ou/oUZZprFEEOk26EPAerLYx1hU55cyM8OfZjyqD2fsfropJWljiSMgNniZyW5cMaAk9+vkfA40aToptjgq0qkeLKwPqCv6sVBba2wLSd4Le8NusZAEccRkCnhGs0rsW557KghR3ZzUWNNvXN7C2lpGlHuWUMrltf5iXLdXbMd3b6SLMy6SYjMYGeQCHJ4caA65wfQZhvpbxRX0iW4CoMZVeQcjLAeHoORyKj4NpzLK7QuyPJkN1IK8WeYAA0yRnQDmcYrrsN0rqaRVEMi8R+NIjqoz3s2NPGtc5Z1gkTbK2jo+o61SoksNm86dwpJfd8awHh4sdYeHPwSsrOM4OM8OM/S862wmq5sDY0Oy7YmVkQ4zLISQvM4ALHOBn2n6qpu8PSPNeye5tkq5LaGUDDsO8oD/ADa/SOD+bU22tZ1FgtnHcjmdK6QhXruolh6snN+ukVLMGG2xLcHTTVYs/leLeC/X4Hi3B3BZX92bQy0zHiRH1KE69ZJn5fgPk+vLt3J6NksyJrnE1xzHesR+jn4zfSPs8TecVKqVoUo9nR+b48vIqY05Teep8kAK+0pUElClKUApSlAKUpQClKUApSlAKUpQCvlfaUBT97ujeC/y6/ATH5ajRz/WL8r1Gvryqm228G0NhMI7tDPBnCkkkY8IpcafmsPYOdbFXjc2iSoUkVXVhgqwDA+oOhqXTumo5KizR8/4ZHnRTeaOpkNu9vnbbQHwD4fvifCuPZ8oea5Fee0t3GKlLNktRK8jzzBeKQlzkhMnQkk9rPZCgDyrO8XRCjHrNnv1Dg5EbFuDP0HHaT7/AGVDwb97Q2Ueq2hEZhrwtIcE45cMwBDj1yfOtvs0auu3lj5Pb/sx7aUH+osPNF+3b3MhsMspMkhGsj4yB3hQPijx8e81E7z9KVva5WDFzKPyT8Gp+k/f6Ln2VVOHam3efwFufWOIj/FN949Kum7HRpbWWHYe6JR8uQDCn6Ccl9Tk+deKhRoeK8XwX8sznXrXEsV1ZTbXd3aG3HWW8cwQZyoIIGP6qL/O31mtL3f3XgsI+C3TGfjOdXcjvZu/05DuFSwWvtaa1zKosuyPBHtOioa9r4ilKVGNwpSlAKUpQClKUApSlAKUpQClKUBC7d3xtbAgXkvUZxhmSThOc4AcKVz2TpnOlSOz9oJcRiSLiKnOCyOh0+i4B9uKz7p9XOyk/wCqh/VJWkigIWz3ytZp+ojd2lGMp1M4K5zgvxIOAHGhbANTdVbZzcO19oMFLEW9ieEYy2PdmgyQMnHeQK4LLpJe6e4itLCeWa3kCPE8kMeDrxF5OIouowACxPhgE0BeK4dl7bguw5tpUmEblH4DnhdeamoPdTfobQjuB7nlhuLVuCa2JQuGIPCEclVbPCQCSvLwwTy7l7djnhvGsLL3O0Vy6PCWijaWYBTIzFMqp1xzI0560BdK8p7ZZBh1VxocMARkcjg1W9zN9TtSCSWOAxBGZAryLxGVOaMAOxzXU558q/Nhv4ptZ7q6iNrBAzp1hkWTrGjkMbGMKNRxjhU957qAtSrivtU/au/UtnElxd2jRWzFA7iZXlhDkBWmhC4AyQCFdiM99fvePpCSxuYIZIJmFwxEcq8DI+FBIjVWLu2WVQvCMltDQFtpVMt+kNupLXFnLbTNdLawW7svFK7oroxbAVFw2SdQOE4ydKlbfbs4uRDcWwTiikkR4phKrdWYw0Z40jKt8IuMjB8dDQEhYbcguJJY4ZUkeBgsyqcmNjnAbw5H2gjuNd1UzdHb8E11tAQ2bWksLR+6CREZJpGEh1ERIJHCcdo5L+uYDo83ima62iTbXcxe+kUFjFwwquiRSlpcoFB5KGAHLPKgNSpVU3W33a/ubiA2zW7WrBZuOVGIY54eFVHaU8J7WfCuvYW80l1czwtbmJbduB5etV1aQqr8CYGSQrgnOMZxQFgpSlAKUpQClKUApSlAKUpQGf8AThs6SbY7GJS5ililYKMngUkMceXFk+QJqb2Z0jbPnhWVby3QEZKyTRo6Z5q6sQQRVlqKfdSzZ+NrW2L5zxmCItnx4uHOaAh907sXV1eXkf8AMSdRFDIQVEiwLIXkXOMpxykBu/gJqG6Mr1G2htcKyEm8JGGBJGGGR4jsmtDaIFSpAKkYKkAggjGCPDFc9vsiGNg0cMSMOTLGikA6HBAoCibj3KLt3bQZlUmS1IBYDIWOTiIz4d9fOh+7R22mAyknaVywAYElW4cMB4ac6vcux4HYs0MTMc5YxoScjBySNcjSv1b7KhibijijjbGOJUVTg8xkDlpQGZX7y7J2xcQWwONqoHtiBkR3nEElc+QDmVvRRUj0rbtMu75gs1Yrb9SQg1Zo4tG5cyB2yfok1oMlsrMrMqsyZ4GIBK8Qw3CeYyNNK9aAzdH2Vf2Iaa+lkgkCl4Zb585yGEbpxcRYMB2eZIGM1+d+7iGHamxU4kVY5ZRgsOwvVxqnFk5Hdzq1bSS0spBItqjzvxcAggjad8Y42GADgAjJJ7wOZAMpNseCRizwxOx5s0aEnAwMkjXQUBX9+9n2l5HbQXbMommHUSxyBGjlWKR1dXOmoUqNDksPKoLZNvebP2tBai+k2hbyRzPMk/C0luqL8HI0nPDOQozgHDad4v8AcbKhljEckUbxjGEaNGUYGBhSMDSvlnsiGBSsMMUSt8ZUjRA2mNQoAOlAUHo6vEbbG2QHU8U8HDhgeLCyg48cYp0b7Zgiu9pwyyxxzPtOcpE7qruGIClFJy2cHlmr7BseCNg0cMSMORWNARkYOCBpppX6bZ8QkM3Vx9ZjBk4F48YxjjxnGKAzzfK7Ox9sRX6ozxXcTW8yICS06LxW+PpNhU8grVd919jm0tURyGlPFJO4+XPKxeZvTjY48gB3VXrTbUW257c26SG3tn6+SSSJowZ1BWCFOMDiKlmkYjQcCDPaq7UB9pSlAKUpQClKUApSlAKUpQClcqbVhaQxrLGXHNA6lh6rnNdVAKUpQClflXBJAIJGhGeRxnB8NCPrr9UAqj21/PfR7QkSd7Z7a4nhgVODhTqEUh5VZT1nGxJIOnCQBg6m8VDXO6VtJJJIyMDMAJgskqJMAMDrY1YK+mmo1GhyNKAp2z7ya/v9mTtI0DS7OlkZUSMgEvbFwOsVuy2R5gAYPPOlVD3uxrZJkuZfg3jXgRzNJGqpoSgUOE4TwjIxg41qTtrlZUDxsrowyrKQysO4qRoR50B60pSgFKUoBSlKAUpSgFKUoBSlKAUpSgFUXpg2q9vYR4Zo45bmGK5kTIZLdixkII1GeELkeOO+r1UbtyaDhSK6USJcSCEIyhlZmVnAYHTGIz7cUBX7ndrZu0LFoLQWZBjYQvEsTGJivYkUoeLIODzBONedcnSNvj73yWMUc6Q9ZcxCcHhLC2z22OclVOMcXriojf8A6Ldm2+z7i5gj9ySwo0kckckg7a/EXhLEdpsLoAddK+7wPK0G75uieuN3amXi+Nx9XrxfSzz86A0fZW14ruPrLd1lQkgMucZHMa16bQvkt4ZJZTwpGjO58FUEsfqFe4qnb9F7yWDZ0DKrSnrp2ZONVt4GBAdAylhJLwJjIyA9AVfdHaFxZbaAviQNrxCdQdBFOuStvr3rEQnmeCtM2vtqGziMty4ijGhY5PcT3AnkD9VZ50m7sX0lmLk3EEslkwuIhHaNE+UwXw5nfThHFjGvAKtFxt1L/YUlwnxZbOZiM/FPVOHQ+jAr7KA8rrpUsI4llMkjxsAxdIJnCKx7JlIX4MnnwnXBBxqKslttOKWBZ43VomXjEmRw8GM8WTyGPHlVP3Dtk/k1CvCOFrWTiXGh4g/Fkd+STVCmuWXcyzOpjM6i4x8z7qmyD5Fgg+qgLj0h732U2zbhXSSRWhl6id7SZoDKyMIzFMU4cknRwca6GpXdLbcNjsKykupBEnuaHtEE69XnkATyB+qvbf7aEPvJdvxoY3tpBGwI4WLoREEPI5JGMVG2JH8kxn/7W3/tmoCXsekWynuYbeGUvLOnWRqEf4vAZBxkjsEoOLB1wRpqM+l3v7axqz5leJCRJPHBLJChBw2ZEUggHQlcgd+KrWyLALuqjW6DrVsZJIyFHEsrwOGdDzDHiYZHjXn0fWU93sOBIbm3ELQtEy+5GZkzxLIrMLgAtknXhGc5xrQFs2tvzaWixNNIwSbh6mRIZpEk488Kq8aMpYgZC5ziu263ghhSJ5WMYnkSKMOjqxkkzwIVYAqTg8wKpe824nVbtPaRu0z2yGWKQgBuKJ2l0Azg8JZBUXtSFt47Bp4iQbe3ja34cjN9wpNNjx4QqxA+MknhQGh7Y3qgs3RJ+tBlIWPggnkDuc4RTGhHF2SeHngZpeb0RRytEolnkRVaRIYnkMatnhMnCMKTg4UnJxoKrO6G2121Lb3XNbaDLAZwLyccMg9UjQ+y5FeF7u9epf3Vzsa6gPWOguba5RioljiTHC6jI7DqdMfG5+AF32RteO7hEsBLISw7SOhDIxR1ZXAZSGUggjurtqq9He3nvLaXroFtZYbmeKZIzlDMrcUjofNnOdTrnWrVQClKUApSlAKUpQCozb+7sF/EIrpC6hg64Z0KuueF1ZCCCMn66k6UBX7fce3VkaQz3PVkNGLm4mnVGHJgkjFeIdzEEjurq3i3Xt9oxCO7TrFVg64ZkZXGcMrKQQdTUtSgOTZey47WIRQghVzjiZnJJOSWZyWY5PMmo6Pc23W6NyOu644y/um5OVDcQQqZOEpn5GOHyqcpQHHtTZSXURjlL8J5iOWSIkYIILRsCQQdRnBqHs+j6zht3t4lljhfPHGtzchSCCGGOs0BDHIGM6ZzirJSgIrZW7EFrAYIA6xEFeBpZXCqQQQnGx4BqeWK8Nm7mWttbNbRxkwMCphkkklTBJJCrIxC5LEnGMnWpylAVSx6LtnwK6pCeF0dOFpZnCLICHEQZz1ZIJHEuDgnXWu1NyLZbX3KBMIDp1fum5xwlSpjz1meDBPYzjyqepQEbsPd6Gxj6u2DqmAFRppZFQDOAgkZuAa8hiohejWyWR3iSW36w5kSC4uIY3P0kicD2DAq00oDwtrFIolijVUjVeFUAAULyxiufYmw4bG3SC1Tq4kzwrknHExY6sSTqTzrvpQEfsbYMNlGyWyCJWd5CBk9tzljr+ruAArjl3QhM0kqPcQtMQ0vVXEyK7BQoYqGwp4VAyuDoKnKUBy7N2ZHbRCOBRGi5wozzJJZiTqxJJJJJJJJNdVKUApSlAKUpQClKUApSlAKUpQAUpSgFKUoBSlKAUpSgFKUoBSlKAUpSgFKUoBSlKAUpSgP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" name="AutoShape 10" descr="data:image/jpeg;base64,/9j/4AAQSkZJRgABAQAAAQABAAD/2wCEAAkGBhQPDxUUDxQUEBUVFhUYFBQUFBQWGBUVFhUVGBUUFBYXGyYfFx0kGhQYIC8gIygpLSwsFh4xNTAqNScsLCkBCQoKDgwOGg8PGikgHyQqKjQ1LyktMCwtNTQsKikuKiwqLCwpLCwsKiwpLCwsLCosLCwsNCwsLCwvKSw0LCwsLP/AABEIAQQAwgMBIgACEQEDEQH/xAAcAAEAAwEBAQEBAAAAAAAAAAAABQYHBAMBAgj/xABREAACAQMBBAcBCwcJBgUFAAABAgMABBEhBQYSMQcTIkFRYXGBFBUjMkJTYpGSodFScpOxs8HTFjNUY4KissLhNDVDc3SjJCWDtNJEVcPw8f/EABsBAQACAwEBAAAAAAAAAAAAAAAEBQIDBgEH/8QANxEAAgECAgcFBwMEAwAAAAAAAAECAwQREgUhMUFRcZETIjNhsRQyUoGh0fAjYsEGFULhJDRy/9oADAMBAAIRAxEAPwDcaUpQCmaVVekbeGWws1ltyocyqvaXiGCrk6f2RWcIOpJRW1mMpKKxZac0zWV2u8O3JY1eOFGR1DK3BGMqwyDrJ4V6++23/mE+xF/EqU7OS1OUeppVdP8AxfQ0/NM1mHvtt/5hPsxfxKe+23/mE+xF/Erz2R/FHqO3/a+hp+aZrMPfbb/zCfZi/iU99tv/ADCfZi/iU9kfxx6jt/2voafSsw999v8AzCfYi/iU999v/MJ9iL+JT2R/HHqO3XwvoafmlZh777f+YT7MX8Snvvt/5hPsRfxKeyS+KPUdv+19DUM18zWYe++3/mE+zF/Er5777f8AmE+xF/Ep7HL4o9R2/wC19DUM0zWX+++3/mE+zF/Er7777f8AmE+xF/Ep7I/ij1Hb/tfQ0/NM1mHvtt/5hPsxfxKj9s77bYs1DXKRxBiQpMaHJAzjsue6so2U5PBSj1PHcJa2n0Nfr7XhZy8casflKp+sA/vr3qCSRSlKAUpSgFKUoBWf9ND4sIx4zr90claBWb9Nr/8AhIR/XH7o3/GpVn48eZpr+Gzk3rvZIdnbPWN3jzCueBmXOIo+eDrzqpe/c/z836V/xq0dIGlvYr4Q/wCSKqUarLiT7Rn0TQNtSlZRlOKZ2Hbc/wA/N+lf8a6b24vIOHrnnj414lzI+o7wddGGRleYyKkNh7OS1iF5djPL3PF3u3NXwfrHgO14V7We3xf8VvfYAkbMMigDqn5Ko/UCeeSDz0rJXU1LuLGK2v7cjCrXi5uVKmnCO14enIgffuf5+b9K/wCNPfqf5+b9K/4157S2c9tK0coww5EcmU8nXyOPZgjmK5qlxm5LFMuqVK2qwU4xWHI7Pfuf5+b9K/41LWmy9pyrlFuiDyLSMmftsKsG5uwlt4opmjE1zNloEY4WOMY+FY4PAMMCWwT21UDJ1n7za0ULcN1tDgk70i6tAp8OHhdx/aY1KjDVjJnJ3mlI9o6dtSTw34YmcbRjvrbWc3MQ/KLvw/aDFfvrh9+Z/npf0j/jWt296XjL28y7Qi5PG3VGTHeEZAqk4+Q47X5QrPt9d344Gjntf9nnGVAzhGxnhGdQCMkA8sMNMAV5ODSxTJGjdJU61Tsa9OKb8iF9+J/npv0j/jT35n+el/SP+NcdTW72w1lDT3PZtotWPzhHyB5Z0OOfxRrnESpVyRzNnQXatreGaUF5aj8k3ot/dHHN1ROOLrXz4B8Z+JnTi8fLWuP35n+em/Sv+NTi78Mbgl1zbkcBhwDhOWcci2OY5EdnwNR+8WwhblZITx28msbjXhzrwE/qPeBg6g50U7ipmy1dWOz7cyttZqNTJc00s2zV9DjG2Z/npv0j/jVh3+kMmxbF2JY8WpJySeqbUk8+VVKrVvV2t37Q+E2PumH7qvNGSftESt/qqhThbJwSWvcarsN82sJ8Yoz/AHFruqL3XfNjbHxgh/ZrUpSWqTOQj7qFKUrEyFKUoBSlKAVmHTe/wNuPF5D9SAfvrT6yzptbPuRfEzH9kP31MsfHj+biPc+Gzz6TBg2q+EP/AMB+6qUDggjGhB1AI0OdQdCNOR51dOlTS5hHhCP8R/CqVVNW1zZ9P0LGLsIxe/Et+0x7626zQ5E0IxJDknIOuYx54JB78Y5iq/sXYzXcvAuijV3I0RfE+Z5Ad/oCR47O2i9tKskRww7jnDDvVvEHH3A8xU1t/elJo+rtU6kS9u4OACznQppzGmp7+Xec1nZ1Kf6dP3X9PzcRXTuLZu3pa4y2PhxOferba3LokXajhHCsjatIcAFuLmV7I9Tr4Yg8V9pUunBU4qKLq1toUKSpxZeNqbyGOzVoG4XkgtIlYaFEAuOt4T3HjjK58h4CqOKSyPwBQdA3EAfPQjyz+seZz8U1IqSzEHRllG1zxlhi3t8tx17M2o9rKssJwy/Uy96N4g/68wKt++9+hteBflXckkY8F6vMn/dmYepNUKXPJRz5k4wB38+eldVzdNK2XOcDAHgMkn6yxJPeWJ76KWEWjTc2Ma95CpFYKO18eB41aNi3a3tsLKY9W6627jQEqDhGA5kAn1GTzBzV6emQRqCNCCNQQRyIPfUWrSVSOBYX1tG4hqeElrTOxdjym46jgPWZwR3D6RP5ONeLwqa2/frbW/uGE9ZjWeQ8uPIYog7tQCfD84kj6+/DG2xwAXOOAzgL/N8+Id/Fn5PLPa8FqritEKc6kk6qww/MfsVtGlVu6idwsFDdxfE+1adt9rdyH6Nx/mlH76q1Wm713cb6NyP8Q/8AlV5o54XEeaIv9UpOz1bn9zSdy3zs61P9RF9yAfuqbqu9Hz52Xa/8oD6iR+6rFW6rqnLmzhafuoUpStZmKUpQClKUArKumTW4s1/P+94hWq1lPSxrtGyX0++ZB+6ptj4y5P0ZGufDZaNs3ez5b7qLxU64KnC0misrZIVWzjOc6HHPTNd43Hsj/wDTp9/41kvSs2dqyeSRD+4Pxr5ut0kXFjhGPuiEf8NycqP6t+Y9DkelTP7PKpRjVp621sPIaTnCTg5NJcGa5/Iay/o6ff8AjT+Qtl/R0+/8a/W7e+FvtBcwP2gMtE2jr6r3jzGRU3mqedPI8slgyfG6qSWKm+pBfyGsv6On3/jXLtDdnZtuvFPHBEpOAXbhBJ7hk6nyq0Vn3TJ/skH/AFKf4HryME3gZxuKzaWd9WdtpszZkqBkg4gc8OIZzxAEjiUBe0DjmK/cmw7BBxSWjRoOcjRnhA8WAJZR5kADvr5u1dhbG3BuDD8EvwaojOdW1UFWJ+o8qksrwthrongfWVZQjdk81ZQq+Wi/urzKuB7OvWjJrO+rOAbvWPM2UgXubqnOf7AJce1RXhd2GyouEyRKgY8PE8cqqp4WbDuwAXRTzNTM7qGY8d5GeI5YJIyc+5WjZQPPA076qvSNch7AYnFxiZOQUcPwc3Ph7z+6mVcDKnWqzko531ZZLXdHZ8qB4oopFPJkPEp1xoQcHUV7fyGsv6PH9Rrj6M/902/5r/tZKtNeygk2jX7TW+N9WQX8h7L+jx/Ufxp/Iey/o8f1GpwtVI3q6UoLQlIMXMo0wp7Cn6bjn6Ln2VspUJVpZaccWa53k4LGU31ZKXm6uz4ULyxRRooyWbQD1JNVXeS9tZ9iXPuBeGJJox8UqGbjhJYA64ww545VnW3t5ri/fiuXLYPZQaIn5q/v1PnVm2Hru7fDwmQ/fB+FXP8Aa3axjVm9eZbOZXT0hOvjDF4YPazRujVs7Kt/zWH1SPVnqp9FrZ2TD5GUf916tlVFwsKsub9SVS9xchSlK0mwUpSgFKUoBWU9Juu17Ef8r77j/StWrKukj/fVj/6P/uDUyy8X5P0ZGufc6FX6UGztWb0i/ZJVVq0dJh/81n/9P9klVeu20f8A9aHJFHW8Rn7hnaNgyMUZTlWUkEHxBGorRt1ul548JfgyLy65B2x+eo0b1GD5Gs2pWVzZUrlYTXz3ilWnTeMWf05s7asVzGJIHWVDyZTn2HwPkdapPTL/ALJB/wBSn+B6yjY+3JrOTrLaRo278fFYeDqdGHrWiWm+1ntaNINqp1LBgysHZY2bBGeIHKaMdG0865S50VVt3mj3o+W0ube9jJrNqZObq7aVbCEC6toQicLiTBZWBOc5lUD2j6810Hei1IcC/Ep4H7LdUqt2T8UiMZ9Ax9tfB0XbPYA9XIw7vh5jp3Y7Vcm0uh6zkTEHHbt+WGaTTvBVjqPQiqlKO9k+couTaJBt6LYyEJtFQ2TgMITHz5BuBcj+37agOknaivZqhngnYyBlEWhCiOTLEdY+mSBnTn51J2vRDYqgEiySMB2nMjqWPjhSAP8A95157R6Ptl2sRefijQcy1xLg+QHFqfIZr3LFvCOL+R7TqRhLM9xJ9Gn+6bb81/2slde8m+dvYL8O+Xx2Yl1dvZ8keZwKzLanST1MIttlK0EKZAkc8UhBJJ4Q2eHUnU5PpVGmmZ2LOSzE5LMSST4knU1eW2h51pZ6vdXDeVNa+UdUNZaN6Oka5vsoD1EJ/wCGhOWH9Y/NvQYHkaqlKV1FC2p0I5YLAqp1JTeMmKvO7ZzsHaA+mn/4/wAKo1Xjdb/ce0vVP1LULSvhL/0vU223vPky/wDRQf8AyqL86X9q9XCqd0Tf7qj/AD5f2jVca4u58afN+pe0fDjyFKUrQbRSlKAUpSgFZV0n6bWsT/y/uuB+Naqayrpg7F1ZP4cX92SM/vqZY+Ml5P0ZGufDKv0nrjas3pH+ySqrVx6WI8bUc/lRxH+6R/lqnV22jnjbQ5FJX8RilKVONApSlePzBY92N/LnZ5ARusi74XyV/sHmh9NPI1ru7XSDbXy6N1UgGWikIBGOZU8nHmPaBWP7s7j3O0CDGvBH3zPkL58Pe59PaRWvbs9HlrZLnhE8hGGkkAPMYIVeSj7/ABJrktLeyY933/L+fzEt7Ptvl5/wQu9PS1FBlLIC4k1Bc/zSnyI1k9mnnWU7X23NeSdZcSNI3dnko8EUaKPStT3p6I4psvYkQPz6s56tj5d8fsyPIVlW1djTWkhjuI2ibz5EeKkaMPMVM0T7Hh3Pe89ppu+2x72zy2HHSlK6IrhSlKAVeN29Ng7QPi8Y/Z/jVHq8bJ7O7l2fy7hF+owf61VaU8OK/cvUk23vPkzQOikY2VF+dKf+69W+qv0Zx8OyrfzDn65HNWiuLuHjVlzfqX1L3FyFKUrQbBSlKAUpSgFZl03W/wADbyDud1+0gI/wVptUvpasus2YzfNPG/szwH7nqTaSy14vzNNdY02UPpV7dxbzDlLbIfqLH9TCqRV33q+H2Ps+bmYw8LH0GBn9F99Uiu00W/0MvBtfUo7ld/HiKV+ooi7BUBZicBVBJJ8ABqa0TdfojkkxJfkwrz6pfjn888k9Bk+lb7m9pWyxm/lvMKVGdR91FG2Tsaa7k6u3jaRu/HJR4sx0UeZrVt1uiSKHEl6RcPz6sfzS+udZPbgeVT9xtG12QscfVGGJzgOiZRWxn4Q54skDPEQeXOrGrZGRXJ3mlqtfVHux+pb0bKMFmlrITaO9Vradh5UUqP5tQWIAJGAqjTVSMacqpF30vOXKxQqvPhLl2OO4nAAz5Z/GuffHdxrU5kMTxtLK0TdY8cuJWMjI46t1YBmJ4tOdVmeWPgISIBtMN18jkfFJ7PVBTo2NSPinvFU9SEtqaOm0fTtp5c8JNt8NX0NO3F3z91KIpuLrUXLSHHC+WOox8XmBj6uWln2psiG7jMdxGsqnuYcj4qeanzGtYDbXpikV0OGUgqezkd+RxAgHHfzHOtj3H2nNcQyTXLKQ7/BqvxUVVCnB17/M659BrpVH8z3S2j42824YZXuKLvT0RSRZksSZk+abHWD808n9ND61nkkZVirAqQcEEEEHwIPI1/UQYGoLeXcm22gPhl4ZMYWVMBx4ZPyh5HPsro7PTNSnhGtrXHecrXsVLXDUfzxSrTvR0eXNhlsdfF86gPZH9YvNfXUedVauqo3FOvHNTeJUzpyg8JIVd7j4LduMcuuuifYpf+GKpFXvfOApZbMtB8Yx8ZH0pOED+871XaSeMqcfPHojdQ2SfkaluZb9Xs62XwhjJ9WUMf11NV5W0IRFUclAUegGB+qvWuJnLNJsv4rBJClKViZClKUApSlAKj9vbO902ssJ/wCJG6j1IOD9eKkK+EV6ng8UeNYrAxHdxTdbHvbUj4SBhOi9+nxx/cYf264d1ujq5v8ADkdRCf8AiODlh/Vpzb10HnVgvj70bwcZ7MNxkt4BZT2/syDi9K1tau6l9UoJ9lsnrx9SuhbxqPCf+Oogt29zLfZ6/AplyO1K+rt7fkjyGBVb3p3uVpXtrmGaO3J4TMrPGzFT8ZMDtIGGMA649h0I1SNu7hGfjKXMzyMSzJJLiM5J0ChTwKNABgjSqac5Sbk3iy3to0ozSmu6Z/siaOW4iS8kZoEZgOInAB1AJ5qpIXPh5c62q5vkjh4g8a5HYLuFQsR2BnwJ8KxLaW7dxbazxsi/lErwk+RB1rnt9qyxo0aserYdqJu0h7/inQajORg1DjNx95HVXOj6d7llbTWpbPzeWbe3ft7qBrdoOpbiHHlw2OFsjg7I7xz8M4znNUrBPl/of/5XoBQjNapTbZf2ejoW9PLFcyS2DsfrJEyyprp1jPEGHLKShSAQR9w0OtWbbcZu9qpZySOsMYRBliSSIuMnLc3YnGT/AKV2dGYgYYEkkcyntR9aVSQdzhB8bwI8vAiu7f3c552FxajMigBlBwzBdVZD+UPvAGNQAZCXdxRylev/AMyUavd2pN7uDPzdbn3FivW7MmkbGpgchlcd+OQJ8sZ8CKsm7G8qX0PEvZdcCSM80bw17tDg+XiCBCbmb8C4AguexOMjJGBJjy7n8V9o7wIPebagsb5prdWilLYkRlPV3ERUMJQRpni0ONcjPjnLFJYrYVzo1Ks+xmu9ufH/AF5moEVRd6eiuC6y9vi2lOug+DY/SQfF9V+o1Lbr75i+wFglTQlnIHVgggcIf5RJzpj5Jqdsr5Zk4k5ZZSDzDIxVlPmGBFSaNedJ5qbwK2vb63CojA03IuI76G2uIyvWSAcQ1RkBy5VhocKCcc/KrVJ/4/eVQusdsR6AQjJ/7rYrRN59sLZ2kk7Yyi9kHvc6IPaSPZmqZ0O7GIjlu5NWmbhUnvVSS7e1/wDBVrO8nWputU3LBc3t+hXKhGE1CPHHoaQBX2lKpSxFKUoBSlKAUpSgFKUoCodJW7Hu6zJjGZYcug72GO3H7QNPNRXh0X71+7LURSH4aABTnm8fJH8/yT5geNXWsm312HJsq8W/shhGbMij4qs3xlYD5D/cf7NTqDVaHYS27Vz4fMi1U6cu0XzNWnmCKWYhVAJJJwAAMkknkKyfeTa1qt0l3s9/hlcmXPW/CgnQgtzXmpAxoRjlV5sr+DbNicE8D8IlQHtKVZWaNvXGM94OlUreewmljndLeC2t4WZVIiQSSBH4Mg4yFyOfZ0HfUKcZRTWxlpYSpuqs+xn3bPShLKnDbp1GR2nJDN6Lpgepz7KpdxcF2LSMXY8yxJJ9p51oO7/R7FPYo8pZZJAH4hqVTiyAinTJUDUg8zX52dBY21yILm1ljaRgUecxupByiDsOQBzGudTr5R+znNYtnR0tI2to3C3pty16zP5ImAUkEBhkHxGSD/hNfK33aGzopYSjxpIuNFYAjI5Y8KwFhny9OQ9K1VKeUttE6UleZs0cGj6GwdNCORGhB8RVh2bv7dwEfCdco+TKOLI8OL4331CtsaZY+sMUgTAPGY24eE/Kzyx514Vhi47CdKlb3uKkkzTrzY8O2LYXNuOpnHfnHbT5Dkfc3MZB8qjbiKba2z1AHFcWshWRSQC44cZ8OL9ZVvKofcpbuR3jspli0DMr6qfk8QHC2o0+6tI3O3YNjG/WOJJJG4nYZx5AZ1Pec+LGpMe/rOMuk7Gq4qWLi+7x5PyM4tt4p4bI2aQyLIzHDYfiALBjwoF4s5HPu51pe6Fg8NovXZ6yRnlkyMduRixHD3d2n6uVTZFUfpF359xx9RbnNxIMac4lPyvzj8ke3wzIo0ZVJKEdZU3d5GacsqWvF+bK/v5tN9qX8dhanKo/bYcusweNj5Rrn2k+VahszZ6W8KRRDCxqFUeQHM+ff7aqfRtuX7ihMs4+HlHaB5xpzCep5t54HdV2qVc1I6qUNkfq97K+jF65y2sUpSoZIFKUoBSlKAUpSgFKUoBXjdWqyoySKHVgQykZBB5g17UoDHdrbGuN37n3RaZktmOGU5IAzpHL/lf9+h0LYW8FvtW2bhwwZSssTfGXiGCrDwOuCNDU3cW6yKVcBlYEMpAIIPMEHmKy3eLo/nsJfdWyS4C5JiXV0HeFB/nE+icn17rBVIXKy1HhPc+PP7kRwlReMdceH2JzfS2WztoUF5NaQqSihA0kjnA4EL8QIRQDoT3jXQVnO0doyScIklM3Bngc8XFg92W7XcDg5x3HnV52Bvza7SMce0ERJo2JTj1iZiCpI4tA2Cey3fyJNem9u4/WXFv7mhVLctw3HUogdcsMPjvAHhnHPFRLihNdyWpl1ou/oUZZprFEEOk26EPAerLYx1hU55cyM8OfZjyqD2fsfropJWljiSMgNniZyW5cMaAk9+vkfA40aToptjgq0qkeLKwPqCv6sVBba2wLSd4Le8NusZAEccRkCnhGs0rsW557KghR3ZzUWNNvXN7C2lpGlHuWUMrltf5iXLdXbMd3b6SLMy6SYjMYGeQCHJ4caA65wfQZhvpbxRX0iW4CoMZVeQcjLAeHoORyKj4NpzLK7QuyPJkN1IK8WeYAA0yRnQDmcYrrsN0rqaRVEMi8R+NIjqoz3s2NPGtc5Z1gkTbK2jo+o61SoksNm86dwpJfd8awHh4sdYeHPwSsrOM4OM8OM/S862wmq5sDY0Oy7YmVkQ4zLISQvM4ALHOBn2n6qpu8PSPNeye5tkq5LaGUDDsO8oD/ADa/SOD+bU22tZ1FgtnHcjmdK6QhXruolh6snN+ukVLMGG2xLcHTTVYs/leLeC/X4Hi3B3BZX92bQy0zHiRH1KE69ZJn5fgPk+vLt3J6NksyJrnE1xzHesR+jn4zfSPs8TecVKqVoUo9nR+b48vIqY05Teep8kAK+0pUElClKUApSlAKUpQClKUApSlAKUpQCvlfaUBT97ujeC/y6/ATH5ajRz/WL8r1Gvryqm228G0NhMI7tDPBnCkkkY8IpcafmsPYOdbFXjc2iSoUkVXVhgqwDA+oOhqXTumo5KizR8/4ZHnRTeaOpkNu9vnbbQHwD4fvifCuPZ8oea5Fee0t3GKlLNktRK8jzzBeKQlzkhMnQkk9rPZCgDyrO8XRCjHrNnv1Dg5EbFuDP0HHaT7/AGVDwb97Q2Ueq2hEZhrwtIcE45cMwBDj1yfOtvs0auu3lj5Pb/sx7aUH+osPNF+3b3MhsMspMkhGsj4yB3hQPijx8e81E7z9KVva5WDFzKPyT8Gp+k/f6Ln2VVOHam3efwFufWOIj/FN949Kum7HRpbWWHYe6JR8uQDCn6Ccl9Tk+deKhRoeK8XwX8sznXrXEsV1ZTbXd3aG3HWW8cwQZyoIIGP6qL/O31mtL3f3XgsI+C3TGfjOdXcjvZu/05DuFSwWvtaa1zKosuyPBHtOioa9r4ilKVGNwpSlAKUpQClKUApSlAKUpQClKUBC7d3xtbAgXkvUZxhmSThOc4AcKVz2TpnOlSOz9oJcRiSLiKnOCyOh0+i4B9uKz7p9XOyk/wCqh/VJWkigIWz3ytZp+ojd2lGMp1M4K5zgvxIOAHGhbANTdVbZzcO19oMFLEW9ieEYy2PdmgyQMnHeQK4LLpJe6e4itLCeWa3kCPE8kMeDrxF5OIouowACxPhgE0BeK4dl7bguw5tpUmEblH4DnhdeamoPdTfobQjuB7nlhuLVuCa2JQuGIPCEclVbPCQCSvLwwTy7l7djnhvGsLL3O0Vy6PCWijaWYBTIzFMqp1xzI0560BdK8p7ZZBh1VxocMARkcjg1W9zN9TtSCSWOAxBGZAryLxGVOaMAOxzXU558q/Nhv4ptZ7q6iNrBAzp1hkWTrGjkMbGMKNRxjhU957qAtSrivtU/au/UtnElxd2jRWzFA7iZXlhDkBWmhC4AyQCFdiM99fvePpCSxuYIZIJmFwxEcq8DI+FBIjVWLu2WVQvCMltDQFtpVMt+kNupLXFnLbTNdLawW7svFK7oroxbAVFw2SdQOE4ydKlbfbs4uRDcWwTiikkR4phKrdWYw0Z40jKt8IuMjB8dDQEhYbcguJJY4ZUkeBgsyqcmNjnAbw5H2gjuNd1UzdHb8E11tAQ2bWksLR+6CREZJpGEh1ERIJHCcdo5L+uYDo83ima62iTbXcxe+kUFjFwwquiRSlpcoFB5KGAHLPKgNSpVU3W33a/ubiA2zW7WrBZuOVGIY54eFVHaU8J7WfCuvYW80l1czwtbmJbduB5etV1aQqr8CYGSQrgnOMZxQFgpSlAKUpQClKUApSlAKUpQGf8AThs6SbY7GJS5ililYKMngUkMceXFk+QJqb2Z0jbPnhWVby3QEZKyTRo6Z5q6sQQRVlqKfdSzZ+NrW2L5zxmCItnx4uHOaAh907sXV1eXkf8AMSdRFDIQVEiwLIXkXOMpxykBu/gJqG6Mr1G2htcKyEm8JGGBJGGGR4jsmtDaIFSpAKkYKkAggjGCPDFc9vsiGNg0cMSMOTLGikA6HBAoCibj3KLt3bQZlUmS1IBYDIWOTiIz4d9fOh+7R22mAyknaVywAYElW4cMB4ac6vcux4HYs0MTMc5YxoScjBySNcjSv1b7KhibijijjbGOJUVTg8xkDlpQGZX7y7J2xcQWwONqoHtiBkR3nEElc+QDmVvRRUj0rbtMu75gs1Yrb9SQg1Zo4tG5cyB2yfok1oMlsrMrMqsyZ4GIBK8Qw3CeYyNNK9aAzdH2Vf2Iaa+lkgkCl4Zb585yGEbpxcRYMB2eZIGM1+d+7iGHamxU4kVY5ZRgsOwvVxqnFk5Hdzq1bSS0spBItqjzvxcAggjad8Y42GADgAjJJ7wOZAMpNseCRizwxOx5s0aEnAwMkjXQUBX9+9n2l5HbQXbMommHUSxyBGjlWKR1dXOmoUqNDksPKoLZNvebP2tBai+k2hbyRzPMk/C0luqL8HI0nPDOQozgHDad4v8AcbKhljEckUbxjGEaNGUYGBhSMDSvlnsiGBSsMMUSt8ZUjRA2mNQoAOlAUHo6vEbbG2QHU8U8HDhgeLCyg48cYp0b7Zgiu9pwyyxxzPtOcpE7qruGIClFJy2cHlmr7BseCNg0cMSMORWNARkYOCBpppX6bZ8QkM3Vx9ZjBk4F48YxjjxnGKAzzfK7Ox9sRX6ozxXcTW8yICS06LxW+PpNhU8grVd919jm0tURyGlPFJO4+XPKxeZvTjY48gB3VXrTbUW257c26SG3tn6+SSSJowZ1BWCFOMDiKlmkYjQcCDPaq7UB9pSlAKUpQClKUApSlAKUpQClcqbVhaQxrLGXHNA6lh6rnNdVAKUpQClflXBJAIJGhGeRxnB8NCPrr9UAqj21/PfR7QkSd7Z7a4nhgVODhTqEUh5VZT1nGxJIOnCQBg6m8VDXO6VtJJJIyMDMAJgskqJMAMDrY1YK+mmo1GhyNKAp2z7ya/v9mTtI0DS7OlkZUSMgEvbFwOsVuy2R5gAYPPOlVD3uxrZJkuZfg3jXgRzNJGqpoSgUOE4TwjIxg41qTtrlZUDxsrowyrKQysO4qRoR50B60pSgFKUoBSlKAUpSgFKUoBSlKAUpSgFUXpg2q9vYR4Zo45bmGK5kTIZLdixkII1GeELkeOO+r1UbtyaDhSK6USJcSCEIyhlZmVnAYHTGIz7cUBX7ndrZu0LFoLQWZBjYQvEsTGJivYkUoeLIODzBONedcnSNvj73yWMUc6Q9ZcxCcHhLC2z22OclVOMcXriojf8A6Ldm2+z7i5gj9ySwo0kckckg7a/EXhLEdpsLoAddK+7wPK0G75uieuN3amXi+Nx9XrxfSzz86A0fZW14ruPrLd1lQkgMucZHMa16bQvkt4ZJZTwpGjO58FUEsfqFe4qnb9F7yWDZ0DKrSnrp2ZONVt4GBAdAylhJLwJjIyA9AVfdHaFxZbaAviQNrxCdQdBFOuStvr3rEQnmeCtM2vtqGziMty4ijGhY5PcT3AnkD9VZ50m7sX0lmLk3EEslkwuIhHaNE+UwXw5nfThHFjGvAKtFxt1L/YUlwnxZbOZiM/FPVOHQ+jAr7KA8rrpUsI4llMkjxsAxdIJnCKx7JlIX4MnnwnXBBxqKslttOKWBZ43VomXjEmRw8GM8WTyGPHlVP3Dtk/k1CvCOFrWTiXGh4g/Fkd+STVCmuWXcyzOpjM6i4x8z7qmyD5Fgg+qgLj0h732U2zbhXSSRWhl6id7SZoDKyMIzFMU4cknRwca6GpXdLbcNjsKykupBEnuaHtEE69XnkATyB+qvbf7aEPvJdvxoY3tpBGwI4WLoREEPI5JGMVG2JH8kxn/7W3/tmoCXsekWynuYbeGUvLOnWRqEf4vAZBxkjsEoOLB1wRpqM+l3v7axqz5leJCRJPHBLJChBw2ZEUggHQlcgd+KrWyLALuqjW6DrVsZJIyFHEsrwOGdDzDHiYZHjXn0fWU93sOBIbm3ELQtEy+5GZkzxLIrMLgAtknXhGc5xrQFs2tvzaWixNNIwSbh6mRIZpEk488Kq8aMpYgZC5ziu263ghhSJ5WMYnkSKMOjqxkkzwIVYAqTg8wKpe824nVbtPaRu0z2yGWKQgBuKJ2l0Azg8JZBUXtSFt47Bp4iQbe3ja34cjN9wpNNjx4QqxA+MknhQGh7Y3qgs3RJ+tBlIWPggnkDuc4RTGhHF2SeHngZpeb0RRytEolnkRVaRIYnkMatnhMnCMKTg4UnJxoKrO6G2121Lb3XNbaDLAZwLyccMg9UjQ+y5FeF7u9epf3Vzsa6gPWOguba5RioljiTHC6jI7DqdMfG5+AF32RteO7hEsBLISw7SOhDIxR1ZXAZSGUggjurtqq9He3nvLaXroFtZYbmeKZIzlDMrcUjofNnOdTrnWrVQClKUApSlAKUpQCozb+7sF/EIrpC6hg64Z0KuueF1ZCCCMn66k6UBX7fce3VkaQz3PVkNGLm4mnVGHJgkjFeIdzEEjurq3i3Xt9oxCO7TrFVg64ZkZXGcMrKQQdTUtSgOTZey47WIRQghVzjiZnJJOSWZyWY5PMmo6Pc23W6NyOu644y/um5OVDcQQqZOEpn5GOHyqcpQHHtTZSXURjlL8J5iOWSIkYIILRsCQQdRnBqHs+j6zht3t4lljhfPHGtzchSCCGGOs0BDHIGM6ZzirJSgIrZW7EFrAYIA6xEFeBpZXCqQQQnGx4BqeWK8Nm7mWttbNbRxkwMCphkkklTBJJCrIxC5LEnGMnWpylAVSx6LtnwK6pCeF0dOFpZnCLICHEQZz1ZIJHEuDgnXWu1NyLZbX3KBMIDp1fum5xwlSpjz1meDBPYzjyqepQEbsPd6Gxj6u2DqmAFRppZFQDOAgkZuAa8hiohejWyWR3iSW36w5kSC4uIY3P0kicD2DAq00oDwtrFIolijVUjVeFUAAULyxiufYmw4bG3SC1Tq4kzwrknHExY6sSTqTzrvpQEfsbYMNlGyWyCJWd5CBk9tzljr+ruAArjl3QhM0kqPcQtMQ0vVXEyK7BQoYqGwp4VAyuDoKnKUBy7N2ZHbRCOBRGi5wozzJJZiTqxJJJJJJJJNdVKUApSlAKUpQClKUApSlAKUpQAUpSgFKUoBSlKAUpSgFKUoBSlKAUpSgFKUoBSlKAUpSgP/9k="/>
          <p:cNvSpPr>
            <a:spLocks noChangeAspect="1" noChangeArrowheads="1"/>
          </p:cNvSpPr>
          <p:nvPr/>
        </p:nvSpPr>
        <p:spPr bwMode="auto">
          <a:xfrm>
            <a:off x="215900" y="-47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4" name="AutoShape 12" descr="data:image/jpeg;base64,/9j/4AAQSkZJRgABAQAAAQABAAD/2wCEAAkGBhQPDxUUDxQUEBUVFhUYFBQUFBQWGBUVFhUVGBUUFBYXGyYfFx0kGhQYIC8gIygpLSwsFh4xNTAqNScsLCkBCQoKDgwOGg8PGikgHyQqKjQ1LyktMCwtNTQsKikuKiwqLCwpLCwsKiwpLCwsLCosLCwsNCwsLCwvKSw0LCwsLP/AABEIAQQAwgMBIgACEQEDEQH/xAAcAAEAAwEBAQEBAAAAAAAAAAAABQYHBAMBAgj/xABREAACAQMBBAcBCwcJBgUFAAABAgMABBEhBQYSMQcTIkFRYXGBFBUjMkJTYpGSodFScpOxs8HTFjNUY4KissLhNDVDc3SjJCWDtNJEVcPw8f/EABsBAQACAwEBAAAAAAAAAAAAAAAEBQIDBgEH/8QANxEAAgECAgcFBwMEAwAAAAAAAAECAwQREgUhMUFRcZETIjNhsRQyUoGh0fAjYsEGFULhJDRy/9oADAMBAAIRAxEAPwDcaUpQCmaVVekbeGWws1ltyocyqvaXiGCrk6f2RWcIOpJRW1mMpKKxZac0zWV2u8O3JY1eOFGR1DK3BGMqwyDrJ4V6++23/mE+xF/EqU7OS1OUeppVdP8AxfQ0/NM1mHvtt/5hPsxfxKe+23/mE+xF/Erz2R/FHqO3/a+hp+aZrMPfbb/zCfZi/iU99tv/ADCfZi/iU9kfxx6jt/2voafSsw999v8AzCfYi/iU999v/MJ9iL+JT2R/HHqO3XwvoafmlZh777f+YT7MX8Snvvt/5hPsRfxKeyS+KPUdv+19DUM18zWYe++3/mE+zF/Er5777f8AmE+xF/Ep7HL4o9R2/wC19DUM0zWX+++3/mE+zF/Er7777f8AmE+xF/Ep7I/ij1Hb/tfQ0/NM1mHvtt/5hPsxfxKj9s77bYs1DXKRxBiQpMaHJAzjsue6so2U5PBSj1PHcJa2n0Nfr7XhZy8casflKp+sA/vr3qCSRSlKAUpSgFKUoBWf9ND4sIx4zr90claBWb9Nr/8AhIR/XH7o3/GpVn48eZpr+Gzk3rvZIdnbPWN3jzCueBmXOIo+eDrzqpe/c/z836V/xq0dIGlvYr4Q/wCSKqUarLiT7Rn0TQNtSlZRlOKZ2Hbc/wA/N+lf8a6b24vIOHrnnj414lzI+o7wddGGRleYyKkNh7OS1iF5djPL3PF3u3NXwfrHgO14V7We3xf8VvfYAkbMMigDqn5Ko/UCeeSDz0rJXU1LuLGK2v7cjCrXi5uVKmnCO14enIgffuf5+b9K/wCNPfqf5+b9K/4157S2c9tK0coww5EcmU8nXyOPZgjmK5qlxm5LFMuqVK2qwU4xWHI7Pfuf5+b9K/41LWmy9pyrlFuiDyLSMmftsKsG5uwlt4opmjE1zNloEY4WOMY+FY4PAMMCWwT21UDJ1n7za0ULcN1tDgk70i6tAp8OHhdx/aY1KjDVjJnJ3mlI9o6dtSTw34YmcbRjvrbWc3MQ/KLvw/aDFfvrh9+Z/npf0j/jWt296XjL28y7Qi5PG3VGTHeEZAqk4+Q47X5QrPt9d344Gjntf9nnGVAzhGxnhGdQCMkA8sMNMAV5ODSxTJGjdJU61Tsa9OKb8iF9+J/npv0j/jT35n+el/SP+NcdTW72w1lDT3PZtotWPzhHyB5Z0OOfxRrnESpVyRzNnQXatreGaUF5aj8k3ot/dHHN1ROOLrXz4B8Z+JnTi8fLWuP35n+em/Sv+NTi78Mbgl1zbkcBhwDhOWcci2OY5EdnwNR+8WwhblZITx28msbjXhzrwE/qPeBg6g50U7ipmy1dWOz7cyttZqNTJc00s2zV9DjG2Z/npv0j/jVh3+kMmxbF2JY8WpJySeqbUk8+VVKrVvV2t37Q+E2PumH7qvNGSftESt/qqhThbJwSWvcarsN82sJ8Yoz/AHFruqL3XfNjbHxgh/ZrUpSWqTOQj7qFKUrEyFKUoBSlKAVmHTe/wNuPF5D9SAfvrT6yzptbPuRfEzH9kP31MsfHj+biPc+Gzz6TBg2q+EP/AMB+6qUDggjGhB1AI0OdQdCNOR51dOlTS5hHhCP8R/CqVVNW1zZ9P0LGLsIxe/Et+0x7626zQ5E0IxJDknIOuYx54JB78Y5iq/sXYzXcvAuijV3I0RfE+Z5Ad/oCR47O2i9tKskRww7jnDDvVvEHH3A8xU1t/elJo+rtU6kS9u4OACznQppzGmp7+Xec1nZ1Kf6dP3X9PzcRXTuLZu3pa4y2PhxOferba3LokXajhHCsjatIcAFuLmV7I9Tr4Yg8V9pUunBU4qKLq1toUKSpxZeNqbyGOzVoG4XkgtIlYaFEAuOt4T3HjjK58h4CqOKSyPwBQdA3EAfPQjyz+seZz8U1IqSzEHRllG1zxlhi3t8tx17M2o9rKssJwy/Uy96N4g/68wKt++9+hteBflXckkY8F6vMn/dmYepNUKXPJRz5k4wB38+eldVzdNK2XOcDAHgMkn6yxJPeWJ76KWEWjTc2Ma95CpFYKO18eB41aNi3a3tsLKY9W6627jQEqDhGA5kAn1GTzBzV6emQRqCNCCNQQRyIPfUWrSVSOBYX1tG4hqeElrTOxdjym46jgPWZwR3D6RP5ONeLwqa2/frbW/uGE9ZjWeQ8uPIYog7tQCfD84kj6+/DG2xwAXOOAzgL/N8+Id/Fn5PLPa8FqritEKc6kk6qww/MfsVtGlVu6idwsFDdxfE+1adt9rdyH6Nx/mlH76q1Wm713cb6NyP8Q/8AlV5o54XEeaIv9UpOz1bn9zSdy3zs61P9RF9yAfuqbqu9Hz52Xa/8oD6iR+6rFW6rqnLmzhafuoUpStZmKUpQClKUArKumTW4s1/P+94hWq1lPSxrtGyX0++ZB+6ptj4y5P0ZGufDZaNs3ez5b7qLxU64KnC0misrZIVWzjOc6HHPTNd43Hsj/wDTp9/41kvSs2dqyeSRD+4Pxr5ut0kXFjhGPuiEf8NycqP6t+Y9DkelTP7PKpRjVp621sPIaTnCTg5NJcGa5/Iay/o6ff8AjT+Qtl/R0+/8a/W7e+FvtBcwP2gMtE2jr6r3jzGRU3mqedPI8slgyfG6qSWKm+pBfyGsv6On3/jXLtDdnZtuvFPHBEpOAXbhBJ7hk6nyq0Vn3TJ/skH/AFKf4HryME3gZxuKzaWd9WdtpszZkqBkg4gc8OIZzxAEjiUBe0DjmK/cmw7BBxSWjRoOcjRnhA8WAJZR5kADvr5u1dhbG3BuDD8EvwaojOdW1UFWJ+o8qksrwthrongfWVZQjdk81ZQq+Wi/urzKuB7OvWjJrO+rOAbvWPM2UgXubqnOf7AJce1RXhd2GyouEyRKgY8PE8cqqp4WbDuwAXRTzNTM7qGY8d5GeI5YJIyc+5WjZQPPA076qvSNch7AYnFxiZOQUcPwc3Ph7z+6mVcDKnWqzko531ZZLXdHZ8qB4oopFPJkPEp1xoQcHUV7fyGsv6PH9Rrj6M/902/5r/tZKtNeygk2jX7TW+N9WQX8h7L+jx/Ufxp/Iey/o8f1GpwtVI3q6UoLQlIMXMo0wp7Cn6bjn6Ln2VspUJVpZaccWa53k4LGU31ZKXm6uz4ULyxRRooyWbQD1JNVXeS9tZ9iXPuBeGJJox8UqGbjhJYA64ww545VnW3t5ri/fiuXLYPZQaIn5q/v1PnVm2Hru7fDwmQ/fB+FXP8Aa3axjVm9eZbOZXT0hOvjDF4YPazRujVs7Kt/zWH1SPVnqp9FrZ2TD5GUf916tlVFwsKsub9SVS9xchSlK0mwUpSgFKUoBWU9Juu17Ef8r77j/StWrKukj/fVj/6P/uDUyy8X5P0ZGufc6FX6UGztWb0i/ZJVVq0dJh/81n/9P9klVeu20f8A9aHJFHW8Rn7hnaNgyMUZTlWUkEHxBGorRt1ul548JfgyLy65B2x+eo0b1GD5Gs2pWVzZUrlYTXz3ilWnTeMWf05s7asVzGJIHWVDyZTn2HwPkdapPTL/ALJB/wBSn+B6yjY+3JrOTrLaRo278fFYeDqdGHrWiWm+1ntaNINqp1LBgysHZY2bBGeIHKaMdG0865S50VVt3mj3o+W0ube9jJrNqZObq7aVbCEC6toQicLiTBZWBOc5lUD2j6810Hei1IcC/Ep4H7LdUqt2T8UiMZ9Ax9tfB0XbPYA9XIw7vh5jp3Y7Vcm0uh6zkTEHHbt+WGaTTvBVjqPQiqlKO9k+couTaJBt6LYyEJtFQ2TgMITHz5BuBcj+37agOknaivZqhngnYyBlEWhCiOTLEdY+mSBnTn51J2vRDYqgEiySMB2nMjqWPjhSAP8A95157R6Ptl2sRefijQcy1xLg+QHFqfIZr3LFvCOL+R7TqRhLM9xJ9Gn+6bb81/2slde8m+dvYL8O+Xx2Yl1dvZ8keZwKzLanST1MIttlK0EKZAkc8UhBJJ4Q2eHUnU5PpVGmmZ2LOSzE5LMSST4knU1eW2h51pZ6vdXDeVNa+UdUNZaN6Oka5vsoD1EJ/wCGhOWH9Y/NvQYHkaqlKV1FC2p0I5YLAqp1JTeMmKvO7ZzsHaA+mn/4/wAKo1Xjdb/ce0vVP1LULSvhL/0vU223vPky/wDRQf8AyqL86X9q9XCqd0Tf7qj/AD5f2jVca4u58afN+pe0fDjyFKUrQbRSlKAUpSgFZV0n6bWsT/y/uuB+Naqayrpg7F1ZP4cX92SM/vqZY+Ml5P0ZGufDKv0nrjas3pH+ySqrVx6WI8bUc/lRxH+6R/lqnV22jnjbQ5FJX8RilKVONApSlePzBY92N/LnZ5ARusi74XyV/sHmh9NPI1ru7XSDbXy6N1UgGWikIBGOZU8nHmPaBWP7s7j3O0CDGvBH3zPkL58Pe59PaRWvbs9HlrZLnhE8hGGkkAPMYIVeSj7/ABJrktLeyY933/L+fzEt7Ptvl5/wQu9PS1FBlLIC4k1Bc/zSnyI1k9mnnWU7X23NeSdZcSNI3dnko8EUaKPStT3p6I4psvYkQPz6s56tj5d8fsyPIVlW1djTWkhjuI2ibz5EeKkaMPMVM0T7Hh3Pe89ppu+2x72zy2HHSlK6IrhSlKAVeN29Ng7QPi8Y/Z/jVHq8bJ7O7l2fy7hF+owf61VaU8OK/cvUk23vPkzQOikY2VF+dKf+69W+qv0Zx8OyrfzDn65HNWiuLuHjVlzfqX1L3FyFKUrQbBSlKAUpSgFZl03W/wADbyDud1+0gI/wVptUvpasus2YzfNPG/szwH7nqTaSy14vzNNdY02UPpV7dxbzDlLbIfqLH9TCqRV33q+H2Ps+bmYw8LH0GBn9F99Uiu00W/0MvBtfUo7ld/HiKV+ooi7BUBZicBVBJJ8ABqa0TdfojkkxJfkwrz6pfjn888k9Bk+lb7m9pWyxm/lvMKVGdR91FG2Tsaa7k6u3jaRu/HJR4sx0UeZrVt1uiSKHEl6RcPz6sfzS+udZPbgeVT9xtG12QscfVGGJzgOiZRWxn4Q54skDPEQeXOrGrZGRXJ3mlqtfVHux+pb0bKMFmlrITaO9Vradh5UUqP5tQWIAJGAqjTVSMacqpF30vOXKxQqvPhLl2OO4nAAz5Z/GuffHdxrU5kMTxtLK0TdY8cuJWMjI46t1YBmJ4tOdVmeWPgISIBtMN18jkfFJ7PVBTo2NSPinvFU9SEtqaOm0fTtp5c8JNt8NX0NO3F3z91KIpuLrUXLSHHC+WOox8XmBj6uWln2psiG7jMdxGsqnuYcj4qeanzGtYDbXpikV0OGUgqezkd+RxAgHHfzHOtj3H2nNcQyTXLKQ7/BqvxUVVCnB17/M659BrpVH8z3S2j42824YZXuKLvT0RSRZksSZk+abHWD808n9ND61nkkZVirAqQcEEEEHwIPI1/UQYGoLeXcm22gPhl4ZMYWVMBx4ZPyh5HPsro7PTNSnhGtrXHecrXsVLXDUfzxSrTvR0eXNhlsdfF86gPZH9YvNfXUedVauqo3FOvHNTeJUzpyg8JIVd7j4LduMcuuuifYpf+GKpFXvfOApZbMtB8Yx8ZH0pOED+871XaSeMqcfPHojdQ2SfkaluZb9Xs62XwhjJ9WUMf11NV5W0IRFUclAUegGB+qvWuJnLNJsv4rBJClKViZClKUApSlAKj9vbO902ssJ/wCJG6j1IOD9eKkK+EV6ng8UeNYrAxHdxTdbHvbUj4SBhOi9+nxx/cYf264d1ujq5v8ADkdRCf8AiODlh/Vpzb10HnVgvj70bwcZ7MNxkt4BZT2/syDi9K1tau6l9UoJ9lsnrx9SuhbxqPCf+Oogt29zLfZ6/AplyO1K+rt7fkjyGBVb3p3uVpXtrmGaO3J4TMrPGzFT8ZMDtIGGMA649h0I1SNu7hGfjKXMzyMSzJJLiM5J0ChTwKNABgjSqac5Sbk3iy3to0ozSmu6Z/siaOW4iS8kZoEZgOInAB1AJ5qpIXPh5c62q5vkjh4g8a5HYLuFQsR2BnwJ8KxLaW7dxbazxsi/lErwk+RB1rnt9qyxo0aserYdqJu0h7/inQajORg1DjNx95HVXOj6d7llbTWpbPzeWbe3ft7qBrdoOpbiHHlw2OFsjg7I7xz8M4znNUrBPl/of/5XoBQjNapTbZf2ejoW9PLFcyS2DsfrJEyyprp1jPEGHLKShSAQR9w0OtWbbcZu9qpZySOsMYRBliSSIuMnLc3YnGT/AKV2dGYgYYEkkcyntR9aVSQdzhB8bwI8vAiu7f3c552FxajMigBlBwzBdVZD+UPvAGNQAZCXdxRylev/AMyUavd2pN7uDPzdbn3FivW7MmkbGpgchlcd+OQJ8sZ8CKsm7G8qX0PEvZdcCSM80bw17tDg+XiCBCbmb8C4AguexOMjJGBJjy7n8V9o7wIPebagsb5prdWilLYkRlPV3ERUMJQRpni0ONcjPjnLFJYrYVzo1Ks+xmu9ufH/AF5moEVRd6eiuC6y9vi2lOug+DY/SQfF9V+o1Lbr75i+wFglTQlnIHVgggcIf5RJzpj5Jqdsr5Zk4k5ZZSDzDIxVlPmGBFSaNedJ5qbwK2vb63CojA03IuI76G2uIyvWSAcQ1RkBy5VhocKCcc/KrVJ/4/eVQusdsR6AQjJ/7rYrRN59sLZ2kk7Yyi9kHvc6IPaSPZmqZ0O7GIjlu5NWmbhUnvVSS7e1/wDBVrO8nWputU3LBc3t+hXKhGE1CPHHoaQBX2lKpSxFKUoBSlKAUpSgFKUoCodJW7Hu6zJjGZYcug72GO3H7QNPNRXh0X71+7LURSH4aABTnm8fJH8/yT5geNXWsm312HJsq8W/shhGbMij4qs3xlYD5D/cf7NTqDVaHYS27Vz4fMi1U6cu0XzNWnmCKWYhVAJJJwAAMkknkKyfeTa1qt0l3s9/hlcmXPW/CgnQgtzXmpAxoRjlV5sr+DbNicE8D8IlQHtKVZWaNvXGM94OlUreewmljndLeC2t4WZVIiQSSBH4Mg4yFyOfZ0HfUKcZRTWxlpYSpuqs+xn3bPShLKnDbp1GR2nJDN6Lpgepz7KpdxcF2LSMXY8yxJJ9p51oO7/R7FPYo8pZZJAH4hqVTiyAinTJUDUg8zX52dBY21yILm1ljaRgUecxupByiDsOQBzGudTr5R+znNYtnR0tI2to3C3pty16zP5ImAUkEBhkHxGSD/hNfK33aGzopYSjxpIuNFYAjI5Y8KwFhny9OQ9K1VKeUttE6UleZs0cGj6GwdNCORGhB8RVh2bv7dwEfCdco+TKOLI8OL4331CtsaZY+sMUgTAPGY24eE/Kzyx514Vhi47CdKlb3uKkkzTrzY8O2LYXNuOpnHfnHbT5Dkfc3MZB8qjbiKba2z1AHFcWshWRSQC44cZ8OL9ZVvKofcpbuR3jspli0DMr6qfk8QHC2o0+6tI3O3YNjG/WOJJJG4nYZx5AZ1Pec+LGpMe/rOMuk7Gq4qWLi+7x5PyM4tt4p4bI2aQyLIzHDYfiALBjwoF4s5HPu51pe6Fg8NovXZ6yRnlkyMduRixHD3d2n6uVTZFUfpF359xx9RbnNxIMac4lPyvzj8ke3wzIo0ZVJKEdZU3d5GacsqWvF+bK/v5tN9qX8dhanKo/bYcusweNj5Rrn2k+VahszZ6W8KRRDCxqFUeQHM+ff7aqfRtuX7ihMs4+HlHaB5xpzCep5t54HdV2qVc1I6qUNkfq97K+jF65y2sUpSoZIFKUoBSlKAUpSgFKUoBXjdWqyoySKHVgQykZBB5g17UoDHdrbGuN37n3RaZktmOGU5IAzpHL/lf9+h0LYW8FvtW2bhwwZSssTfGXiGCrDwOuCNDU3cW6yKVcBlYEMpAIIPMEHmKy3eLo/nsJfdWyS4C5JiXV0HeFB/nE+icn17rBVIXKy1HhPc+PP7kRwlReMdceH2JzfS2WztoUF5NaQqSihA0kjnA4EL8QIRQDoT3jXQVnO0doyScIklM3Bngc8XFg92W7XcDg5x3HnV52Bvza7SMce0ERJo2JTj1iZiCpI4tA2Cey3fyJNem9u4/WXFv7mhVLctw3HUogdcsMPjvAHhnHPFRLihNdyWpl1ou/oUZZprFEEOk26EPAerLYx1hU55cyM8OfZjyqD2fsfropJWljiSMgNniZyW5cMaAk9+vkfA40aToptjgq0qkeLKwPqCv6sVBba2wLSd4Le8NusZAEccRkCnhGs0rsW557KghR3ZzUWNNvXN7C2lpGlHuWUMrltf5iXLdXbMd3b6SLMy6SYjMYGeQCHJ4caA65wfQZhvpbxRX0iW4CoMZVeQcjLAeHoORyKj4NpzLK7QuyPJkN1IK8WeYAA0yRnQDmcYrrsN0rqaRVEMi8R+NIjqoz3s2NPGtc5Z1gkTbK2jo+o61SoksNm86dwpJfd8awHh4sdYeHPwSsrOM4OM8OM/S862wmq5sDY0Oy7YmVkQ4zLISQvM4ALHOBn2n6qpu8PSPNeye5tkq5LaGUDDsO8oD/ADa/SOD+bU22tZ1FgtnHcjmdK6QhXruolh6snN+ukVLMGG2xLcHTTVYs/leLeC/X4Hi3B3BZX92bQy0zHiRH1KE69ZJn5fgPk+vLt3J6NksyJrnE1xzHesR+jn4zfSPs8TecVKqVoUo9nR+b48vIqY05Teep8kAK+0pUElClKUApSlAKUpQClKUApSlAKUpQCvlfaUBT97ujeC/y6/ATH5ajRz/WL8r1Gvryqm228G0NhMI7tDPBnCkkkY8IpcafmsPYOdbFXjc2iSoUkVXVhgqwDA+oOhqXTumo5KizR8/4ZHnRTeaOpkNu9vnbbQHwD4fvifCuPZ8oea5Fee0t3GKlLNktRK8jzzBeKQlzkhMnQkk9rPZCgDyrO8XRCjHrNnv1Dg5EbFuDP0HHaT7/AGVDwb97Q2Ueq2hEZhrwtIcE45cMwBDj1yfOtvs0auu3lj5Pb/sx7aUH+osPNF+3b3MhsMspMkhGsj4yB3hQPijx8e81E7z9KVva5WDFzKPyT8Gp+k/f6Ln2VVOHam3efwFufWOIj/FN949Kum7HRpbWWHYe6JR8uQDCn6Ccl9Tk+deKhRoeK8XwX8sznXrXEsV1ZTbXd3aG3HWW8cwQZyoIIGP6qL/O31mtL3f3XgsI+C3TGfjOdXcjvZu/05DuFSwWvtaa1zKosuyPBHtOioa9r4ilKVGNwpSlAKUpQClKUApSlAKUpQClKUBC7d3xtbAgXkvUZxhmSThOc4AcKVz2TpnOlSOz9oJcRiSLiKnOCyOh0+i4B9uKz7p9XOyk/wCqh/VJWkigIWz3ytZp+ojd2lGMp1M4K5zgvxIOAHGhbANTdVbZzcO19oMFLEW9ieEYy2PdmgyQMnHeQK4LLpJe6e4itLCeWa3kCPE8kMeDrxF5OIouowACxPhgE0BeK4dl7bguw5tpUmEblH4DnhdeamoPdTfobQjuB7nlhuLVuCa2JQuGIPCEclVbPCQCSvLwwTy7l7djnhvGsLL3O0Vy6PCWijaWYBTIzFMqp1xzI0560BdK8p7ZZBh1VxocMARkcjg1W9zN9TtSCSWOAxBGZAryLxGVOaMAOxzXU558q/Nhv4ptZ7q6iNrBAzp1hkWTrGjkMbGMKNRxjhU957qAtSrivtU/au/UtnElxd2jRWzFA7iZXlhDkBWmhC4AyQCFdiM99fvePpCSxuYIZIJmFwxEcq8DI+FBIjVWLu2WVQvCMltDQFtpVMt+kNupLXFnLbTNdLawW7svFK7oroxbAVFw2SdQOE4ydKlbfbs4uRDcWwTiikkR4phKrdWYw0Z40jKt8IuMjB8dDQEhYbcguJJY4ZUkeBgsyqcmNjnAbw5H2gjuNd1UzdHb8E11tAQ2bWksLR+6CREZJpGEh1ERIJHCcdo5L+uYDo83ima62iTbXcxe+kUFjFwwquiRSlpcoFB5KGAHLPKgNSpVU3W33a/ubiA2zW7WrBZuOVGIY54eFVHaU8J7WfCuvYW80l1czwtbmJbduB5etV1aQqr8CYGSQrgnOMZxQFgpSlAKUpQClKUApSlAKUpQGf8AThs6SbY7GJS5ililYKMngUkMceXFk+QJqb2Z0jbPnhWVby3QEZKyTRo6Z5q6sQQRVlqKfdSzZ+NrW2L5zxmCItnx4uHOaAh907sXV1eXkf8AMSdRFDIQVEiwLIXkXOMpxykBu/gJqG6Mr1G2htcKyEm8JGGBJGGGR4jsmtDaIFSpAKkYKkAggjGCPDFc9vsiGNg0cMSMOTLGikA6HBAoCibj3KLt3bQZlUmS1IBYDIWOTiIz4d9fOh+7R22mAyknaVywAYElW4cMB4ac6vcux4HYs0MTMc5YxoScjBySNcjSv1b7KhibijijjbGOJUVTg8xkDlpQGZX7y7J2xcQWwONqoHtiBkR3nEElc+QDmVvRRUj0rbtMu75gs1Yrb9SQg1Zo4tG5cyB2yfok1oMlsrMrMqsyZ4GIBK8Qw3CeYyNNK9aAzdH2Vf2Iaa+lkgkCl4Zb585yGEbpxcRYMB2eZIGM1+d+7iGHamxU4kVY5ZRgsOwvVxqnFk5Hdzq1bSS0spBItqjzvxcAggjad8Y42GADgAjJJ7wOZAMpNseCRizwxOx5s0aEnAwMkjXQUBX9+9n2l5HbQXbMommHUSxyBGjlWKR1dXOmoUqNDksPKoLZNvebP2tBai+k2hbyRzPMk/C0luqL8HI0nPDOQozgHDad4v8AcbKhljEckUbxjGEaNGUYGBhSMDSvlnsiGBSsMMUSt8ZUjRA2mNQoAOlAUHo6vEbbG2QHU8U8HDhgeLCyg48cYp0b7Zgiu9pwyyxxzPtOcpE7qruGIClFJy2cHlmr7BseCNg0cMSMORWNARkYOCBpppX6bZ8QkM3Vx9ZjBk4F48YxjjxnGKAzzfK7Ox9sRX6ozxXcTW8yICS06LxW+PpNhU8grVd919jm0tURyGlPFJO4+XPKxeZvTjY48gB3VXrTbUW257c26SG3tn6+SSSJowZ1BWCFOMDiKlmkYjQcCDPaq7UB9pSlAKUpQClKUApSlAKUpQClcqbVhaQxrLGXHNA6lh6rnNdVAKUpQClflXBJAIJGhGeRxnB8NCPrr9UAqj21/PfR7QkSd7Z7a4nhgVODhTqEUh5VZT1nGxJIOnCQBg6m8VDXO6VtJJJIyMDMAJgskqJMAMDrY1YK+mmo1GhyNKAp2z7ya/v9mTtI0DS7OlkZUSMgEvbFwOsVuy2R5gAYPPOlVD3uxrZJkuZfg3jXgRzNJGqpoSgUOE4TwjIxg41qTtrlZUDxsrowyrKQysO4qRoR50B60pSgFKUoBSlKAUpSgFKUoBSlKAUpSgFUXpg2q9vYR4Zo45bmGK5kTIZLdixkII1GeELkeOO+r1UbtyaDhSK6USJcSCEIyhlZmVnAYHTGIz7cUBX7ndrZu0LFoLQWZBjYQvEsTGJivYkUoeLIODzBONedcnSNvj73yWMUc6Q9ZcxCcHhLC2z22OclVOMcXriojf8A6Ldm2+z7i5gj9ySwo0kckckg7a/EXhLEdpsLoAddK+7wPK0G75uieuN3amXi+Nx9XrxfSzz86A0fZW14ruPrLd1lQkgMucZHMa16bQvkt4ZJZTwpGjO58FUEsfqFe4qnb9F7yWDZ0DKrSnrp2ZONVt4GBAdAylhJLwJjIyA9AVfdHaFxZbaAviQNrxCdQdBFOuStvr3rEQnmeCtM2vtqGziMty4ijGhY5PcT3AnkD9VZ50m7sX0lmLk3EEslkwuIhHaNE+UwXw5nfThHFjGvAKtFxt1L/YUlwnxZbOZiM/FPVOHQ+jAr7KA8rrpUsI4llMkjxsAxdIJnCKx7JlIX4MnnwnXBBxqKslttOKWBZ43VomXjEmRw8GM8WTyGPHlVP3Dtk/k1CvCOFrWTiXGh4g/Fkd+STVCmuWXcyzOpjM6i4x8z7qmyD5Fgg+qgLj0h732U2zbhXSSRWhl6id7SZoDKyMIzFMU4cknRwca6GpXdLbcNjsKykupBEnuaHtEE69XnkATyB+qvbf7aEPvJdvxoY3tpBGwI4WLoREEPI5JGMVG2JH8kxn/7W3/tmoCXsekWynuYbeGUvLOnWRqEf4vAZBxkjsEoOLB1wRpqM+l3v7axqz5leJCRJPHBLJChBw2ZEUggHQlcgd+KrWyLALuqjW6DrVsZJIyFHEsrwOGdDzDHiYZHjXn0fWU93sOBIbm3ELQtEy+5GZkzxLIrMLgAtknXhGc5xrQFs2tvzaWixNNIwSbh6mRIZpEk488Kq8aMpYgZC5ziu263ghhSJ5WMYnkSKMOjqxkkzwIVYAqTg8wKpe824nVbtPaRu0z2yGWKQgBuKJ2l0Azg8JZBUXtSFt47Bp4iQbe3ja34cjN9wpNNjx4QqxA+MknhQGh7Y3qgs3RJ+tBlIWPggnkDuc4RTGhHF2SeHngZpeb0RRytEolnkRVaRIYnkMatnhMnCMKTg4UnJxoKrO6G2121Lb3XNbaDLAZwLyccMg9UjQ+y5FeF7u9epf3Vzsa6gPWOguba5RioljiTHC6jI7DqdMfG5+AF32RteO7hEsBLISw7SOhDIxR1ZXAZSGUggjurtqq9He3nvLaXroFtZYbmeKZIzlDMrcUjofNnOdTrnWrVQClKUApSlAKUpQCozb+7sF/EIrpC6hg64Z0KuueF1ZCCCMn66k6UBX7fce3VkaQz3PVkNGLm4mnVGHJgkjFeIdzEEjurq3i3Xt9oxCO7TrFVg64ZkZXGcMrKQQdTUtSgOTZey47WIRQghVzjiZnJJOSWZyWY5PMmo6Pc23W6NyOu644y/um5OVDcQQqZOEpn5GOHyqcpQHHtTZSXURjlL8J5iOWSIkYIILRsCQQdRnBqHs+j6zht3t4lljhfPHGtzchSCCGGOs0BDHIGM6ZzirJSgIrZW7EFrAYIA6xEFeBpZXCqQQQnGx4BqeWK8Nm7mWttbNbRxkwMCphkkklTBJJCrIxC5LEnGMnWpylAVSx6LtnwK6pCeF0dOFpZnCLICHEQZz1ZIJHEuDgnXWu1NyLZbX3KBMIDp1fum5xwlSpjz1meDBPYzjyqepQEbsPd6Gxj6u2DqmAFRppZFQDOAgkZuAa8hiohejWyWR3iSW36w5kSC4uIY3P0kicD2DAq00oDwtrFIolijVUjVeFUAAULyxiufYmw4bG3SC1Tq4kzwrknHExY6sSTqTzrvpQEfsbYMNlGyWyCJWd5CBk9tzljr+ruAArjl3QhM0kqPcQtMQ0vVXEyK7BQoYqGwp4VAyuDoKnKUBy7N2ZHbRCOBRGi5wozzJJZiTqxJJJJJJJJNdVKUApSlAKUpQClKUApSlAKUpQAUpSgFKUoBSlKAUpSgFKUoBSlKAUpSgFKUoBSlKAUpSgP/9k="/>
          <p:cNvSpPr>
            <a:spLocks noChangeAspect="1" noChangeArrowheads="1"/>
          </p:cNvSpPr>
          <p:nvPr/>
        </p:nvSpPr>
        <p:spPr bwMode="auto">
          <a:xfrm>
            <a:off x="368300" y="1476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042" name="Picture 18" descr="The logo of the Department of Agriculture, Food &amp; the Marine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75" y="1414750"/>
            <a:ext cx="2432340" cy="122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ome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28163" y="-26008013"/>
            <a:ext cx="470535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me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5763" y="-25855613"/>
            <a:ext cx="470535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irchss.ie/sites/default/files/imagecache/Generic_Image_Field/irc_approved_ch1.jp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50" y="2852936"/>
            <a:ext cx="381000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Acknowledgements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576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Background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52128" y="957985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/>
              <a:t>Characterisation of wastewater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704366"/>
              </p:ext>
            </p:extLst>
          </p:nvPr>
        </p:nvGraphicFramePr>
        <p:xfrm>
          <a:off x="431465" y="1515383"/>
          <a:ext cx="7928830" cy="2998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0196"/>
                <a:gridCol w="1152128"/>
                <a:gridCol w="1364974"/>
                <a:gridCol w="1585766"/>
                <a:gridCol w="1585766"/>
              </a:tblGrid>
              <a:tr h="471651">
                <a:tc>
                  <a:txBody>
                    <a:bodyPr/>
                    <a:lstStyle/>
                    <a:p>
                      <a:r>
                        <a:rPr lang="en-IE" sz="1800" dirty="0" smtClean="0">
                          <a:latin typeface="+mj-lt"/>
                        </a:rPr>
                        <a:t>Parameter</a:t>
                      </a:r>
                      <a:endParaRPr lang="en-IE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800" dirty="0" smtClean="0">
                          <a:latin typeface="+mj-lt"/>
                        </a:rPr>
                        <a:t>units</a:t>
                      </a:r>
                      <a:endParaRPr lang="en-IE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800" dirty="0" smtClean="0">
                          <a:latin typeface="+mj-lt"/>
                        </a:rPr>
                        <a:t>Pig slurry</a:t>
                      </a:r>
                      <a:r>
                        <a:rPr lang="en-IE" sz="1800" baseline="30000" dirty="0" smtClean="0">
                          <a:latin typeface="+mj-lt"/>
                        </a:rPr>
                        <a:t>1</a:t>
                      </a:r>
                      <a:endParaRPr lang="en-IE" sz="1800" baseline="30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800" dirty="0" smtClean="0">
                          <a:latin typeface="+mj-lt"/>
                        </a:rPr>
                        <a:t>Dairy cattle slurry</a:t>
                      </a:r>
                      <a:r>
                        <a:rPr lang="en-IE" sz="1800" baseline="30000" dirty="0" smtClean="0">
                          <a:latin typeface="+mj-lt"/>
                        </a:rPr>
                        <a:t>2</a:t>
                      </a:r>
                      <a:endParaRPr lang="en-IE" sz="1800" baseline="30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800" dirty="0" smtClean="0">
                          <a:latin typeface="+mj-lt"/>
                        </a:rPr>
                        <a:t>Dairy soiled water (DSW)</a:t>
                      </a:r>
                      <a:r>
                        <a:rPr lang="en-IE" sz="1800" baseline="30000" dirty="0" smtClean="0">
                          <a:latin typeface="+mj-lt"/>
                        </a:rPr>
                        <a:t>3</a:t>
                      </a:r>
                      <a:endParaRPr lang="en-IE" sz="1800" baseline="30000" dirty="0">
                        <a:latin typeface="+mj-lt"/>
                      </a:endParaRPr>
                    </a:p>
                  </a:txBody>
                  <a:tcPr/>
                </a:tc>
              </a:tr>
              <a:tr h="471651">
                <a:tc>
                  <a:txBody>
                    <a:bodyPr/>
                    <a:lstStyle/>
                    <a:p>
                      <a:r>
                        <a:rPr lang="en-IE" sz="1800" dirty="0" smtClean="0">
                          <a:latin typeface="+mj-lt"/>
                        </a:rPr>
                        <a:t>Total Phosphorus</a:t>
                      </a:r>
                      <a:endParaRPr lang="en-IE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800" dirty="0" smtClean="0">
                          <a:latin typeface="+mj-lt"/>
                        </a:rPr>
                        <a:t>mg L</a:t>
                      </a:r>
                      <a:r>
                        <a:rPr lang="en-IE" sz="1800" baseline="30000" dirty="0" smtClean="0">
                          <a:latin typeface="+mj-lt"/>
                        </a:rPr>
                        <a:t>-1</a:t>
                      </a:r>
                      <a:endParaRPr lang="en-IE" sz="1800" baseline="30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  <a:latin typeface="+mj-lt"/>
                        </a:rPr>
                        <a:t>613±40</a:t>
                      </a:r>
                      <a:endParaRPr lang="en-IE" sz="18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  <a:latin typeface="+mj-lt"/>
                        </a:rPr>
                        <a:t>1140±76</a:t>
                      </a:r>
                      <a:endParaRPr lang="en-IE" sz="180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  <a:latin typeface="+mj-lt"/>
                        </a:rPr>
                        <a:t>14.2±0.5</a:t>
                      </a:r>
                      <a:endParaRPr lang="en-IE" sz="180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471651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effectLst/>
                          <a:latin typeface="+mj-lt"/>
                        </a:rPr>
                        <a:t>Total </a:t>
                      </a:r>
                      <a:r>
                        <a:rPr lang="en-GB" sz="1800" dirty="0" smtClean="0">
                          <a:effectLst/>
                          <a:latin typeface="+mj-lt"/>
                        </a:rPr>
                        <a:t>Nitrogen</a:t>
                      </a:r>
                      <a:endParaRPr lang="en-IE" sz="18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dirty="0" smtClean="0">
                          <a:latin typeface="+mj-lt"/>
                        </a:rPr>
                        <a:t>mg L</a:t>
                      </a:r>
                      <a:r>
                        <a:rPr lang="en-IE" sz="1800" baseline="30000" dirty="0" smtClean="0">
                          <a:latin typeface="+mj-lt"/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  <a:latin typeface="+mj-lt"/>
                        </a:rPr>
                        <a:t>2800±212</a:t>
                      </a:r>
                      <a:endParaRPr lang="en-IE" sz="18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  <a:latin typeface="+mj-lt"/>
                        </a:rPr>
                        <a:t>4430±271</a:t>
                      </a:r>
                      <a:endParaRPr lang="en-IE" sz="180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  <a:latin typeface="+mj-lt"/>
                        </a:rPr>
                        <a:t>730±212</a:t>
                      </a:r>
                      <a:endParaRPr lang="en-IE" sz="180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471651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effectLst/>
                          <a:latin typeface="+mj-lt"/>
                        </a:rPr>
                        <a:t>Ammonium-N </a:t>
                      </a:r>
                      <a:endParaRPr lang="en-IE" sz="18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dirty="0" smtClean="0">
                          <a:latin typeface="+mj-lt"/>
                        </a:rPr>
                        <a:t>mg L</a:t>
                      </a:r>
                      <a:r>
                        <a:rPr lang="en-IE" sz="1800" baseline="30000" dirty="0" smtClean="0">
                          <a:latin typeface="+mj-lt"/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  <a:latin typeface="+mj-lt"/>
                        </a:rPr>
                        <a:t>2290 ±39</a:t>
                      </a:r>
                      <a:endParaRPr lang="en-IE" sz="180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  <a:latin typeface="+mj-lt"/>
                        </a:rPr>
                        <a:t>1760 ±123</a:t>
                      </a:r>
                      <a:endParaRPr lang="en-IE" sz="18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  <a:latin typeface="+mj-lt"/>
                        </a:rPr>
                        <a:t>110±35</a:t>
                      </a:r>
                      <a:endParaRPr lang="en-IE" sz="180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471651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effectLst/>
                          <a:latin typeface="+mj-lt"/>
                        </a:rPr>
                        <a:t>pH</a:t>
                      </a:r>
                      <a:endParaRPr lang="en-IE" sz="18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IE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  <a:latin typeface="+mj-lt"/>
                        </a:rPr>
                        <a:t>7.85 ± 0.03</a:t>
                      </a:r>
                      <a:endParaRPr lang="en-IE" sz="180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  <a:latin typeface="+mj-lt"/>
                        </a:rPr>
                        <a:t>7.47 ± 0.05</a:t>
                      </a:r>
                      <a:endParaRPr lang="en-IE" sz="18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  <a:latin typeface="+mj-lt"/>
                        </a:rPr>
                        <a:t>7.9±0.0</a:t>
                      </a:r>
                      <a:endParaRPr lang="en-IE" sz="18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471651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effectLst/>
                          <a:latin typeface="+mj-lt"/>
                        </a:rPr>
                        <a:t>Dry </a:t>
                      </a:r>
                      <a:r>
                        <a:rPr lang="en-GB" sz="1800" dirty="0" smtClean="0">
                          <a:effectLst/>
                          <a:latin typeface="+mj-lt"/>
                        </a:rPr>
                        <a:t>matter</a:t>
                      </a:r>
                      <a:endParaRPr lang="en-IE" sz="18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IE" sz="1800" dirty="0" smtClean="0">
                          <a:latin typeface="+mj-lt"/>
                        </a:rPr>
                        <a:t>%</a:t>
                      </a:r>
                      <a:endParaRPr lang="en-IE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  <a:latin typeface="+mj-lt"/>
                        </a:rPr>
                        <a:t>3.41± 0.08</a:t>
                      </a:r>
                      <a:endParaRPr lang="en-IE" sz="180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>
                          <a:effectLst/>
                          <a:latin typeface="+mj-lt"/>
                        </a:rPr>
                        <a:t>10.5± 0.04</a:t>
                      </a:r>
                      <a:endParaRPr lang="en-IE" sz="180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effectLst/>
                          <a:latin typeface="+mj-lt"/>
                        </a:rPr>
                        <a:t>0.2±0.1</a:t>
                      </a:r>
                      <a:endParaRPr lang="en-IE" sz="18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9512" y="4653136"/>
            <a:ext cx="8801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baseline="30000" dirty="0" smtClean="0"/>
              <a:t>1</a:t>
            </a:r>
            <a:r>
              <a:rPr lang="en-IE" sz="1600" dirty="0" smtClean="0"/>
              <a:t> </a:t>
            </a:r>
            <a:r>
              <a:rPr lang="en-GB" sz="1600" dirty="0" smtClean="0"/>
              <a:t>O</a:t>
            </a:r>
            <a:r>
              <a:rPr lang="en-GB" sz="1600" dirty="0"/>
              <a:t>’ Flynn C.J., Fenton O., Wilson P., Healy M.G. (</a:t>
            </a:r>
            <a:r>
              <a:rPr lang="en-GB" sz="1600" dirty="0" smtClean="0"/>
              <a:t>2012) J Environ Manage </a:t>
            </a:r>
            <a:r>
              <a:rPr lang="en-GB" sz="1600" dirty="0"/>
              <a:t>113, 78 – 84</a:t>
            </a:r>
            <a:r>
              <a:rPr lang="en-GB" sz="1600" dirty="0" smtClean="0"/>
              <a:t>.</a:t>
            </a:r>
            <a:endParaRPr lang="en-IE" sz="1600" dirty="0" smtClean="0"/>
          </a:p>
          <a:p>
            <a:r>
              <a:rPr lang="en-IE" sz="1600" baseline="30000" dirty="0" smtClean="0"/>
              <a:t>2</a:t>
            </a:r>
            <a:r>
              <a:rPr lang="en-IE" sz="1600" dirty="0" smtClean="0"/>
              <a:t> </a:t>
            </a:r>
            <a:r>
              <a:rPr lang="en-GB" sz="1600" dirty="0" smtClean="0"/>
              <a:t>Brennan </a:t>
            </a:r>
            <a:r>
              <a:rPr lang="en-GB" sz="1600" dirty="0"/>
              <a:t>R.B., Fenton O., Grant J., Healy M.G. (2011</a:t>
            </a:r>
            <a:r>
              <a:rPr lang="en-GB" sz="1600" dirty="0" smtClean="0"/>
              <a:t>) </a:t>
            </a:r>
            <a:r>
              <a:rPr lang="en-GB" sz="1600" dirty="0" err="1" smtClean="0"/>
              <a:t>Sci</a:t>
            </a:r>
            <a:r>
              <a:rPr lang="en-GB" sz="1600" dirty="0" smtClean="0"/>
              <a:t> Tot Environ </a:t>
            </a:r>
            <a:r>
              <a:rPr lang="en-GB" sz="1600" dirty="0"/>
              <a:t>409, 5111-5118</a:t>
            </a:r>
            <a:r>
              <a:rPr lang="en-GB" sz="1600" dirty="0" smtClean="0"/>
              <a:t>.</a:t>
            </a:r>
            <a:endParaRPr lang="en-IE" sz="1600" dirty="0" smtClean="0"/>
          </a:p>
          <a:p>
            <a:r>
              <a:rPr lang="en-IE" sz="1600" baseline="30000" dirty="0" smtClean="0"/>
              <a:t>3</a:t>
            </a:r>
            <a:r>
              <a:rPr lang="en-IE" sz="1600" dirty="0" smtClean="0"/>
              <a:t> </a:t>
            </a:r>
            <a:r>
              <a:rPr lang="en-GB" sz="1600" dirty="0" err="1"/>
              <a:t>Serrenho</a:t>
            </a:r>
            <a:r>
              <a:rPr lang="en-GB" sz="1600" dirty="0"/>
              <a:t> A., Fenton O., Murphy P.N.C., Grant J., Healy M.G. (2012</a:t>
            </a:r>
            <a:r>
              <a:rPr lang="en-GB" sz="1600" dirty="0" smtClean="0"/>
              <a:t>) </a:t>
            </a:r>
            <a:r>
              <a:rPr lang="en-GB" sz="1600" dirty="0" err="1" smtClean="0"/>
              <a:t>Sci</a:t>
            </a:r>
            <a:r>
              <a:rPr lang="en-GB" sz="1600" dirty="0" smtClean="0"/>
              <a:t> Tot Environ </a:t>
            </a:r>
            <a:r>
              <a:rPr lang="en-GB" sz="1600" dirty="0"/>
              <a:t>430, 1-7.</a:t>
            </a:r>
            <a:endParaRPr lang="en-IE" sz="1600" dirty="0"/>
          </a:p>
          <a:p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6804248" y="1515383"/>
            <a:ext cx="1612776" cy="2993737"/>
          </a:xfrm>
          <a:prstGeom prst="rect">
            <a:avLst/>
          </a:prstGeom>
          <a:solidFill>
            <a:srgbClr val="FF000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Line Callout 1 19"/>
          <p:cNvSpPr/>
          <p:nvPr/>
        </p:nvSpPr>
        <p:spPr>
          <a:xfrm flipH="1">
            <a:off x="3851920" y="254878"/>
            <a:ext cx="3554813" cy="1094030"/>
          </a:xfrm>
          <a:prstGeom prst="borderCallout1">
            <a:avLst>
              <a:gd name="adj1" fmla="val 53244"/>
              <a:gd name="adj2" fmla="val -310"/>
              <a:gd name="adj3" fmla="val 111173"/>
              <a:gd name="adj4" fmla="val -811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E" sz="2200" dirty="0" smtClean="0"/>
              <a:t>Water </a:t>
            </a:r>
            <a:r>
              <a:rPr lang="en-IE" sz="2200" dirty="0"/>
              <a:t>from concreted areas, hard stand areas and holding areas for livestock</a:t>
            </a:r>
          </a:p>
        </p:txBody>
      </p:sp>
    </p:spTree>
    <p:extLst>
      <p:ext uri="{BB962C8B-B14F-4D97-AF65-F5344CB8AC3E}">
        <p14:creationId xmlns:p14="http://schemas.microsoft.com/office/powerpoint/2010/main" val="144746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Background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23528" y="1196752"/>
            <a:ext cx="5472607" cy="435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E" sz="2200" dirty="0" smtClean="0"/>
              <a:t>Currently, land application is the most common method for the disposal of slurries and DSW</a:t>
            </a:r>
          </a:p>
          <a:p>
            <a:endParaRPr lang="en-IE" sz="2200" dirty="0" smtClean="0"/>
          </a:p>
          <a:p>
            <a:pPr marL="342900" indent="-342900">
              <a:lnSpc>
                <a:spcPct val="80000"/>
              </a:lnSpc>
              <a:buFont typeface="Arial" pitchFamily="34" charset="0"/>
              <a:buChar char="•"/>
            </a:pPr>
            <a:r>
              <a:rPr lang="en-GB" sz="2200" dirty="0">
                <a:cs typeface="Arial" charset="0"/>
              </a:rPr>
              <a:t>Land application of dairy and pig slurry, and DSW can result increased loss of phosphorus (P) to runoff </a:t>
            </a:r>
          </a:p>
          <a:p>
            <a:pPr marL="342900" indent="-342900">
              <a:lnSpc>
                <a:spcPct val="80000"/>
              </a:lnSpc>
              <a:buFont typeface="Arial" pitchFamily="34" charset="0"/>
              <a:buChar char="•"/>
            </a:pPr>
            <a:endParaRPr lang="en-GB" sz="2200" dirty="0">
              <a:cs typeface="Arial" charset="0"/>
            </a:endParaRPr>
          </a:p>
          <a:p>
            <a:pPr marL="342900" indent="-342900">
              <a:lnSpc>
                <a:spcPct val="80000"/>
              </a:lnSpc>
              <a:buFont typeface="Arial" pitchFamily="34" charset="0"/>
              <a:buChar char="•"/>
            </a:pPr>
            <a:r>
              <a:rPr lang="en-GB" sz="2200" dirty="0">
                <a:cs typeface="Arial" charset="0"/>
              </a:rPr>
              <a:t>Slurry application can result in a build-up in soil test phosphorus (STP) increasing chronic P  loss</a:t>
            </a:r>
          </a:p>
          <a:p>
            <a:endParaRPr lang="en-IE" sz="2200" dirty="0" smtClean="0"/>
          </a:p>
          <a:p>
            <a:pPr lvl="1"/>
            <a:endParaRPr lang="en-IE" sz="2200" dirty="0" smtClean="0"/>
          </a:p>
          <a:p>
            <a:pPr marL="800100" lvl="1" indent="-342900">
              <a:buFont typeface="Arial" pitchFamily="34" charset="0"/>
              <a:buChar char="•"/>
            </a:pPr>
            <a:endParaRPr lang="en-IE" sz="2200" dirty="0" smtClean="0"/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93735" y="3933055"/>
            <a:ext cx="2514854" cy="18858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</p:pic>
      <p:pic>
        <p:nvPicPr>
          <p:cNvPr id="19" name="Picture 10" descr="C:\Documents and Settings\raymond\My Documents\My Pictures\Cecile and Morgam +Ana , Joe and me on site in athenry\Cecile and Morgam +Ana , Joe and me on site in athenry 026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84184" y="1966193"/>
            <a:ext cx="2533955" cy="190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amenbovillage.com/wp-content/uploads/2013/04/AVpig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735" y="237446"/>
            <a:ext cx="2516676" cy="16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24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178800" cy="4937125"/>
          </a:xfrm>
        </p:spPr>
        <p:txBody>
          <a:bodyPr/>
          <a:lstStyle/>
          <a:p>
            <a:pPr lvl="1" eaLnBrk="1" hangingPunct="1"/>
            <a:r>
              <a:rPr lang="en-GB" sz="2300" dirty="0" smtClean="0">
                <a:latin typeface="Arial" charset="0"/>
                <a:cs typeface="Arial" charset="0"/>
              </a:rPr>
              <a:t>Incidental P losses </a:t>
            </a:r>
          </a:p>
          <a:p>
            <a:pPr lvl="2" eaLnBrk="1" hangingPunct="1"/>
            <a:r>
              <a:rPr lang="en-GB" sz="2000" dirty="0" smtClean="0">
                <a:latin typeface="Arial" charset="0"/>
                <a:cs typeface="Arial" charset="0"/>
              </a:rPr>
              <a:t>Occur </a:t>
            </a:r>
            <a:r>
              <a:rPr lang="en-IE" sz="2000" dirty="0" smtClean="0">
                <a:latin typeface="Arial" charset="0"/>
                <a:cs typeface="Arial" charset="0"/>
              </a:rPr>
              <a:t>when a rainfall event occurs shortly after slurry application and before fertiliser infiltrates the soil</a:t>
            </a:r>
          </a:p>
          <a:p>
            <a:pPr lvl="2" eaLnBrk="1" hangingPunct="1"/>
            <a:endParaRPr lang="en-IE" dirty="0" smtClean="0"/>
          </a:p>
          <a:p>
            <a:pPr lvl="2" eaLnBrk="1" hangingPunct="1"/>
            <a:endParaRPr lang="en-IE" dirty="0" smtClean="0"/>
          </a:p>
          <a:p>
            <a:pPr lvl="2" eaLnBrk="1" hangingPunct="1"/>
            <a:endParaRPr lang="en-IE" dirty="0" smtClean="0"/>
          </a:p>
          <a:p>
            <a:pPr lvl="2" eaLnBrk="1" hangingPunct="1"/>
            <a:endParaRPr lang="en-GB" dirty="0" smtClean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4992688"/>
            <a:ext cx="8920162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855663" y="2830513"/>
            <a:ext cx="2765425" cy="1546225"/>
            <a:chOff x="856343" y="2830286"/>
            <a:chExt cx="2764972" cy="1545773"/>
          </a:xfrm>
        </p:grpSpPr>
        <p:sp>
          <p:nvSpPr>
            <p:cNvPr id="8" name="Down Arrow 7"/>
            <p:cNvSpPr/>
            <p:nvPr/>
          </p:nvSpPr>
          <p:spPr>
            <a:xfrm>
              <a:off x="856343" y="2830286"/>
              <a:ext cx="363477" cy="1509271"/>
            </a:xfrm>
            <a:prstGeom prst="down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  <p:sp>
          <p:nvSpPr>
            <p:cNvPr id="9" name="Down Arrow 8"/>
            <p:cNvSpPr/>
            <p:nvPr/>
          </p:nvSpPr>
          <p:spPr>
            <a:xfrm>
              <a:off x="1254740" y="2838221"/>
              <a:ext cx="363478" cy="1509272"/>
            </a:xfrm>
            <a:prstGeom prst="down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  <p:sp>
          <p:nvSpPr>
            <p:cNvPr id="10" name="Down Arrow 9"/>
            <p:cNvSpPr/>
            <p:nvPr/>
          </p:nvSpPr>
          <p:spPr>
            <a:xfrm>
              <a:off x="1626154" y="2844569"/>
              <a:ext cx="361891" cy="1509272"/>
            </a:xfrm>
            <a:prstGeom prst="down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3257837" y="2866787"/>
              <a:ext cx="363478" cy="1509272"/>
            </a:xfrm>
            <a:prstGeom prst="down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2018203" y="2844569"/>
              <a:ext cx="361891" cy="1509272"/>
            </a:xfrm>
            <a:prstGeom prst="down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2430885" y="2852505"/>
              <a:ext cx="363477" cy="1509271"/>
            </a:xfrm>
            <a:prstGeom prst="down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  <p:sp>
          <p:nvSpPr>
            <p:cNvPr id="14" name="Down Arrow 13"/>
            <p:cNvSpPr/>
            <p:nvPr/>
          </p:nvSpPr>
          <p:spPr>
            <a:xfrm>
              <a:off x="2859440" y="2858853"/>
              <a:ext cx="363477" cy="1509271"/>
            </a:xfrm>
            <a:prstGeom prst="down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</p:grpSp>
      <p:sp>
        <p:nvSpPr>
          <p:cNvPr id="30" name="Right Arrow 29"/>
          <p:cNvSpPr/>
          <p:nvPr/>
        </p:nvSpPr>
        <p:spPr>
          <a:xfrm rot="175732">
            <a:off x="1435100" y="4576763"/>
            <a:ext cx="827088" cy="4826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31" name="Right Arrow 30"/>
          <p:cNvSpPr/>
          <p:nvPr/>
        </p:nvSpPr>
        <p:spPr>
          <a:xfrm rot="1333890">
            <a:off x="5100638" y="5064125"/>
            <a:ext cx="827087" cy="481013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33799" name="TextBox 33"/>
          <p:cNvSpPr txBox="1">
            <a:spLocks noChangeArrowheads="1"/>
          </p:cNvSpPr>
          <p:nvPr/>
        </p:nvSpPr>
        <p:spPr bwMode="auto">
          <a:xfrm>
            <a:off x="2395538" y="4630738"/>
            <a:ext cx="4349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sz="28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33800" name="TextBox 34"/>
          <p:cNvSpPr txBox="1">
            <a:spLocks noChangeArrowheads="1"/>
          </p:cNvSpPr>
          <p:nvPr/>
        </p:nvSpPr>
        <p:spPr bwMode="auto">
          <a:xfrm>
            <a:off x="442913" y="5362575"/>
            <a:ext cx="434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33801" name="TextBox 35"/>
          <p:cNvSpPr txBox="1">
            <a:spLocks noChangeArrowheads="1"/>
          </p:cNvSpPr>
          <p:nvPr/>
        </p:nvSpPr>
        <p:spPr bwMode="auto">
          <a:xfrm>
            <a:off x="1117600" y="5486400"/>
            <a:ext cx="434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33802" name="TextBox 36"/>
          <p:cNvSpPr txBox="1">
            <a:spLocks noChangeArrowheads="1"/>
          </p:cNvSpPr>
          <p:nvPr/>
        </p:nvSpPr>
        <p:spPr bwMode="auto">
          <a:xfrm>
            <a:off x="1597025" y="5472113"/>
            <a:ext cx="434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33803" name="TextBox 37"/>
          <p:cNvSpPr txBox="1">
            <a:spLocks noChangeArrowheads="1"/>
          </p:cNvSpPr>
          <p:nvPr/>
        </p:nvSpPr>
        <p:spPr bwMode="auto">
          <a:xfrm>
            <a:off x="2162175" y="5486400"/>
            <a:ext cx="436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33804" name="TextBox 38"/>
          <p:cNvSpPr txBox="1">
            <a:spLocks noChangeArrowheads="1"/>
          </p:cNvSpPr>
          <p:nvPr/>
        </p:nvSpPr>
        <p:spPr bwMode="auto">
          <a:xfrm>
            <a:off x="3171825" y="5522913"/>
            <a:ext cx="434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33805" name="TextBox 39"/>
          <p:cNvSpPr txBox="1">
            <a:spLocks noChangeArrowheads="1"/>
          </p:cNvSpPr>
          <p:nvPr/>
        </p:nvSpPr>
        <p:spPr bwMode="auto">
          <a:xfrm>
            <a:off x="4281488" y="5559425"/>
            <a:ext cx="4349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33806" name="TextBox 40"/>
          <p:cNvSpPr txBox="1">
            <a:spLocks noChangeArrowheads="1"/>
          </p:cNvSpPr>
          <p:nvPr/>
        </p:nvSpPr>
        <p:spPr bwMode="auto">
          <a:xfrm>
            <a:off x="5218113" y="5726113"/>
            <a:ext cx="434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33807" name="TextBox 41"/>
          <p:cNvSpPr txBox="1">
            <a:spLocks noChangeArrowheads="1"/>
          </p:cNvSpPr>
          <p:nvPr/>
        </p:nvSpPr>
        <p:spPr bwMode="auto">
          <a:xfrm>
            <a:off x="7053263" y="5573713"/>
            <a:ext cx="436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33808" name="TextBox 42"/>
          <p:cNvSpPr txBox="1">
            <a:spLocks noChangeArrowheads="1"/>
          </p:cNvSpPr>
          <p:nvPr/>
        </p:nvSpPr>
        <p:spPr bwMode="auto">
          <a:xfrm>
            <a:off x="8135938" y="5348288"/>
            <a:ext cx="434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33809" name="TextBox 43"/>
          <p:cNvSpPr txBox="1">
            <a:spLocks noChangeArrowheads="1"/>
          </p:cNvSpPr>
          <p:nvPr/>
        </p:nvSpPr>
        <p:spPr bwMode="auto">
          <a:xfrm>
            <a:off x="3490913" y="4840288"/>
            <a:ext cx="434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sz="28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33810" name="TextBox 45"/>
          <p:cNvSpPr txBox="1">
            <a:spLocks noChangeArrowheads="1"/>
          </p:cNvSpPr>
          <p:nvPr/>
        </p:nvSpPr>
        <p:spPr bwMode="auto">
          <a:xfrm>
            <a:off x="652463" y="4746625"/>
            <a:ext cx="4365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sz="28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33811" name="TextBox 46"/>
          <p:cNvSpPr txBox="1">
            <a:spLocks noChangeArrowheads="1"/>
          </p:cNvSpPr>
          <p:nvPr/>
        </p:nvSpPr>
        <p:spPr bwMode="auto">
          <a:xfrm>
            <a:off x="5943600" y="2633663"/>
            <a:ext cx="434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sz="28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33812" name="TextBox 47"/>
          <p:cNvSpPr txBox="1">
            <a:spLocks noChangeArrowheads="1"/>
          </p:cNvSpPr>
          <p:nvPr/>
        </p:nvSpPr>
        <p:spPr bwMode="auto">
          <a:xfrm>
            <a:off x="6002338" y="3141663"/>
            <a:ext cx="434975" cy="369887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33813" name="TextBox 48"/>
          <p:cNvSpPr txBox="1">
            <a:spLocks noChangeArrowheads="1"/>
          </p:cNvSpPr>
          <p:nvPr/>
        </p:nvSpPr>
        <p:spPr bwMode="auto">
          <a:xfrm>
            <a:off x="6646863" y="2700338"/>
            <a:ext cx="2133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sz="2400"/>
              <a:t>Slurry P</a:t>
            </a:r>
          </a:p>
          <a:p>
            <a:r>
              <a:rPr lang="en-IE" sz="2400"/>
              <a:t>Soil P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791200" y="5819775"/>
            <a:ext cx="434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sz="2400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980113" y="5514975"/>
            <a:ext cx="4349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sz="36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34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Background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206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00208 L 0.25625 -0.0020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178800" cy="4937125"/>
          </a:xfrm>
        </p:spPr>
        <p:txBody>
          <a:bodyPr/>
          <a:lstStyle/>
          <a:p>
            <a:pPr lvl="1" eaLnBrk="1" hangingPunct="1"/>
            <a:r>
              <a:rPr lang="en-GB" sz="2300" dirty="0" smtClean="0">
                <a:latin typeface="Arial" charset="0"/>
                <a:cs typeface="Arial" charset="0"/>
              </a:rPr>
              <a:t>Chronic P losses</a:t>
            </a:r>
          </a:p>
          <a:p>
            <a:pPr lvl="2" eaLnBrk="1" hangingPunct="1"/>
            <a:r>
              <a:rPr lang="en-IE" sz="2000" dirty="0" smtClean="0">
                <a:latin typeface="Arial" charset="0"/>
                <a:cs typeface="Arial" charset="0"/>
              </a:rPr>
              <a:t>Long-term loss of P from soil as a result of a build-up in STP caused by application of inorganic fertilisers and manure </a:t>
            </a:r>
            <a:endParaRPr lang="en-GB" sz="2000" dirty="0" smtClean="0">
              <a:latin typeface="Arial" charset="0"/>
              <a:cs typeface="Arial" charset="0"/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4789488"/>
            <a:ext cx="8748017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855663" y="2830513"/>
            <a:ext cx="2765425" cy="1546225"/>
            <a:chOff x="856343" y="2830286"/>
            <a:chExt cx="2764972" cy="1545773"/>
          </a:xfrm>
        </p:grpSpPr>
        <p:sp>
          <p:nvSpPr>
            <p:cNvPr id="7" name="Down Arrow 6"/>
            <p:cNvSpPr/>
            <p:nvPr/>
          </p:nvSpPr>
          <p:spPr>
            <a:xfrm>
              <a:off x="856343" y="2830286"/>
              <a:ext cx="363477" cy="1509271"/>
            </a:xfrm>
            <a:prstGeom prst="down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  <p:sp>
          <p:nvSpPr>
            <p:cNvPr id="8" name="Down Arrow 7"/>
            <p:cNvSpPr/>
            <p:nvPr/>
          </p:nvSpPr>
          <p:spPr>
            <a:xfrm>
              <a:off x="1254740" y="2838221"/>
              <a:ext cx="363478" cy="1509272"/>
            </a:xfrm>
            <a:prstGeom prst="down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  <p:sp>
          <p:nvSpPr>
            <p:cNvPr id="9" name="Down Arrow 8"/>
            <p:cNvSpPr/>
            <p:nvPr/>
          </p:nvSpPr>
          <p:spPr>
            <a:xfrm>
              <a:off x="1626154" y="2844569"/>
              <a:ext cx="361891" cy="1509272"/>
            </a:xfrm>
            <a:prstGeom prst="down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  <p:sp>
          <p:nvSpPr>
            <p:cNvPr id="10" name="Down Arrow 9"/>
            <p:cNvSpPr/>
            <p:nvPr/>
          </p:nvSpPr>
          <p:spPr>
            <a:xfrm>
              <a:off x="3257837" y="2866787"/>
              <a:ext cx="363478" cy="1509272"/>
            </a:xfrm>
            <a:prstGeom prst="down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2018203" y="2844569"/>
              <a:ext cx="361891" cy="1509272"/>
            </a:xfrm>
            <a:prstGeom prst="down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2430885" y="2852505"/>
              <a:ext cx="363477" cy="1509271"/>
            </a:xfrm>
            <a:prstGeom prst="down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2859440" y="2858853"/>
              <a:ext cx="363477" cy="1509271"/>
            </a:xfrm>
            <a:prstGeom prst="down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E"/>
            </a:p>
          </p:txBody>
        </p:sp>
      </p:grpSp>
      <p:sp>
        <p:nvSpPr>
          <p:cNvPr id="14" name="Right Arrow 13"/>
          <p:cNvSpPr/>
          <p:nvPr/>
        </p:nvSpPr>
        <p:spPr>
          <a:xfrm rot="175732">
            <a:off x="1435100" y="4576763"/>
            <a:ext cx="827088" cy="4826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15" name="Right Arrow 14"/>
          <p:cNvSpPr/>
          <p:nvPr/>
        </p:nvSpPr>
        <p:spPr>
          <a:xfrm rot="1333890">
            <a:off x="5100638" y="5064125"/>
            <a:ext cx="827087" cy="481013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E"/>
          </a:p>
        </p:txBody>
      </p:sp>
      <p:sp>
        <p:nvSpPr>
          <p:cNvPr id="34823" name="TextBox 15"/>
          <p:cNvSpPr txBox="1">
            <a:spLocks noChangeArrowheads="1"/>
          </p:cNvSpPr>
          <p:nvPr/>
        </p:nvSpPr>
        <p:spPr bwMode="auto">
          <a:xfrm>
            <a:off x="442913" y="5362575"/>
            <a:ext cx="434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34824" name="TextBox 16"/>
          <p:cNvSpPr txBox="1">
            <a:spLocks noChangeArrowheads="1"/>
          </p:cNvSpPr>
          <p:nvPr/>
        </p:nvSpPr>
        <p:spPr bwMode="auto">
          <a:xfrm>
            <a:off x="1117600" y="5486400"/>
            <a:ext cx="434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34825" name="TextBox 17"/>
          <p:cNvSpPr txBox="1">
            <a:spLocks noChangeArrowheads="1"/>
          </p:cNvSpPr>
          <p:nvPr/>
        </p:nvSpPr>
        <p:spPr bwMode="auto">
          <a:xfrm>
            <a:off x="1597025" y="5472113"/>
            <a:ext cx="434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34826" name="TextBox 18"/>
          <p:cNvSpPr txBox="1">
            <a:spLocks noChangeArrowheads="1"/>
          </p:cNvSpPr>
          <p:nvPr/>
        </p:nvSpPr>
        <p:spPr bwMode="auto">
          <a:xfrm>
            <a:off x="2162175" y="5486400"/>
            <a:ext cx="436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34827" name="TextBox 19"/>
          <p:cNvSpPr txBox="1">
            <a:spLocks noChangeArrowheads="1"/>
          </p:cNvSpPr>
          <p:nvPr/>
        </p:nvSpPr>
        <p:spPr bwMode="auto">
          <a:xfrm>
            <a:off x="3171825" y="5522913"/>
            <a:ext cx="434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34828" name="TextBox 20"/>
          <p:cNvSpPr txBox="1">
            <a:spLocks noChangeArrowheads="1"/>
          </p:cNvSpPr>
          <p:nvPr/>
        </p:nvSpPr>
        <p:spPr bwMode="auto">
          <a:xfrm>
            <a:off x="4281488" y="5559425"/>
            <a:ext cx="4349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34829" name="TextBox 21"/>
          <p:cNvSpPr txBox="1">
            <a:spLocks noChangeArrowheads="1"/>
          </p:cNvSpPr>
          <p:nvPr/>
        </p:nvSpPr>
        <p:spPr bwMode="auto">
          <a:xfrm>
            <a:off x="5218113" y="5726113"/>
            <a:ext cx="434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34830" name="TextBox 22"/>
          <p:cNvSpPr txBox="1">
            <a:spLocks noChangeArrowheads="1"/>
          </p:cNvSpPr>
          <p:nvPr/>
        </p:nvSpPr>
        <p:spPr bwMode="auto">
          <a:xfrm>
            <a:off x="7053263" y="5573713"/>
            <a:ext cx="436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34831" name="TextBox 23"/>
          <p:cNvSpPr txBox="1">
            <a:spLocks noChangeArrowheads="1"/>
          </p:cNvSpPr>
          <p:nvPr/>
        </p:nvSpPr>
        <p:spPr bwMode="auto">
          <a:xfrm>
            <a:off x="8135938" y="5348288"/>
            <a:ext cx="434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34832" name="TextBox 24"/>
          <p:cNvSpPr txBox="1">
            <a:spLocks noChangeArrowheads="1"/>
          </p:cNvSpPr>
          <p:nvPr/>
        </p:nvSpPr>
        <p:spPr bwMode="auto">
          <a:xfrm>
            <a:off x="5943600" y="2633663"/>
            <a:ext cx="434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sz="28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34833" name="TextBox 25"/>
          <p:cNvSpPr txBox="1">
            <a:spLocks noChangeArrowheads="1"/>
          </p:cNvSpPr>
          <p:nvPr/>
        </p:nvSpPr>
        <p:spPr bwMode="auto">
          <a:xfrm>
            <a:off x="6002338" y="3141663"/>
            <a:ext cx="434975" cy="369887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34834" name="TextBox 26"/>
          <p:cNvSpPr txBox="1">
            <a:spLocks noChangeArrowheads="1"/>
          </p:cNvSpPr>
          <p:nvPr/>
        </p:nvSpPr>
        <p:spPr bwMode="auto">
          <a:xfrm>
            <a:off x="6646863" y="2700338"/>
            <a:ext cx="2133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sz="2400"/>
              <a:t>Slurry P</a:t>
            </a:r>
          </a:p>
          <a:p>
            <a:r>
              <a:rPr lang="en-IE" sz="2400"/>
              <a:t>Soil P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791200" y="5819775"/>
            <a:ext cx="434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E" sz="2400">
                <a:solidFill>
                  <a:srgbClr val="FFFF00"/>
                </a:solidFill>
              </a:rPr>
              <a:t>P</a:t>
            </a:r>
          </a:p>
        </p:txBody>
      </p:sp>
      <p:sp>
        <p:nvSpPr>
          <p:cNvPr id="30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Background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616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00208 L 0.25625 -0.002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/>
        </p:nvSpPr>
        <p:spPr bwMode="auto">
          <a:xfrm>
            <a:off x="500251" y="237446"/>
            <a:ext cx="81629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r>
              <a:rPr lang="en-US" sz="3500" dirty="0" smtClean="0">
                <a:solidFill>
                  <a:srgbClr val="85CFE8"/>
                </a:solidFill>
                <a:latin typeface="Times New Roman" pitchFamily="18" charset="0"/>
                <a:ea typeface="ＭＳ Ｐゴシック" pitchFamily="34" charset="-128"/>
              </a:rPr>
              <a:t>Background </a:t>
            </a:r>
            <a:endParaRPr lang="en-US" sz="3500" dirty="0">
              <a:solidFill>
                <a:srgbClr val="85CFE8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9512" y="5804516"/>
            <a:ext cx="8820096" cy="832069"/>
            <a:chOff x="179512" y="5804516"/>
            <a:chExt cx="8820096" cy="832069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1043608" y="5804516"/>
              <a:ext cx="7956000" cy="684000"/>
              <a:chOff x="-204" y="3725"/>
              <a:chExt cx="5874" cy="522"/>
            </a:xfrm>
          </p:grpSpPr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5012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4286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995" r="3435"/>
              <a:stretch>
                <a:fillRect/>
              </a:stretch>
            </p:blipFill>
            <p:spPr bwMode="auto">
              <a:xfrm>
                <a:off x="3560" y="3838"/>
                <a:ext cx="644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83" t="37790" r="10583" b="18895"/>
              <a:stretch>
                <a:fillRect/>
              </a:stretch>
            </p:blipFill>
            <p:spPr bwMode="auto">
              <a:xfrm>
                <a:off x="-204" y="3725"/>
                <a:ext cx="5874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0" descr="ryan_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903"/>
                <a:ext cx="2813" cy="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2585"/>
              <a:ext cx="1086582" cy="6840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594031" y="1347713"/>
            <a:ext cx="7784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 smtClean="0"/>
              <a:t>Critical Source Area (CSA) for P loss</a:t>
            </a:r>
          </a:p>
        </p:txBody>
      </p:sp>
      <p:sp>
        <p:nvSpPr>
          <p:cNvPr id="4" name="Oval 3"/>
          <p:cNvSpPr/>
          <p:nvPr/>
        </p:nvSpPr>
        <p:spPr>
          <a:xfrm>
            <a:off x="1471612" y="2276872"/>
            <a:ext cx="3240000" cy="3240000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Oval 17"/>
          <p:cNvSpPr/>
          <p:nvPr/>
        </p:nvSpPr>
        <p:spPr>
          <a:xfrm>
            <a:off x="3894765" y="2275993"/>
            <a:ext cx="3240000" cy="3240000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/>
          <p:cNvSpPr txBox="1"/>
          <p:nvPr/>
        </p:nvSpPr>
        <p:spPr>
          <a:xfrm>
            <a:off x="1763687" y="3631669"/>
            <a:ext cx="21310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600" dirty="0" smtClean="0"/>
              <a:t>High P source</a:t>
            </a:r>
            <a:endParaRPr lang="en-IE" sz="2600" dirty="0"/>
          </a:p>
        </p:txBody>
      </p:sp>
      <p:sp>
        <p:nvSpPr>
          <p:cNvPr id="19" name="TextBox 18"/>
          <p:cNvSpPr txBox="1"/>
          <p:nvPr/>
        </p:nvSpPr>
        <p:spPr>
          <a:xfrm>
            <a:off x="4860032" y="3631668"/>
            <a:ext cx="22650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600" dirty="0" smtClean="0"/>
              <a:t>High transport</a:t>
            </a:r>
          </a:p>
          <a:p>
            <a:r>
              <a:rPr lang="en-IE" sz="2600" dirty="0" smtClean="0"/>
              <a:t>potential</a:t>
            </a:r>
            <a:endParaRPr lang="en-IE" sz="2600" dirty="0"/>
          </a:p>
        </p:txBody>
      </p:sp>
      <p:sp>
        <p:nvSpPr>
          <p:cNvPr id="6" name="Down Arrow 5"/>
          <p:cNvSpPr/>
          <p:nvPr/>
        </p:nvSpPr>
        <p:spPr>
          <a:xfrm>
            <a:off x="4139952" y="1778600"/>
            <a:ext cx="346506" cy="858312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0460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2.4|4.9|1.5|5.6|14.9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2|16.8|9.7|12.4|7.3|1.9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7.3|1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7.3|1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3012</TotalTime>
  <Words>2373</Words>
  <Application>Microsoft Office PowerPoint</Application>
  <PresentationFormat>On-screen Show (4:3)</PresentationFormat>
  <Paragraphs>422</Paragraphs>
  <Slides>46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Laboratory-scale runoff study</vt:lpstr>
      <vt:lpstr>Laboratory-scale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Plot-scale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NUI, Galway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ISS</dc:creator>
  <cp:lastModifiedBy>ISS</cp:lastModifiedBy>
  <cp:revision>94</cp:revision>
  <dcterms:created xsi:type="dcterms:W3CDTF">2013-06-10T07:53:52Z</dcterms:created>
  <dcterms:modified xsi:type="dcterms:W3CDTF">2013-07-16T01:56:45Z</dcterms:modified>
</cp:coreProperties>
</file>