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272" r:id="rId3"/>
    <p:sldId id="309" r:id="rId4"/>
    <p:sldId id="310" r:id="rId5"/>
    <p:sldId id="290" r:id="rId6"/>
    <p:sldId id="291" r:id="rId7"/>
    <p:sldId id="314" r:id="rId8"/>
    <p:sldId id="273" r:id="rId9"/>
    <p:sldId id="277" r:id="rId10"/>
    <p:sldId id="292" r:id="rId11"/>
    <p:sldId id="294" r:id="rId12"/>
    <p:sldId id="312" r:id="rId13"/>
    <p:sldId id="313" r:id="rId14"/>
    <p:sldId id="296" r:id="rId15"/>
    <p:sldId id="297" r:id="rId16"/>
    <p:sldId id="299" r:id="rId17"/>
    <p:sldId id="315" r:id="rId18"/>
    <p:sldId id="301" r:id="rId19"/>
    <p:sldId id="302" r:id="rId20"/>
    <p:sldId id="305" r:id="rId21"/>
    <p:sldId id="306" r:id="rId22"/>
    <p:sldId id="307" r:id="rId23"/>
    <p:sldId id="308" r:id="rId24"/>
  </p:sldIdLst>
  <p:sldSz cx="9144000" cy="6858000" type="screen4x3"/>
  <p:notesSz cx="6858000" cy="9144000"/>
  <p:custShowLst>
    <p:custShow name="Custom Show 1" id="0">
      <p:sldLst>
        <p:sld r:id="rId2"/>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85" autoAdjust="0"/>
    <p:restoredTop sz="93617"/>
  </p:normalViewPr>
  <p:slideViewPr>
    <p:cSldViewPr>
      <p:cViewPr varScale="1">
        <p:scale>
          <a:sx n="106" d="100"/>
          <a:sy n="106" d="100"/>
        </p:scale>
        <p:origin x="848"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81934B-B80F-4351-A727-AA70F47A697A}" type="datetimeFigureOut">
              <a:rPr lang="en-IE" smtClean="0"/>
              <a:t>06/04/2017</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26DE56-0C38-442D-AF10-3BB6B1090E04}" type="slidenum">
              <a:rPr lang="en-IE" smtClean="0"/>
              <a:t>‹#›</a:t>
            </a:fld>
            <a:endParaRPr lang="en-IE"/>
          </a:p>
        </p:txBody>
      </p:sp>
    </p:spTree>
    <p:extLst>
      <p:ext uri="{BB962C8B-B14F-4D97-AF65-F5344CB8AC3E}">
        <p14:creationId xmlns:p14="http://schemas.microsoft.com/office/powerpoint/2010/main" val="3697396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2</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11</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12</a:t>
            </a:fld>
            <a:endParaRPr lang="en-IE"/>
          </a:p>
        </p:txBody>
      </p:sp>
    </p:spTree>
    <p:extLst>
      <p:ext uri="{BB962C8B-B14F-4D97-AF65-F5344CB8AC3E}">
        <p14:creationId xmlns:p14="http://schemas.microsoft.com/office/powerpoint/2010/main" val="4234608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13</a:t>
            </a:fld>
            <a:endParaRPr lang="en-IE"/>
          </a:p>
        </p:txBody>
      </p:sp>
    </p:spTree>
    <p:extLst>
      <p:ext uri="{BB962C8B-B14F-4D97-AF65-F5344CB8AC3E}">
        <p14:creationId xmlns:p14="http://schemas.microsoft.com/office/powerpoint/2010/main" val="9081666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14</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15</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16</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17</a:t>
            </a:fld>
            <a:endParaRPr lang="en-IE"/>
          </a:p>
        </p:txBody>
      </p:sp>
    </p:spTree>
    <p:extLst>
      <p:ext uri="{BB962C8B-B14F-4D97-AF65-F5344CB8AC3E}">
        <p14:creationId xmlns:p14="http://schemas.microsoft.com/office/powerpoint/2010/main" val="41168939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19</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20</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21</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b="1" i="0" kern="1200" dirty="0">
                <a:solidFill>
                  <a:schemeClr val="tx1"/>
                </a:solidFill>
                <a:effectLst/>
                <a:latin typeface="+mn-lt"/>
                <a:ea typeface="+mn-ea"/>
                <a:cs typeface="+mn-cs"/>
              </a:rPr>
              <a:t>Economic importance - </a:t>
            </a:r>
            <a:r>
              <a:rPr lang="en-IE" sz="1200" b="0" i="0" kern="1200" dirty="0">
                <a:solidFill>
                  <a:schemeClr val="tx1"/>
                </a:solidFill>
                <a:effectLst/>
                <a:latin typeface="+mn-lt"/>
                <a:ea typeface="+mn-ea"/>
                <a:cs typeface="+mn-cs"/>
              </a:rPr>
              <a:t>the proportion of each material associated with industrial </a:t>
            </a:r>
            <a:r>
              <a:rPr lang="en-IE" sz="1200" b="0" i="0" kern="1200" dirty="0" err="1">
                <a:solidFill>
                  <a:schemeClr val="tx1"/>
                </a:solidFill>
                <a:effectLst/>
                <a:latin typeface="+mn-lt"/>
                <a:ea typeface="+mn-ea"/>
                <a:cs typeface="+mn-cs"/>
              </a:rPr>
              <a:t>megasectors</a:t>
            </a:r>
            <a:r>
              <a:rPr lang="en-IE" sz="1200" b="0" i="0" kern="1200" dirty="0">
                <a:solidFill>
                  <a:schemeClr val="tx1"/>
                </a:solidFill>
                <a:effectLst/>
                <a:latin typeface="+mn-lt"/>
                <a:ea typeface="+mn-ea"/>
                <a:cs typeface="+mn-cs"/>
              </a:rPr>
              <a:t> such as construction, combined with its gross value added to EU GDP.  This total is scaled according to total EU GDP to define the overall economic importance of a material.</a:t>
            </a:r>
          </a:p>
          <a:p>
            <a:r>
              <a:rPr lang="en-IE" sz="1200" b="1" i="0" kern="1200" dirty="0">
                <a:solidFill>
                  <a:schemeClr val="tx1"/>
                </a:solidFill>
                <a:effectLst/>
                <a:latin typeface="+mn-lt"/>
                <a:ea typeface="+mn-ea"/>
                <a:cs typeface="+mn-cs"/>
              </a:rPr>
              <a:t>Supply risk -</a:t>
            </a:r>
            <a:r>
              <a:rPr lang="en-IE" sz="1200" b="0" i="0" kern="1200" dirty="0">
                <a:solidFill>
                  <a:schemeClr val="tx1"/>
                </a:solidFill>
                <a:effectLst/>
                <a:latin typeface="+mn-lt"/>
                <a:ea typeface="+mn-ea"/>
                <a:cs typeface="+mn-cs"/>
              </a:rPr>
              <a:t> the World Governance Indicator (WGI) is used to measure the supply risks of raw materials. This indicator takes into account accountability, political stability and absence of violence, government effectiveness, regulatory quality, and rule of law.</a:t>
            </a:r>
          </a:p>
          <a:p>
            <a:endParaRPr lang="en-IE" dirty="0"/>
          </a:p>
        </p:txBody>
      </p:sp>
      <p:sp>
        <p:nvSpPr>
          <p:cNvPr id="4" name="Slide Number Placeholder 3"/>
          <p:cNvSpPr>
            <a:spLocks noGrp="1"/>
          </p:cNvSpPr>
          <p:nvPr>
            <p:ph type="sldNum" sz="quarter" idx="10"/>
          </p:nvPr>
        </p:nvSpPr>
        <p:spPr/>
        <p:txBody>
          <a:bodyPr/>
          <a:lstStyle/>
          <a:p>
            <a:fld id="{5C26DE56-0C38-442D-AF10-3BB6B1090E04}" type="slidenum">
              <a:rPr lang="en-IE" smtClean="0"/>
              <a:t>3</a:t>
            </a:fld>
            <a:endParaRPr lang="en-IE"/>
          </a:p>
        </p:txBody>
      </p:sp>
    </p:spTree>
    <p:extLst>
      <p:ext uri="{BB962C8B-B14F-4D97-AF65-F5344CB8AC3E}">
        <p14:creationId xmlns:p14="http://schemas.microsoft.com/office/powerpoint/2010/main" val="16944425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23</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5C26DE56-0C38-442D-AF10-3BB6B1090E04}" type="slidenum">
              <a:rPr lang="en-IE" smtClean="0"/>
              <a:t>4</a:t>
            </a:fld>
            <a:endParaRPr lang="en-IE"/>
          </a:p>
        </p:txBody>
      </p:sp>
    </p:spTree>
    <p:extLst>
      <p:ext uri="{BB962C8B-B14F-4D97-AF65-F5344CB8AC3E}">
        <p14:creationId xmlns:p14="http://schemas.microsoft.com/office/powerpoint/2010/main" val="602640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Phosphorus is a non-metal.  </a:t>
            </a:r>
          </a:p>
          <a:p>
            <a:r>
              <a:rPr lang="en-IE" dirty="0"/>
              <a:t>Key component of the composition of animals and essential nutrient required in crop growth.  Would not survive without phosphorus.</a:t>
            </a:r>
          </a:p>
          <a:p>
            <a:endParaRPr lang="en-IE" dirty="0"/>
          </a:p>
        </p:txBody>
      </p:sp>
      <p:sp>
        <p:nvSpPr>
          <p:cNvPr id="4" name="Slide Number Placeholder 3"/>
          <p:cNvSpPr>
            <a:spLocks noGrp="1"/>
          </p:cNvSpPr>
          <p:nvPr>
            <p:ph type="sldNum" sz="quarter" idx="10"/>
          </p:nvPr>
        </p:nvSpPr>
        <p:spPr/>
        <p:txBody>
          <a:bodyPr/>
          <a:lstStyle/>
          <a:p>
            <a:fld id="{5C26DE56-0C38-442D-AF10-3BB6B1090E04}" type="slidenum">
              <a:rPr lang="en-IE" smtClean="0"/>
              <a:t>5</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Chemical precipitation costly and utilises high amounts of chemicals.  </a:t>
            </a:r>
          </a:p>
          <a:p>
            <a:r>
              <a:rPr lang="en-IE" dirty="0"/>
              <a:t>BPR; sludge formation and disposal necessary.</a:t>
            </a:r>
          </a:p>
          <a:p>
            <a:r>
              <a:rPr lang="en-IE" dirty="0"/>
              <a:t>Adsorbents such as activated carbon (which is expensive).</a:t>
            </a:r>
          </a:p>
          <a:p>
            <a:r>
              <a:rPr lang="en-IE" dirty="0"/>
              <a:t>Studies looking at utilising by-products such as fly ash, slag and bauxite residue as low-cost adsorbents.</a:t>
            </a:r>
          </a:p>
        </p:txBody>
      </p:sp>
      <p:sp>
        <p:nvSpPr>
          <p:cNvPr id="4" name="Slide Number Placeholder 3"/>
          <p:cNvSpPr>
            <a:spLocks noGrp="1"/>
          </p:cNvSpPr>
          <p:nvPr>
            <p:ph type="sldNum" sz="quarter" idx="10"/>
          </p:nvPr>
        </p:nvSpPr>
        <p:spPr/>
        <p:txBody>
          <a:bodyPr/>
          <a:lstStyle/>
          <a:p>
            <a:fld id="{5C26DE56-0C38-442D-AF10-3BB6B1090E04}" type="slidenum">
              <a:rPr lang="en-IE" smtClean="0"/>
              <a:t>6</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Approximately only 2% of bauxite residue is being utilised.  </a:t>
            </a:r>
          </a:p>
          <a:p>
            <a:r>
              <a:rPr lang="en-IE" dirty="0"/>
              <a:t>Bauxite residue is predominantly going into storage </a:t>
            </a:r>
            <a:r>
              <a:rPr lang="en-IE" dirty="0">
                <a:sym typeface="Wingdings" panose="05000000000000000000" pitchFamily="2" charset="2"/>
              </a:rPr>
              <a:t> requires land and can be expensive to manage.</a:t>
            </a:r>
            <a:endParaRPr lang="en-IE" dirty="0"/>
          </a:p>
        </p:txBody>
      </p:sp>
      <p:sp>
        <p:nvSpPr>
          <p:cNvPr id="4" name="Slide Number Placeholder 3"/>
          <p:cNvSpPr>
            <a:spLocks noGrp="1"/>
          </p:cNvSpPr>
          <p:nvPr>
            <p:ph type="sldNum" sz="quarter" idx="10"/>
          </p:nvPr>
        </p:nvSpPr>
        <p:spPr/>
        <p:txBody>
          <a:bodyPr/>
          <a:lstStyle/>
          <a:p>
            <a:fld id="{5C26DE56-0C38-442D-AF10-3BB6B1090E04}" type="slidenum">
              <a:rPr lang="en-IE" smtClean="0"/>
              <a:t>7</a:t>
            </a:fld>
            <a:endParaRPr lang="en-IE"/>
          </a:p>
        </p:txBody>
      </p:sp>
    </p:spTree>
    <p:extLst>
      <p:ext uri="{BB962C8B-B14F-4D97-AF65-F5344CB8AC3E}">
        <p14:creationId xmlns:p14="http://schemas.microsoft.com/office/powerpoint/2010/main" val="3967165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pH can range from 10-13.</a:t>
            </a:r>
          </a:p>
          <a:p>
            <a:endParaRPr lang="en-IE" dirty="0"/>
          </a:p>
        </p:txBody>
      </p:sp>
      <p:sp>
        <p:nvSpPr>
          <p:cNvPr id="4" name="Slide Number Placeholder 3"/>
          <p:cNvSpPr>
            <a:spLocks noGrp="1"/>
          </p:cNvSpPr>
          <p:nvPr>
            <p:ph type="sldNum" sz="quarter" idx="10"/>
          </p:nvPr>
        </p:nvSpPr>
        <p:spPr/>
        <p:txBody>
          <a:bodyPr/>
          <a:lstStyle/>
          <a:p>
            <a:fld id="{5C26DE56-0C38-442D-AF10-3BB6B1090E04}" type="slidenum">
              <a:rPr lang="en-IE" smtClean="0"/>
              <a:t>8</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Bauxite residue as a resource for phosphorus.  </a:t>
            </a:r>
          </a:p>
        </p:txBody>
      </p:sp>
      <p:sp>
        <p:nvSpPr>
          <p:cNvPr id="4" name="Slide Number Placeholder 3"/>
          <p:cNvSpPr>
            <a:spLocks noGrp="1"/>
          </p:cNvSpPr>
          <p:nvPr>
            <p:ph type="sldNum" sz="quarter" idx="10"/>
          </p:nvPr>
        </p:nvSpPr>
        <p:spPr/>
        <p:txBody>
          <a:bodyPr/>
          <a:lstStyle/>
          <a:p>
            <a:fld id="{5C26DE56-0C38-442D-AF10-3BB6B1090E04}" type="slidenum">
              <a:rPr lang="en-IE" smtClean="0"/>
              <a:t>9</a:t>
            </a:fld>
            <a:endParaRPr lang="en-IE"/>
          </a:p>
        </p:txBody>
      </p:sp>
    </p:spTree>
    <p:extLst>
      <p:ext uri="{BB962C8B-B14F-4D97-AF65-F5344CB8AC3E}">
        <p14:creationId xmlns:p14="http://schemas.microsoft.com/office/powerpoint/2010/main" val="28523682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C26DE56-0C38-442D-AF10-3BB6B1090E04}" type="slidenum">
              <a:rPr lang="en-IE" smtClean="0"/>
              <a:t>10</a:t>
            </a:fld>
            <a:endParaRPr lang="en-IE"/>
          </a:p>
        </p:txBody>
      </p:sp>
    </p:spTree>
    <p:extLst>
      <p:ext uri="{BB962C8B-B14F-4D97-AF65-F5344CB8AC3E}">
        <p14:creationId xmlns:p14="http://schemas.microsoft.com/office/powerpoint/2010/main" val="2852368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E"/>
          </a:p>
        </p:txBody>
      </p:sp>
      <p:sp>
        <p:nvSpPr>
          <p:cNvPr id="4" name="Date Placeholder 3"/>
          <p:cNvSpPr>
            <a:spLocks noGrp="1"/>
          </p:cNvSpPr>
          <p:nvPr>
            <p:ph type="dt" sz="half" idx="10"/>
          </p:nvPr>
        </p:nvSpPr>
        <p:spPr/>
        <p:txBody>
          <a:bodyPr/>
          <a:lstStyle/>
          <a:p>
            <a:fld id="{2C5BF318-15EB-4F49-9917-E32CC3507AEF}" type="datetime1">
              <a:rPr lang="en-IE" smtClean="0"/>
              <a:t>06/04/2017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42107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C7BD6961-4B0C-4D1C-A533-E5D1F2B2DBFA}" type="datetime1">
              <a:rPr lang="en-IE" smtClean="0"/>
              <a:t>06/04/2017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2437879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49531CFF-45B4-4976-912D-06585F5592C2}" type="datetime1">
              <a:rPr lang="en-IE" smtClean="0"/>
              <a:t>06/04/2017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349437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10"/>
          </p:nvPr>
        </p:nvSpPr>
        <p:spPr/>
        <p:txBody>
          <a:bodyPr/>
          <a:lstStyle/>
          <a:p>
            <a:fld id="{B011052B-C3FE-4CED-B1C0-4649FEC6591A}" type="datetime1">
              <a:rPr lang="en-IE" smtClean="0"/>
              <a:t>06/04/2017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2968405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B3E1CA-8824-41DE-87BD-CFD601F7FD58}" type="datetime1">
              <a:rPr lang="en-IE" smtClean="0"/>
              <a:t>06/04/2017</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341626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p:cNvSpPr>
            <a:spLocks noGrp="1"/>
          </p:cNvSpPr>
          <p:nvPr>
            <p:ph type="dt" sz="half" idx="10"/>
          </p:nvPr>
        </p:nvSpPr>
        <p:spPr/>
        <p:txBody>
          <a:bodyPr/>
          <a:lstStyle/>
          <a:p>
            <a:fld id="{C3506D20-67AD-4C05-8C92-3CA55D298C75}" type="datetime1">
              <a:rPr lang="en-IE" smtClean="0"/>
              <a:t>06/04/2017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1280347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p:cNvSpPr>
            <a:spLocks noGrp="1"/>
          </p:cNvSpPr>
          <p:nvPr>
            <p:ph type="dt" sz="half" idx="10"/>
          </p:nvPr>
        </p:nvSpPr>
        <p:spPr/>
        <p:txBody>
          <a:bodyPr/>
          <a:lstStyle/>
          <a:p>
            <a:fld id="{7BC649CE-1F9C-4DF0-B33C-96B9AE3586AE}" type="datetime1">
              <a:rPr lang="en-IE" smtClean="0"/>
              <a:t>06/04/2017</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2245006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E"/>
          </a:p>
        </p:txBody>
      </p:sp>
      <p:sp>
        <p:nvSpPr>
          <p:cNvPr id="3" name="Date Placeholder 2"/>
          <p:cNvSpPr>
            <a:spLocks noGrp="1"/>
          </p:cNvSpPr>
          <p:nvPr>
            <p:ph type="dt" sz="half" idx="10"/>
          </p:nvPr>
        </p:nvSpPr>
        <p:spPr/>
        <p:txBody>
          <a:bodyPr/>
          <a:lstStyle/>
          <a:p>
            <a:fld id="{126B219A-F8D6-4BFC-9508-245018D09460}" type="datetime1">
              <a:rPr lang="en-IE" smtClean="0"/>
              <a:t>06/04/2017</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1958793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4B3D9A-99AE-4730-8C91-72B342FB93D7}" type="datetime1">
              <a:rPr lang="en-IE" smtClean="0"/>
              <a:t>06/04/2017</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685904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610174-D952-46F4-A78F-D3234B5F703B}" type="datetime1">
              <a:rPr lang="en-IE" smtClean="0"/>
              <a:t>06/04/2017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3493049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C3CB5D-1CF7-42E2-A0D4-E9E968E2F01A}" type="datetime1">
              <a:rPr lang="en-IE" smtClean="0"/>
              <a:t>06/04/2017</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B2ED935A-AF5F-43D8-84C7-8C051AFD7BC5}" type="slidenum">
              <a:rPr lang="en-IE" smtClean="0"/>
              <a:t>‹#›</a:t>
            </a:fld>
            <a:endParaRPr lang="en-IE"/>
          </a:p>
        </p:txBody>
      </p:sp>
    </p:spTree>
    <p:extLst>
      <p:ext uri="{BB962C8B-B14F-4D97-AF65-F5344CB8AC3E}">
        <p14:creationId xmlns:p14="http://schemas.microsoft.com/office/powerpoint/2010/main" val="40076637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9BCAB-C8F1-47A5-B544-E8FC25E484EE}" type="datetime1">
              <a:rPr lang="en-IE" smtClean="0"/>
              <a:t>06/04/2017</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D935A-AF5F-43D8-84C7-8C051AFD7BC5}" type="slidenum">
              <a:rPr lang="en-IE" smtClean="0"/>
              <a:t>‹#›</a:t>
            </a:fld>
            <a:endParaRPr lang="en-IE"/>
          </a:p>
        </p:txBody>
      </p:sp>
    </p:spTree>
    <p:extLst>
      <p:ext uri="{BB962C8B-B14F-4D97-AF65-F5344CB8AC3E}">
        <p14:creationId xmlns:p14="http://schemas.microsoft.com/office/powerpoint/2010/main" val="32478689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hyperlink" Target="mailto:Patricia.Cusack@ul.i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11.png"/><Relationship Id="rId5" Type="http://schemas.openxmlformats.org/officeDocument/2006/relationships/image" Target="../media/image4.png"/><Relationship Id="rId6"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11.png"/><Relationship Id="rId5" Type="http://schemas.openxmlformats.org/officeDocument/2006/relationships/image" Target="../media/image4.png"/><Relationship Id="rId6"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c.europa.eu/growth/sectors/raw-materials/specific-interest/critical_en"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7.jpg"/><Relationship Id="rId7"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7.jpg"/><Relationship Id="rId7"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7"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4" Type="http://schemas.openxmlformats.org/officeDocument/2006/relationships/image" Target="../media/image4.png"/><Relationship Id="rId5" Type="http://schemas.openxmlformats.org/officeDocument/2006/relationships/image" Target="../media/image5.jpeg"/><Relationship Id="rId6" Type="http://schemas.openxmlformats.org/officeDocument/2006/relationships/image" Target="../media/image10.jpeg"/><Relationship Id="rId7" Type="http://schemas.openxmlformats.org/officeDocument/2006/relationships/image" Target="../media/image8.jpeg"/><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199"/>
            <a:ext cx="6400800" cy="2196715"/>
          </a:xfrm>
        </p:spPr>
        <p:txBody>
          <a:bodyPr>
            <a:normAutofit fontScale="40000" lnSpcReduction="20000"/>
          </a:bodyPr>
          <a:lstStyle/>
          <a:p>
            <a:r>
              <a:rPr lang="en-IE" dirty="0">
                <a:solidFill>
                  <a:schemeClr val="tx1"/>
                </a:solidFill>
              </a:rPr>
              <a:t>Patricia B. Cusack </a:t>
            </a:r>
            <a:r>
              <a:rPr lang="en-IE" baseline="30000" dirty="0">
                <a:solidFill>
                  <a:schemeClr val="tx1"/>
                </a:solidFill>
              </a:rPr>
              <a:t>1,2,3*</a:t>
            </a:r>
            <a:r>
              <a:rPr lang="en-IE" dirty="0">
                <a:solidFill>
                  <a:schemeClr val="tx1"/>
                </a:solidFill>
              </a:rPr>
              <a:t>, Mark G. Healy</a:t>
            </a:r>
            <a:r>
              <a:rPr lang="en-IE" baseline="30000" dirty="0">
                <a:solidFill>
                  <a:schemeClr val="tx1"/>
                </a:solidFill>
              </a:rPr>
              <a:t>2</a:t>
            </a:r>
            <a:r>
              <a:rPr lang="en-IE" dirty="0">
                <a:solidFill>
                  <a:schemeClr val="tx1"/>
                </a:solidFill>
              </a:rPr>
              <a:t>, Eva Ujaczki</a:t>
            </a:r>
            <a:r>
              <a:rPr lang="en-IE" baseline="30000" dirty="0">
                <a:solidFill>
                  <a:schemeClr val="tx1"/>
                </a:solidFill>
              </a:rPr>
              <a:t>3,4</a:t>
            </a:r>
            <a:r>
              <a:rPr lang="en-IE" dirty="0">
                <a:solidFill>
                  <a:schemeClr val="tx1"/>
                </a:solidFill>
              </a:rPr>
              <a:t>, Lisa M. T. O’ Donoghue</a:t>
            </a:r>
            <a:r>
              <a:rPr lang="en-IE" baseline="30000" dirty="0">
                <a:solidFill>
                  <a:schemeClr val="tx1"/>
                </a:solidFill>
              </a:rPr>
              <a:t>4</a:t>
            </a:r>
            <a:r>
              <a:rPr lang="en-IE" dirty="0">
                <a:solidFill>
                  <a:schemeClr val="tx1"/>
                </a:solidFill>
              </a:rPr>
              <a:t>, Teresa Curtin</a:t>
            </a:r>
            <a:r>
              <a:rPr lang="en-IE" baseline="30000" dirty="0">
                <a:solidFill>
                  <a:schemeClr val="tx1"/>
                </a:solidFill>
              </a:rPr>
              <a:t>5</a:t>
            </a:r>
            <a:r>
              <a:rPr lang="en-IE" dirty="0">
                <a:solidFill>
                  <a:schemeClr val="tx1"/>
                </a:solidFill>
              </a:rPr>
              <a:t>, Ronan Courtney</a:t>
            </a:r>
            <a:r>
              <a:rPr lang="en-IE" baseline="30000" dirty="0">
                <a:solidFill>
                  <a:schemeClr val="tx1"/>
                </a:solidFill>
              </a:rPr>
              <a:t>1,3</a:t>
            </a:r>
            <a:endParaRPr lang="en-IE" dirty="0">
              <a:solidFill>
                <a:schemeClr val="tx1"/>
              </a:solidFill>
            </a:endParaRPr>
          </a:p>
          <a:p>
            <a:r>
              <a:rPr lang="en-IE" baseline="30000" dirty="0">
                <a:solidFill>
                  <a:schemeClr val="tx1"/>
                </a:solidFill>
              </a:rPr>
              <a:t>1</a:t>
            </a:r>
            <a:r>
              <a:rPr lang="en-IE" dirty="0">
                <a:solidFill>
                  <a:schemeClr val="tx1"/>
                </a:solidFill>
              </a:rPr>
              <a:t>Department of Biological Sciences, University of Limerick, Castletroy, Co. Limerick, Ireland.</a:t>
            </a:r>
          </a:p>
          <a:p>
            <a:r>
              <a:rPr lang="en-IE" baseline="30000" dirty="0">
                <a:solidFill>
                  <a:schemeClr val="tx1"/>
                </a:solidFill>
              </a:rPr>
              <a:t>2</a:t>
            </a:r>
            <a:r>
              <a:rPr lang="en-IE" dirty="0">
                <a:solidFill>
                  <a:schemeClr val="tx1"/>
                </a:solidFill>
              </a:rPr>
              <a:t>Civil Engineering, National University of Ireland, Galway, Ireland.</a:t>
            </a:r>
          </a:p>
          <a:p>
            <a:r>
              <a:rPr lang="en-IE" baseline="30000" dirty="0">
                <a:solidFill>
                  <a:schemeClr val="tx1"/>
                </a:solidFill>
              </a:rPr>
              <a:t>3</a:t>
            </a:r>
            <a:r>
              <a:rPr lang="en-IE" dirty="0">
                <a:solidFill>
                  <a:schemeClr val="tx1"/>
                </a:solidFill>
              </a:rPr>
              <a:t>The Bernal Institute, University of Limerick, Castletroy, Co. Limerick, Ireland.</a:t>
            </a:r>
          </a:p>
          <a:p>
            <a:r>
              <a:rPr lang="en-IE" baseline="30000" dirty="0">
                <a:solidFill>
                  <a:schemeClr val="tx1"/>
                </a:solidFill>
              </a:rPr>
              <a:t>4</a:t>
            </a:r>
            <a:r>
              <a:rPr lang="en-IE" dirty="0">
                <a:solidFill>
                  <a:schemeClr val="tx1"/>
                </a:solidFill>
              </a:rPr>
              <a:t>Department of Design and Manufacturing Technology, University of Limerick, Castletroy, Co. Limerick, Ireland.</a:t>
            </a:r>
            <a:r>
              <a:rPr lang="en-IE" baseline="30000" dirty="0"/>
              <a:t> </a:t>
            </a:r>
          </a:p>
          <a:p>
            <a:r>
              <a:rPr lang="en-IE" baseline="30000" dirty="0">
                <a:solidFill>
                  <a:schemeClr val="tx1"/>
                </a:solidFill>
              </a:rPr>
              <a:t>5</a:t>
            </a:r>
            <a:r>
              <a:rPr lang="en-IE" dirty="0">
                <a:solidFill>
                  <a:schemeClr val="tx1"/>
                </a:solidFill>
              </a:rPr>
              <a:t>Chemical Sciences Department, University of Limerick, Castletroy, Co. Limerick, Ireland.</a:t>
            </a:r>
          </a:p>
          <a:p>
            <a:r>
              <a:rPr lang="en-IE" dirty="0">
                <a:solidFill>
                  <a:schemeClr val="tx1"/>
                </a:solidFill>
              </a:rPr>
              <a:t>Corresponding Author Email Address: </a:t>
            </a:r>
            <a:r>
              <a:rPr lang="en-IE" u="sng" dirty="0">
                <a:solidFill>
                  <a:schemeClr val="tx1"/>
                </a:solidFill>
                <a:hlinkClick r:id="rId2"/>
              </a:rPr>
              <a:t>Patricia.Cusack@ul.ie</a:t>
            </a:r>
            <a:endParaRPr lang="en-IE" dirty="0">
              <a:solidFill>
                <a:schemeClr val="tx1"/>
              </a:solidFill>
            </a:endParaRPr>
          </a:p>
          <a:p>
            <a:endParaRPr lang="en-IE" dirty="0">
              <a:solidFill>
                <a:schemeClr val="tx1"/>
              </a:solidFill>
            </a:endParaRPr>
          </a:p>
        </p:txBody>
      </p:sp>
      <p:sp>
        <p:nvSpPr>
          <p:cNvPr id="2" name="Title 1"/>
          <p:cNvSpPr>
            <a:spLocks noGrp="1"/>
          </p:cNvSpPr>
          <p:nvPr>
            <p:ph type="ctrTitle"/>
          </p:nvPr>
        </p:nvSpPr>
        <p:spPr>
          <a:xfrm>
            <a:off x="456481" y="1772816"/>
            <a:ext cx="8229600" cy="1470025"/>
          </a:xfrm>
        </p:spPr>
        <p:txBody>
          <a:bodyPr>
            <a:normAutofit fontScale="90000"/>
          </a:bodyPr>
          <a:lstStyle/>
          <a:p>
            <a:r>
              <a:rPr lang="en-IE" b="1" dirty="0"/>
              <a:t>The use of Bauxite Residue for Phosphorus (P) recovery in wastewater</a:t>
            </a:r>
            <a:r>
              <a:rPr lang="en-IE" dirty="0"/>
              <a:t/>
            </a:r>
            <a:br>
              <a:rPr lang="en-IE" dirty="0"/>
            </a:br>
            <a:endParaRPr lang="en-IE" dirty="0"/>
          </a:p>
        </p:txBody>
      </p:sp>
      <p:sp>
        <p:nvSpPr>
          <p:cNvPr id="5" name="Footer Placeholder 4"/>
          <p:cNvSpPr>
            <a:spLocks noGrp="1"/>
          </p:cNvSpPr>
          <p:nvPr>
            <p:ph type="ftr" sz="quarter" idx="11"/>
          </p:nvPr>
        </p:nvSpPr>
        <p:spPr/>
        <p:txBody>
          <a:bodyPr/>
          <a:lstStyle/>
          <a:p>
            <a:endParaRPr lang="en-IE"/>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240" y="5484882"/>
            <a:ext cx="2199332" cy="1373118"/>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520" y="6082915"/>
            <a:ext cx="2534004" cy="371527"/>
          </a:xfrm>
          <a:prstGeom prst="rect">
            <a:avLst/>
          </a:prstGeom>
        </p:spPr>
      </p:pic>
    </p:spTree>
    <p:extLst>
      <p:ext uri="{BB962C8B-B14F-4D97-AF65-F5344CB8AC3E}">
        <p14:creationId xmlns:p14="http://schemas.microsoft.com/office/powerpoint/2010/main" val="966348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IE" dirty="0"/>
              <a:t>Previous studies </a:t>
            </a:r>
          </a:p>
        </p:txBody>
      </p:sp>
      <p:sp>
        <p:nvSpPr>
          <p:cNvPr id="9" name="Footer Placeholder 8"/>
          <p:cNvSpPr>
            <a:spLocks noGrp="1"/>
          </p:cNvSpPr>
          <p:nvPr>
            <p:ph type="ftr" sz="quarter" idx="11"/>
          </p:nvPr>
        </p:nvSpPr>
        <p:spPr/>
        <p:txBody>
          <a:bodyPr/>
          <a:lstStyle/>
          <a:p>
            <a:endParaRPr lang="en-IE" dirty="0"/>
          </a:p>
        </p:txBody>
      </p:sp>
      <p:sp>
        <p:nvSpPr>
          <p:cNvPr id="3" name="Content Placeholder 2"/>
          <p:cNvSpPr>
            <a:spLocks noGrp="1"/>
          </p:cNvSpPr>
          <p:nvPr>
            <p:ph idx="4294967295"/>
          </p:nvPr>
        </p:nvSpPr>
        <p:spPr>
          <a:xfrm>
            <a:off x="0" y="1600200"/>
            <a:ext cx="8229600" cy="4525963"/>
          </a:xfrm>
        </p:spPr>
        <p:txBody>
          <a:bodyPr/>
          <a:lstStyle/>
          <a:p>
            <a:r>
              <a:rPr lang="en-US" sz="1400" b="1" dirty="0"/>
              <a:t>Table 2 </a:t>
            </a:r>
            <a:r>
              <a:rPr lang="en-US" sz="1400" dirty="0"/>
              <a:t>Previous P adsorption studies that have been carried out using bauxite residues, untreated and treated residues, and their recovery efficiencies.</a:t>
            </a:r>
            <a:endParaRPr lang="en-IE" sz="1400" dirty="0"/>
          </a:p>
          <a:p>
            <a:pPr marL="0" indent="0" algn="r">
              <a:buNone/>
            </a:pPr>
            <a:endParaRPr lang="en-IE" dirty="0"/>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graphicFrame>
        <p:nvGraphicFramePr>
          <p:cNvPr id="2" name="Table 1"/>
          <p:cNvGraphicFramePr>
            <a:graphicFrameLocks noGrp="1"/>
          </p:cNvGraphicFramePr>
          <p:nvPr>
            <p:extLst>
              <p:ext uri="{D42A27DB-BD31-4B8C-83A1-F6EECF244321}">
                <p14:modId xmlns:p14="http://schemas.microsoft.com/office/powerpoint/2010/main" val="1013609633"/>
              </p:ext>
            </p:extLst>
          </p:nvPr>
        </p:nvGraphicFramePr>
        <p:xfrm>
          <a:off x="1331640" y="2420888"/>
          <a:ext cx="6264697" cy="2661632"/>
        </p:xfrm>
        <a:graphic>
          <a:graphicData uri="http://schemas.openxmlformats.org/drawingml/2006/table">
            <a:tbl>
              <a:tblPr firstRow="1" firstCol="1" bandRow="1"/>
              <a:tblGrid>
                <a:gridCol w="1100067">
                  <a:extLst>
                    <a:ext uri="{9D8B030D-6E8A-4147-A177-3AD203B41FA5}">
                      <a16:colId xmlns:a16="http://schemas.microsoft.com/office/drawing/2014/main" xmlns="" val="20000"/>
                    </a:ext>
                  </a:extLst>
                </a:gridCol>
                <a:gridCol w="765265">
                  <a:extLst>
                    <a:ext uri="{9D8B030D-6E8A-4147-A177-3AD203B41FA5}">
                      <a16:colId xmlns:a16="http://schemas.microsoft.com/office/drawing/2014/main" xmlns="" val="20001"/>
                    </a:ext>
                  </a:extLst>
                </a:gridCol>
                <a:gridCol w="900116">
                  <a:extLst>
                    <a:ext uri="{9D8B030D-6E8A-4147-A177-3AD203B41FA5}">
                      <a16:colId xmlns:a16="http://schemas.microsoft.com/office/drawing/2014/main" xmlns="" val="20002"/>
                    </a:ext>
                  </a:extLst>
                </a:gridCol>
                <a:gridCol w="706142">
                  <a:extLst>
                    <a:ext uri="{9D8B030D-6E8A-4147-A177-3AD203B41FA5}">
                      <a16:colId xmlns:a16="http://schemas.microsoft.com/office/drawing/2014/main" xmlns="" val="20003"/>
                    </a:ext>
                  </a:extLst>
                </a:gridCol>
                <a:gridCol w="914730">
                  <a:extLst>
                    <a:ext uri="{9D8B030D-6E8A-4147-A177-3AD203B41FA5}">
                      <a16:colId xmlns:a16="http://schemas.microsoft.com/office/drawing/2014/main" xmlns="" val="20004"/>
                    </a:ext>
                  </a:extLst>
                </a:gridCol>
                <a:gridCol w="1051574">
                  <a:extLst>
                    <a:ext uri="{9D8B030D-6E8A-4147-A177-3AD203B41FA5}">
                      <a16:colId xmlns:a16="http://schemas.microsoft.com/office/drawing/2014/main" xmlns="" val="20005"/>
                    </a:ext>
                  </a:extLst>
                </a:gridCol>
                <a:gridCol w="826803">
                  <a:extLst>
                    <a:ext uri="{9D8B030D-6E8A-4147-A177-3AD203B41FA5}">
                      <a16:colId xmlns:a16="http://schemas.microsoft.com/office/drawing/2014/main" xmlns="" val="20006"/>
                    </a:ext>
                  </a:extLst>
                </a:gridCol>
              </a:tblGrid>
              <a:tr h="492616">
                <a:tc>
                  <a:txBody>
                    <a:bodyPr/>
                    <a:lstStyle/>
                    <a:p>
                      <a:pPr>
                        <a:spcAft>
                          <a:spcPts val="0"/>
                        </a:spcAft>
                      </a:pPr>
                      <a:r>
                        <a:rPr lang="en-IE" sz="1000" b="1" dirty="0">
                          <a:solidFill>
                            <a:schemeClr val="tx1"/>
                          </a:solidFill>
                          <a:effectLst/>
                          <a:latin typeface="Calibri" panose="020F0502020204030204" pitchFamily="34" charset="0"/>
                          <a:ea typeface="Times New Roman"/>
                        </a:rPr>
                        <a:t> </a:t>
                      </a:r>
                      <a:endParaRPr lang="en-IE" sz="1200" dirty="0">
                        <a:solidFill>
                          <a:schemeClr val="tx1"/>
                        </a:solidFill>
                        <a:effectLst/>
                        <a:latin typeface="Calibri" panose="020F0502020204030204" pitchFamily="34" charset="0"/>
                        <a:ea typeface="Times New Roman"/>
                      </a:endParaRPr>
                    </a:p>
                  </a:txBody>
                  <a:tcPr marL="67889" marR="67889"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spcAft>
                          <a:spcPts val="0"/>
                        </a:spcAft>
                      </a:pPr>
                      <a:r>
                        <a:rPr lang="en-IE" sz="1000" b="1" dirty="0">
                          <a:solidFill>
                            <a:schemeClr val="tx1"/>
                          </a:solidFill>
                          <a:effectLst/>
                          <a:latin typeface="Calibri" panose="020F0502020204030204" pitchFamily="34" charset="0"/>
                          <a:ea typeface="Times New Roman"/>
                        </a:rPr>
                        <a:t>Recovery Technique</a:t>
                      </a:r>
                      <a:endParaRPr lang="en-IE" sz="1200" dirty="0">
                        <a:solidFill>
                          <a:schemeClr val="tx1"/>
                        </a:solidFill>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spcAft>
                          <a:spcPts val="0"/>
                        </a:spcAft>
                      </a:pPr>
                      <a:r>
                        <a:rPr lang="en-IE" sz="1000" b="1" dirty="0">
                          <a:solidFill>
                            <a:schemeClr val="tx1"/>
                          </a:solidFill>
                          <a:effectLst/>
                          <a:latin typeface="Calibri" panose="020F0502020204030204" pitchFamily="34" charset="0"/>
                          <a:ea typeface="Times New Roman"/>
                        </a:rPr>
                        <a:t>Factors investigated </a:t>
                      </a:r>
                      <a:endParaRPr lang="en-IE" sz="1200" dirty="0">
                        <a:solidFill>
                          <a:schemeClr val="tx1"/>
                        </a:solidFill>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spcAft>
                          <a:spcPts val="0"/>
                        </a:spcAft>
                      </a:pPr>
                      <a:r>
                        <a:rPr lang="en-IE" sz="1000" b="1" dirty="0">
                          <a:solidFill>
                            <a:schemeClr val="tx1"/>
                          </a:solidFill>
                          <a:effectLst/>
                          <a:latin typeface="Calibri" panose="020F0502020204030204" pitchFamily="34" charset="0"/>
                          <a:ea typeface="Times New Roman"/>
                        </a:rPr>
                        <a:t>Type of water</a:t>
                      </a:r>
                      <a:endParaRPr lang="en-IE" sz="1200" dirty="0">
                        <a:solidFill>
                          <a:schemeClr val="tx1"/>
                        </a:solidFill>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spcAft>
                          <a:spcPts val="0"/>
                        </a:spcAft>
                      </a:pPr>
                      <a:r>
                        <a:rPr lang="en-IE" sz="1000" b="1" dirty="0">
                          <a:solidFill>
                            <a:schemeClr val="tx1"/>
                          </a:solidFill>
                          <a:effectLst/>
                          <a:latin typeface="Calibri" panose="020F0502020204030204" pitchFamily="34" charset="0"/>
                          <a:ea typeface="Times New Roman"/>
                        </a:rPr>
                        <a:t>Initial P concentration of the water</a:t>
                      </a:r>
                      <a:endParaRPr lang="en-IE" sz="1200" dirty="0">
                        <a:solidFill>
                          <a:schemeClr val="tx1"/>
                        </a:solidFill>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spcAft>
                          <a:spcPts val="0"/>
                        </a:spcAft>
                      </a:pPr>
                      <a:r>
                        <a:rPr lang="en-IE" sz="1000" b="1" dirty="0">
                          <a:solidFill>
                            <a:schemeClr val="tx1"/>
                          </a:solidFill>
                          <a:effectLst/>
                          <a:latin typeface="Calibri" panose="020F0502020204030204" pitchFamily="34" charset="0"/>
                          <a:ea typeface="Times New Roman"/>
                        </a:rPr>
                        <a:t>P Recovery Efficiency</a:t>
                      </a:r>
                      <a:endParaRPr lang="en-IE" sz="1200" dirty="0">
                        <a:solidFill>
                          <a:schemeClr val="tx1"/>
                        </a:solidFill>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spcAft>
                          <a:spcPts val="0"/>
                        </a:spcAft>
                      </a:pPr>
                      <a:r>
                        <a:rPr lang="en-IE" sz="1000" b="1" dirty="0">
                          <a:solidFill>
                            <a:schemeClr val="tx1"/>
                          </a:solidFill>
                          <a:effectLst/>
                          <a:latin typeface="Calibri" panose="020F0502020204030204" pitchFamily="34" charset="0"/>
                          <a:ea typeface="Times New Roman"/>
                        </a:rPr>
                        <a:t>Reference</a:t>
                      </a:r>
                      <a:endParaRPr lang="en-IE" sz="1200" dirty="0">
                        <a:solidFill>
                          <a:schemeClr val="tx1"/>
                        </a:solidFill>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369462">
                <a:tc>
                  <a:txBody>
                    <a:bodyPr/>
                    <a:lstStyle/>
                    <a:p>
                      <a:pPr>
                        <a:spcAft>
                          <a:spcPts val="0"/>
                        </a:spcAft>
                      </a:pPr>
                      <a:r>
                        <a:rPr lang="en-IE" sz="1000" b="1">
                          <a:effectLst/>
                          <a:latin typeface="Calibri" panose="020F0502020204030204" pitchFamily="34" charset="0"/>
                          <a:ea typeface="Times New Roman"/>
                        </a:rPr>
                        <a:t>Untreated bauxite residue</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Batch adsorption experiment</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Kinetics, pH and temperature</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Synthetic water</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5-100mg P L</a:t>
                      </a:r>
                      <a:r>
                        <a:rPr lang="en-IE" sz="1000" baseline="30000">
                          <a:effectLst/>
                          <a:latin typeface="Calibri" panose="020F0502020204030204" pitchFamily="34" charset="0"/>
                          <a:ea typeface="Times New Roman"/>
                        </a:rPr>
                        <a:t>-1</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0.204mg P g</a:t>
                      </a:r>
                      <a:r>
                        <a:rPr lang="en-IE" sz="1000" baseline="30000">
                          <a:effectLst/>
                          <a:latin typeface="Calibri" panose="020F0502020204030204" pitchFamily="34" charset="0"/>
                          <a:ea typeface="Times New Roman"/>
                        </a:rPr>
                        <a:t>-1</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Grace </a:t>
                      </a:r>
                      <a:r>
                        <a:rPr lang="en-IE" sz="1000" i="1">
                          <a:effectLst/>
                          <a:latin typeface="Calibri" panose="020F0502020204030204" pitchFamily="34" charset="0"/>
                          <a:ea typeface="Times New Roman"/>
                        </a:rPr>
                        <a:t>et al.</a:t>
                      </a:r>
                      <a:r>
                        <a:rPr lang="en-IE" sz="1000">
                          <a:effectLst/>
                          <a:latin typeface="Calibri" panose="020F0502020204030204" pitchFamily="34" charset="0"/>
                          <a:ea typeface="Times New Roman"/>
                        </a:rPr>
                        <a:t> 2015</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1"/>
                  </a:ext>
                </a:extLst>
              </a:tr>
              <a:tr h="492616">
                <a:tc>
                  <a:txBody>
                    <a:bodyPr/>
                    <a:lstStyle/>
                    <a:p>
                      <a:pPr>
                        <a:spcAft>
                          <a:spcPts val="0"/>
                        </a:spcAft>
                      </a:pPr>
                      <a:r>
                        <a:rPr lang="en-IE" sz="1000" b="1">
                          <a:effectLst/>
                          <a:latin typeface="Calibri" panose="020F0502020204030204" pitchFamily="34" charset="0"/>
                          <a:ea typeface="Times New Roman"/>
                        </a:rPr>
                        <a:t>Gypsum Treated</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Batch adsorption experiment</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dirty="0">
                          <a:effectLst/>
                          <a:latin typeface="Calibri" panose="020F0502020204030204" pitchFamily="34" charset="0"/>
                          <a:ea typeface="Times New Roman"/>
                        </a:rPr>
                        <a:t>Contact time (3, 6, 24, 48hr)</a:t>
                      </a:r>
                      <a:endParaRPr lang="en-IE" sz="1200" dirty="0">
                        <a:effectLst/>
                        <a:latin typeface="Calibri" panose="020F0502020204030204" pitchFamily="34" charset="0"/>
                        <a:ea typeface="Times New Roman"/>
                      </a:endParaRPr>
                    </a:p>
                    <a:p>
                      <a:pPr>
                        <a:spcAft>
                          <a:spcPts val="0"/>
                        </a:spcAft>
                      </a:pPr>
                      <a:r>
                        <a:rPr lang="en-IE" sz="1000" dirty="0">
                          <a:effectLst/>
                          <a:latin typeface="Calibri" panose="020F0502020204030204" pitchFamily="34" charset="0"/>
                          <a:ea typeface="Times New Roman"/>
                        </a:rPr>
                        <a:t> </a:t>
                      </a:r>
                      <a:endParaRPr lang="en-IE" sz="1200" dirty="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Synthetic water</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20-400mg P L</a:t>
                      </a:r>
                      <a:r>
                        <a:rPr lang="en-IE" sz="1000" baseline="30000">
                          <a:effectLst/>
                          <a:latin typeface="Calibri" panose="020F0502020204030204" pitchFamily="34" charset="0"/>
                          <a:ea typeface="Times New Roman"/>
                        </a:rPr>
                        <a:t>-1</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7.027mg P g</a:t>
                      </a:r>
                      <a:r>
                        <a:rPr lang="en-IE" sz="1000" baseline="30000">
                          <a:effectLst/>
                          <a:latin typeface="Calibri" panose="020F0502020204030204" pitchFamily="34" charset="0"/>
                          <a:ea typeface="Times New Roman"/>
                        </a:rPr>
                        <a:t>-1</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Lopez </a:t>
                      </a:r>
                      <a:r>
                        <a:rPr lang="en-IE" sz="1000" i="1">
                          <a:effectLst/>
                          <a:latin typeface="Calibri" panose="020F0502020204030204" pitchFamily="34" charset="0"/>
                          <a:ea typeface="Times New Roman"/>
                        </a:rPr>
                        <a:t>et al.</a:t>
                      </a:r>
                      <a:r>
                        <a:rPr lang="en-IE" sz="1000">
                          <a:effectLst/>
                          <a:latin typeface="Calibri" panose="020F0502020204030204" pitchFamily="34" charset="0"/>
                          <a:ea typeface="Times New Roman"/>
                        </a:rPr>
                        <a:t> 1998</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2"/>
                  </a:ext>
                </a:extLst>
              </a:tr>
              <a:tr h="492616">
                <a:tc>
                  <a:txBody>
                    <a:bodyPr/>
                    <a:lstStyle/>
                    <a:p>
                      <a:pPr>
                        <a:spcAft>
                          <a:spcPts val="0"/>
                        </a:spcAft>
                      </a:pPr>
                      <a:r>
                        <a:rPr lang="en-IE" sz="1000" b="1" dirty="0">
                          <a:effectLst/>
                          <a:latin typeface="Calibri" panose="020F0502020204030204" pitchFamily="34" charset="0"/>
                          <a:ea typeface="Times New Roman"/>
                        </a:rPr>
                        <a:t>Brine treated bauxite residue</a:t>
                      </a:r>
                      <a:endParaRPr lang="en-IE" sz="1200" dirty="0">
                        <a:effectLst/>
                        <a:latin typeface="Calibri" panose="020F0502020204030204" pitchFamily="34" charset="0"/>
                        <a:ea typeface="Times New Roman"/>
                      </a:endParaRPr>
                    </a:p>
                    <a:p>
                      <a:pPr>
                        <a:spcAft>
                          <a:spcPts val="0"/>
                        </a:spcAft>
                      </a:pPr>
                      <a:r>
                        <a:rPr lang="en-IE" sz="1000" dirty="0">
                          <a:effectLst/>
                          <a:latin typeface="Calibri" panose="020F0502020204030204" pitchFamily="34" charset="0"/>
                          <a:ea typeface="Times New Roman"/>
                        </a:rPr>
                        <a:t> </a:t>
                      </a:r>
                      <a:endParaRPr lang="en-IE" sz="1200" dirty="0">
                        <a:effectLst/>
                        <a:latin typeface="Calibri" panose="020F0502020204030204" pitchFamily="34" charset="0"/>
                        <a:ea typeface="Times New Roman"/>
                      </a:endParaRPr>
                    </a:p>
                  </a:txBody>
                  <a:tcPr marL="67889" marR="67889"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Batch adsorption experiment</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pH, ionic strength, time</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Synthetic water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0.5-2mg P L</a:t>
                      </a:r>
                      <a:r>
                        <a:rPr lang="en-IE" sz="1000" baseline="30000">
                          <a:effectLst/>
                          <a:latin typeface="Calibri" panose="020F0502020204030204" pitchFamily="34" charset="0"/>
                          <a:ea typeface="Times New Roman"/>
                        </a:rPr>
                        <a:t>-1</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6.5-14.9 mg P g</a:t>
                      </a:r>
                      <a:r>
                        <a:rPr lang="en-IE" sz="1000" baseline="30000">
                          <a:effectLst/>
                          <a:latin typeface="Calibri" panose="020F0502020204030204" pitchFamily="34" charset="0"/>
                          <a:ea typeface="Times New Roman"/>
                        </a:rPr>
                        <a:t>-1</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Akhurst </a:t>
                      </a:r>
                      <a:r>
                        <a:rPr lang="en-IE" sz="1000" i="1">
                          <a:effectLst/>
                          <a:latin typeface="Calibri" panose="020F0502020204030204" pitchFamily="34" charset="0"/>
                          <a:ea typeface="Times New Roman"/>
                        </a:rPr>
                        <a:t>et al.</a:t>
                      </a:r>
                      <a:r>
                        <a:rPr lang="en-IE" sz="1000">
                          <a:effectLst/>
                          <a:latin typeface="Calibri" panose="020F0502020204030204" pitchFamily="34" charset="0"/>
                          <a:ea typeface="Times New Roman"/>
                        </a:rPr>
                        <a:t> 2006</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3"/>
                  </a:ext>
                </a:extLst>
              </a:tr>
              <a:tr h="492616">
                <a:tc>
                  <a:txBody>
                    <a:bodyPr/>
                    <a:lstStyle/>
                    <a:p>
                      <a:pPr>
                        <a:spcAft>
                          <a:spcPts val="0"/>
                        </a:spcAft>
                      </a:pPr>
                      <a:r>
                        <a:rPr lang="en-IE" sz="1000" b="1" dirty="0">
                          <a:effectLst/>
                          <a:latin typeface="Calibri" panose="020F0502020204030204" pitchFamily="34" charset="0"/>
                          <a:ea typeface="Times New Roman"/>
                        </a:rPr>
                        <a:t>Acid and brine treated bauxite residue</a:t>
                      </a:r>
                      <a:endParaRPr lang="en-IE" sz="1200" dirty="0">
                        <a:effectLst/>
                        <a:latin typeface="Calibri" panose="020F0502020204030204" pitchFamily="34" charset="0"/>
                        <a:ea typeface="Times New Roman"/>
                      </a:endParaRPr>
                    </a:p>
                  </a:txBody>
                  <a:tcPr marL="67889" marR="67889"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Batch adsorption experiment</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000" dirty="0">
                          <a:effectLst/>
                          <a:latin typeface="Calibri" panose="020F0502020204030204" pitchFamily="34" charset="0"/>
                          <a:ea typeface="Times New Roman"/>
                        </a:rPr>
                        <a:t>Kinetics and isotherms</a:t>
                      </a:r>
                      <a:endParaRPr lang="en-IE" sz="1200" dirty="0">
                        <a:effectLst/>
                        <a:latin typeface="Calibri" panose="020F0502020204030204" pitchFamily="34" charset="0"/>
                        <a:ea typeface="Times New Roman"/>
                      </a:endParaRPr>
                    </a:p>
                    <a:p>
                      <a:pPr>
                        <a:spcAft>
                          <a:spcPts val="0"/>
                        </a:spcAft>
                      </a:pPr>
                      <a:r>
                        <a:rPr lang="en-IE" sz="1000" dirty="0">
                          <a:effectLst/>
                          <a:latin typeface="Calibri" panose="020F0502020204030204" pitchFamily="34" charset="0"/>
                          <a:ea typeface="Times New Roman"/>
                        </a:rPr>
                        <a:t> </a:t>
                      </a:r>
                      <a:endParaRPr lang="en-IE" sz="1200" dirty="0">
                        <a:effectLst/>
                        <a:latin typeface="Calibri" panose="020F0502020204030204" pitchFamily="34" charset="0"/>
                        <a:ea typeface="Times New Roman"/>
                      </a:endParaRPr>
                    </a:p>
                    <a:p>
                      <a:pPr>
                        <a:spcAft>
                          <a:spcPts val="0"/>
                        </a:spcAft>
                      </a:pPr>
                      <a:r>
                        <a:rPr lang="en-IE" sz="1000" dirty="0">
                          <a:effectLst/>
                          <a:latin typeface="Calibri" panose="020F0502020204030204" pitchFamily="34" charset="0"/>
                          <a:ea typeface="Times New Roman"/>
                        </a:rPr>
                        <a:t> </a:t>
                      </a:r>
                      <a:endParaRPr lang="en-IE" sz="1200" dirty="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000" dirty="0">
                          <a:effectLst/>
                          <a:latin typeface="Calibri" panose="020F0502020204030204" pitchFamily="34" charset="0"/>
                          <a:ea typeface="Times New Roman"/>
                        </a:rPr>
                        <a:t>Synthetic water</a:t>
                      </a:r>
                      <a:endParaRPr lang="en-IE" sz="1200" dirty="0">
                        <a:effectLst/>
                        <a:latin typeface="Calibri" panose="020F0502020204030204" pitchFamily="34" charset="0"/>
                        <a:ea typeface="Times New Roman"/>
                      </a:endParaRPr>
                    </a:p>
                    <a:p>
                      <a:pPr>
                        <a:spcAft>
                          <a:spcPts val="0"/>
                        </a:spcAft>
                      </a:pPr>
                      <a:r>
                        <a:rPr lang="en-IE" sz="1000" dirty="0">
                          <a:effectLst/>
                          <a:latin typeface="Calibri" panose="020F0502020204030204" pitchFamily="34" charset="0"/>
                          <a:ea typeface="Times New Roman"/>
                        </a:rPr>
                        <a:t> </a:t>
                      </a:r>
                      <a:endParaRPr lang="en-IE" sz="1200" dirty="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200mg P L</a:t>
                      </a:r>
                      <a:r>
                        <a:rPr lang="en-IE" sz="1000" baseline="30000">
                          <a:effectLst/>
                          <a:latin typeface="Calibri" panose="020F0502020204030204" pitchFamily="34" charset="0"/>
                          <a:ea typeface="Times New Roman"/>
                        </a:rPr>
                        <a:t>-1</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000">
                          <a:effectLst/>
                          <a:latin typeface="Calibri" panose="020F0502020204030204" pitchFamily="34" charset="0"/>
                          <a:ea typeface="Times New Roman"/>
                        </a:rPr>
                        <a:t>55.72mg P g</a:t>
                      </a:r>
                      <a:r>
                        <a:rPr lang="en-IE" sz="1000" baseline="30000">
                          <a:effectLst/>
                          <a:latin typeface="Calibri" panose="020F0502020204030204" pitchFamily="34" charset="0"/>
                          <a:ea typeface="Times New Roman"/>
                        </a:rPr>
                        <a:t>-1</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p>
                      <a:pPr>
                        <a:spcAft>
                          <a:spcPts val="0"/>
                        </a:spcAft>
                      </a:pPr>
                      <a:r>
                        <a:rPr lang="en-IE" sz="1000">
                          <a:effectLst/>
                          <a:latin typeface="Calibri" panose="020F0502020204030204" pitchFamily="34" charset="0"/>
                          <a:ea typeface="Times New Roman"/>
                        </a:rPr>
                        <a:t> </a:t>
                      </a:r>
                      <a:endParaRPr lang="en-IE" sz="120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000" dirty="0">
                          <a:effectLst/>
                          <a:latin typeface="Calibri" panose="020F0502020204030204" pitchFamily="34" charset="0"/>
                          <a:ea typeface="Times New Roman"/>
                        </a:rPr>
                        <a:t>Ye </a:t>
                      </a:r>
                      <a:r>
                        <a:rPr lang="en-IE" sz="1000" i="1" dirty="0">
                          <a:effectLst/>
                          <a:latin typeface="Calibri" panose="020F0502020204030204" pitchFamily="34" charset="0"/>
                          <a:ea typeface="Times New Roman"/>
                        </a:rPr>
                        <a:t>et al.</a:t>
                      </a:r>
                      <a:r>
                        <a:rPr lang="en-IE" sz="1000" dirty="0">
                          <a:effectLst/>
                          <a:latin typeface="Calibri" panose="020F0502020204030204" pitchFamily="34" charset="0"/>
                          <a:ea typeface="Times New Roman"/>
                        </a:rPr>
                        <a:t> 2014</a:t>
                      </a:r>
                      <a:endParaRPr lang="en-IE" sz="1200" dirty="0">
                        <a:effectLst/>
                        <a:latin typeface="Calibri" panose="020F0502020204030204" pitchFamily="34" charset="0"/>
                        <a:ea typeface="Times New Roman"/>
                      </a:endParaRPr>
                    </a:p>
                    <a:p>
                      <a:pPr>
                        <a:spcAft>
                          <a:spcPts val="0"/>
                        </a:spcAft>
                      </a:pPr>
                      <a:r>
                        <a:rPr lang="en-IE" sz="1000" dirty="0">
                          <a:effectLst/>
                          <a:latin typeface="Calibri" panose="020F0502020204030204" pitchFamily="34" charset="0"/>
                          <a:ea typeface="Times New Roman"/>
                        </a:rPr>
                        <a:t> </a:t>
                      </a:r>
                      <a:endParaRPr lang="en-IE" sz="1200" dirty="0">
                        <a:effectLst/>
                        <a:latin typeface="Calibri" panose="020F0502020204030204" pitchFamily="34" charset="0"/>
                        <a:ea typeface="Times New Roman"/>
                      </a:endParaRPr>
                    </a:p>
                  </a:txBody>
                  <a:tcPr marL="67889" marR="67889"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8272351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Objectives of this segment of the study</a:t>
            </a:r>
          </a:p>
        </p:txBody>
      </p:sp>
      <p:sp>
        <p:nvSpPr>
          <p:cNvPr id="3" name="Content Placeholder 2"/>
          <p:cNvSpPr>
            <a:spLocks noGrp="1"/>
          </p:cNvSpPr>
          <p:nvPr>
            <p:ph idx="1"/>
          </p:nvPr>
        </p:nvSpPr>
        <p:spPr/>
        <p:txBody>
          <a:bodyPr/>
          <a:lstStyle/>
          <a:p>
            <a:endParaRPr lang="en-IE" dirty="0"/>
          </a:p>
          <a:p>
            <a:pPr marL="0" indent="0">
              <a:buNone/>
            </a:pPr>
            <a:endParaRPr lang="en-IE" dirty="0"/>
          </a:p>
          <a:p>
            <a:endParaRPr lang="en-IE" dirty="0"/>
          </a:p>
          <a:p>
            <a:endParaRPr lang="en-IE" dirty="0"/>
          </a:p>
        </p:txBody>
      </p:sp>
      <p:sp>
        <p:nvSpPr>
          <p:cNvPr id="9" name="Footer Placeholder 8"/>
          <p:cNvSpPr>
            <a:spLocks noGrp="1"/>
          </p:cNvSpPr>
          <p:nvPr>
            <p:ph type="ftr" sz="quarter" idx="11"/>
          </p:nvPr>
        </p:nvSpPr>
        <p:spPr/>
        <p:txBody>
          <a:bodyPr/>
          <a:lstStyle/>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a:xfrm>
            <a:off x="3449150" y="1917387"/>
            <a:ext cx="2088232" cy="369332"/>
          </a:xfrm>
          <a:prstGeom prst="rect">
            <a:avLst/>
          </a:prstGeom>
          <a:noFill/>
        </p:spPr>
        <p:txBody>
          <a:bodyPr wrap="square" rtlCol="0">
            <a:spAutoFit/>
          </a:bodyPr>
          <a:lstStyle/>
          <a:p>
            <a:endParaRPr lang="en-IE" dirty="0"/>
          </a:p>
        </p:txBody>
      </p:sp>
      <p:sp>
        <p:nvSpPr>
          <p:cNvPr id="21" name="TextBox 20"/>
          <p:cNvSpPr txBox="1"/>
          <p:nvPr/>
        </p:nvSpPr>
        <p:spPr>
          <a:xfrm>
            <a:off x="601220" y="3456540"/>
            <a:ext cx="1080120" cy="369332"/>
          </a:xfrm>
          <a:prstGeom prst="rect">
            <a:avLst/>
          </a:prstGeom>
          <a:noFill/>
        </p:spPr>
        <p:txBody>
          <a:bodyPr wrap="square" rtlCol="0">
            <a:spAutoFit/>
          </a:bodyPr>
          <a:lstStyle/>
          <a:p>
            <a:endParaRPr lang="en-IE" dirty="0"/>
          </a:p>
        </p:txBody>
      </p:sp>
      <p:sp>
        <p:nvSpPr>
          <p:cNvPr id="23" name="TextBox 22"/>
          <p:cNvSpPr txBox="1"/>
          <p:nvPr/>
        </p:nvSpPr>
        <p:spPr>
          <a:xfrm>
            <a:off x="3142290" y="3462309"/>
            <a:ext cx="1080120" cy="369332"/>
          </a:xfrm>
          <a:prstGeom prst="rect">
            <a:avLst/>
          </a:prstGeom>
          <a:noFill/>
        </p:spPr>
        <p:txBody>
          <a:bodyPr wrap="square" rtlCol="0">
            <a:spAutoFit/>
          </a:bodyPr>
          <a:lstStyle/>
          <a:p>
            <a:endParaRPr lang="en-IE" dirty="0"/>
          </a:p>
        </p:txBody>
      </p:sp>
      <p:sp>
        <p:nvSpPr>
          <p:cNvPr id="25" name="TextBox 24"/>
          <p:cNvSpPr txBox="1"/>
          <p:nvPr/>
        </p:nvSpPr>
        <p:spPr>
          <a:xfrm>
            <a:off x="4493266" y="3462309"/>
            <a:ext cx="1080120" cy="369332"/>
          </a:xfrm>
          <a:prstGeom prst="rect">
            <a:avLst/>
          </a:prstGeom>
          <a:noFill/>
        </p:spPr>
        <p:txBody>
          <a:bodyPr wrap="square" rtlCol="0">
            <a:spAutoFit/>
          </a:bodyPr>
          <a:lstStyle/>
          <a:p>
            <a:endParaRPr lang="en-IE" dirty="0"/>
          </a:p>
        </p:txBody>
      </p:sp>
      <p:sp>
        <p:nvSpPr>
          <p:cNvPr id="27" name="TextBox 26"/>
          <p:cNvSpPr txBox="1"/>
          <p:nvPr/>
        </p:nvSpPr>
        <p:spPr>
          <a:xfrm>
            <a:off x="2338001" y="4653136"/>
            <a:ext cx="4146034" cy="369332"/>
          </a:xfrm>
          <a:prstGeom prst="rect">
            <a:avLst/>
          </a:prstGeom>
          <a:noFill/>
        </p:spPr>
        <p:txBody>
          <a:bodyPr wrap="square" rtlCol="0">
            <a:spAutoFit/>
          </a:bodyPr>
          <a:lstStyle/>
          <a:p>
            <a:endParaRPr lang="en-IE" dirty="0"/>
          </a:p>
        </p:txBody>
      </p:sp>
      <p:pic>
        <p:nvPicPr>
          <p:cNvPr id="31" name="Picture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
        <p:nvSpPr>
          <p:cNvPr id="33" name="Rectangle 32"/>
          <p:cNvSpPr/>
          <p:nvPr/>
        </p:nvSpPr>
        <p:spPr>
          <a:xfrm>
            <a:off x="2286000" y="2274838"/>
            <a:ext cx="4572000" cy="369332"/>
          </a:xfrm>
          <a:prstGeom prst="rect">
            <a:avLst/>
          </a:prstGeom>
        </p:spPr>
        <p:txBody>
          <a:bodyPr>
            <a:spAutoFit/>
          </a:bodyPr>
          <a:lstStyle/>
          <a:p>
            <a:endParaRPr lang="en-US" dirty="0"/>
          </a:p>
        </p:txBody>
      </p:sp>
      <p:sp>
        <p:nvSpPr>
          <p:cNvPr id="35" name="Content Placeholder 4"/>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a:t>To </a:t>
            </a:r>
            <a:r>
              <a:rPr lang="en-US" dirty="0" err="1"/>
              <a:t>characterise</a:t>
            </a:r>
            <a:r>
              <a:rPr lang="en-US" dirty="0"/>
              <a:t> and treat bauxite residue from two different refineries, with seawater and gypsum.</a:t>
            </a:r>
          </a:p>
          <a:p>
            <a:r>
              <a:rPr lang="en-US" dirty="0"/>
              <a:t>To investigate the effect of the treated bauxite residue on P adsorption. </a:t>
            </a:r>
            <a:endParaRPr lang="en-IE" dirty="0"/>
          </a:p>
        </p:txBody>
      </p:sp>
      <p:sp>
        <p:nvSpPr>
          <p:cNvPr id="17" name="TextBox 16"/>
          <p:cNvSpPr txBox="1"/>
          <p:nvPr/>
        </p:nvSpPr>
        <p:spPr>
          <a:xfrm>
            <a:off x="6660232" y="4509120"/>
            <a:ext cx="432048" cy="369332"/>
          </a:xfrm>
          <a:prstGeom prst="rect">
            <a:avLst/>
          </a:prstGeom>
          <a:noFill/>
        </p:spPr>
        <p:txBody>
          <a:bodyPr wrap="square" rtlCol="0">
            <a:spAutoFit/>
          </a:bodyPr>
          <a:lstStyle/>
          <a:p>
            <a:endParaRPr lang="en-IE" dirty="0"/>
          </a:p>
        </p:txBody>
      </p:sp>
    </p:spTree>
    <p:extLst>
      <p:ext uri="{BB962C8B-B14F-4D97-AF65-F5344CB8AC3E}">
        <p14:creationId xmlns:p14="http://schemas.microsoft.com/office/powerpoint/2010/main" val="36234587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 Step 1: Treatment of bauxite residue</a:t>
            </a:r>
          </a:p>
        </p:txBody>
      </p:sp>
      <p:sp>
        <p:nvSpPr>
          <p:cNvPr id="3" name="Content Placeholder 2"/>
          <p:cNvSpPr>
            <a:spLocks noGrp="1"/>
          </p:cNvSpPr>
          <p:nvPr>
            <p:ph idx="1"/>
          </p:nvPr>
        </p:nvSpPr>
        <p:spPr/>
        <p:txBody>
          <a:bodyPr/>
          <a:lstStyle/>
          <a:p>
            <a:endParaRPr lang="en-IE" dirty="0"/>
          </a:p>
          <a:p>
            <a:pPr marL="0" indent="0">
              <a:buNone/>
            </a:pPr>
            <a:endParaRPr lang="en-IE" dirty="0"/>
          </a:p>
          <a:p>
            <a:endParaRPr lang="en-IE" dirty="0"/>
          </a:p>
          <a:p>
            <a:endParaRPr lang="en-IE" dirty="0"/>
          </a:p>
        </p:txBody>
      </p:sp>
      <p:sp>
        <p:nvSpPr>
          <p:cNvPr id="9" name="Footer Placeholder 8"/>
          <p:cNvSpPr>
            <a:spLocks noGrp="1"/>
          </p:cNvSpPr>
          <p:nvPr>
            <p:ph type="ftr" sz="quarter" idx="11"/>
          </p:nvPr>
        </p:nvSpPr>
        <p:spPr/>
        <p:txBody>
          <a:bodyPr/>
          <a:lstStyle/>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1021120" y="3002004"/>
            <a:ext cx="1944216" cy="369332"/>
          </a:xfrm>
          <a:prstGeom prst="rect">
            <a:avLst/>
          </a:prstGeom>
          <a:noFill/>
        </p:spPr>
        <p:txBody>
          <a:bodyPr wrap="square" rtlCol="0">
            <a:spAutoFit/>
          </a:bodyPr>
          <a:lstStyle/>
          <a:p>
            <a:r>
              <a:rPr lang="en-IE" dirty="0"/>
              <a:t>Fine Fraction</a:t>
            </a:r>
          </a:p>
        </p:txBody>
      </p:sp>
      <p:sp>
        <p:nvSpPr>
          <p:cNvPr id="7" name="TextBox 6"/>
          <p:cNvSpPr txBox="1"/>
          <p:nvPr/>
        </p:nvSpPr>
        <p:spPr>
          <a:xfrm>
            <a:off x="3598600" y="2997760"/>
            <a:ext cx="2088232" cy="369332"/>
          </a:xfrm>
          <a:prstGeom prst="rect">
            <a:avLst/>
          </a:prstGeom>
          <a:noFill/>
        </p:spPr>
        <p:txBody>
          <a:bodyPr wrap="square" rtlCol="0">
            <a:spAutoFit/>
          </a:bodyPr>
          <a:lstStyle/>
          <a:p>
            <a:r>
              <a:rPr lang="en-IE" dirty="0"/>
              <a:t>Coarse Fraction</a:t>
            </a:r>
          </a:p>
        </p:txBody>
      </p:sp>
      <p:sp>
        <p:nvSpPr>
          <p:cNvPr id="10" name="TextBox 9"/>
          <p:cNvSpPr txBox="1"/>
          <p:nvPr/>
        </p:nvSpPr>
        <p:spPr>
          <a:xfrm>
            <a:off x="6632616" y="2981162"/>
            <a:ext cx="1620080" cy="923330"/>
          </a:xfrm>
          <a:prstGeom prst="rect">
            <a:avLst/>
          </a:prstGeom>
          <a:noFill/>
        </p:spPr>
        <p:txBody>
          <a:bodyPr wrap="square" rtlCol="0">
            <a:spAutoFit/>
          </a:bodyPr>
          <a:lstStyle/>
          <a:p>
            <a:r>
              <a:rPr lang="en-IE" dirty="0"/>
              <a:t>Unseparated Bauxite Residue</a:t>
            </a:r>
          </a:p>
        </p:txBody>
      </p:sp>
      <p:sp>
        <p:nvSpPr>
          <p:cNvPr id="15" name="Down Arrow 14"/>
          <p:cNvSpPr/>
          <p:nvPr/>
        </p:nvSpPr>
        <p:spPr>
          <a:xfrm>
            <a:off x="971600" y="4086937"/>
            <a:ext cx="233200" cy="46166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Down Arrow 15"/>
          <p:cNvSpPr/>
          <p:nvPr/>
        </p:nvSpPr>
        <p:spPr>
          <a:xfrm>
            <a:off x="7712936" y="4120862"/>
            <a:ext cx="233200" cy="461665"/>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Down Arrow 16"/>
          <p:cNvSpPr/>
          <p:nvPr/>
        </p:nvSpPr>
        <p:spPr>
          <a:xfrm>
            <a:off x="2070832" y="4096386"/>
            <a:ext cx="233200" cy="46166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Down Arrow 17"/>
          <p:cNvSpPr/>
          <p:nvPr/>
        </p:nvSpPr>
        <p:spPr>
          <a:xfrm>
            <a:off x="3701322" y="4094355"/>
            <a:ext cx="233200" cy="46166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9" name="Down Arrow 18"/>
          <p:cNvSpPr/>
          <p:nvPr/>
        </p:nvSpPr>
        <p:spPr>
          <a:xfrm>
            <a:off x="4862724" y="4089562"/>
            <a:ext cx="233200" cy="46166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0" name="Down Arrow 19"/>
          <p:cNvSpPr/>
          <p:nvPr/>
        </p:nvSpPr>
        <p:spPr>
          <a:xfrm>
            <a:off x="6448712" y="4120863"/>
            <a:ext cx="233200" cy="461665"/>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1" name="TextBox 20"/>
          <p:cNvSpPr txBox="1"/>
          <p:nvPr/>
        </p:nvSpPr>
        <p:spPr>
          <a:xfrm>
            <a:off x="636994" y="4779417"/>
            <a:ext cx="1080120" cy="369332"/>
          </a:xfrm>
          <a:prstGeom prst="rect">
            <a:avLst/>
          </a:prstGeom>
          <a:noFill/>
        </p:spPr>
        <p:txBody>
          <a:bodyPr wrap="square" rtlCol="0">
            <a:spAutoFit/>
          </a:bodyPr>
          <a:lstStyle/>
          <a:p>
            <a:r>
              <a:rPr lang="en-IE" dirty="0"/>
              <a:t>Gypsum</a:t>
            </a:r>
          </a:p>
        </p:txBody>
      </p:sp>
      <p:sp>
        <p:nvSpPr>
          <p:cNvPr id="22" name="TextBox 21"/>
          <p:cNvSpPr txBox="1"/>
          <p:nvPr/>
        </p:nvSpPr>
        <p:spPr>
          <a:xfrm>
            <a:off x="1767585" y="4779417"/>
            <a:ext cx="1080120" cy="369332"/>
          </a:xfrm>
          <a:prstGeom prst="rect">
            <a:avLst/>
          </a:prstGeom>
          <a:noFill/>
        </p:spPr>
        <p:txBody>
          <a:bodyPr wrap="square" rtlCol="0">
            <a:spAutoFit/>
          </a:bodyPr>
          <a:lstStyle/>
          <a:p>
            <a:r>
              <a:rPr lang="en-IE" dirty="0"/>
              <a:t>Seawater</a:t>
            </a:r>
          </a:p>
        </p:txBody>
      </p:sp>
      <p:sp>
        <p:nvSpPr>
          <p:cNvPr id="23" name="TextBox 22"/>
          <p:cNvSpPr txBox="1"/>
          <p:nvPr/>
        </p:nvSpPr>
        <p:spPr>
          <a:xfrm>
            <a:off x="3341949" y="4749544"/>
            <a:ext cx="1080120" cy="369332"/>
          </a:xfrm>
          <a:prstGeom prst="rect">
            <a:avLst/>
          </a:prstGeom>
          <a:noFill/>
        </p:spPr>
        <p:txBody>
          <a:bodyPr wrap="square" rtlCol="0">
            <a:spAutoFit/>
          </a:bodyPr>
          <a:lstStyle/>
          <a:p>
            <a:r>
              <a:rPr lang="en-IE" dirty="0"/>
              <a:t>Gypsum</a:t>
            </a:r>
          </a:p>
        </p:txBody>
      </p:sp>
      <p:sp>
        <p:nvSpPr>
          <p:cNvPr id="24" name="TextBox 23"/>
          <p:cNvSpPr txBox="1"/>
          <p:nvPr/>
        </p:nvSpPr>
        <p:spPr>
          <a:xfrm>
            <a:off x="6092556" y="4749544"/>
            <a:ext cx="1080120" cy="369332"/>
          </a:xfrm>
          <a:prstGeom prst="rect">
            <a:avLst/>
          </a:prstGeom>
          <a:noFill/>
        </p:spPr>
        <p:txBody>
          <a:bodyPr wrap="square" rtlCol="0">
            <a:spAutoFit/>
          </a:bodyPr>
          <a:lstStyle/>
          <a:p>
            <a:r>
              <a:rPr lang="en-IE" dirty="0"/>
              <a:t>Gypsum</a:t>
            </a:r>
          </a:p>
        </p:txBody>
      </p:sp>
      <p:sp>
        <p:nvSpPr>
          <p:cNvPr id="25" name="TextBox 24"/>
          <p:cNvSpPr txBox="1"/>
          <p:nvPr/>
        </p:nvSpPr>
        <p:spPr>
          <a:xfrm>
            <a:off x="4571257" y="4764651"/>
            <a:ext cx="1080120" cy="369332"/>
          </a:xfrm>
          <a:prstGeom prst="rect">
            <a:avLst/>
          </a:prstGeom>
          <a:noFill/>
        </p:spPr>
        <p:txBody>
          <a:bodyPr wrap="square" rtlCol="0">
            <a:spAutoFit/>
          </a:bodyPr>
          <a:lstStyle/>
          <a:p>
            <a:r>
              <a:rPr lang="en-IE" dirty="0"/>
              <a:t>Seawater</a:t>
            </a:r>
          </a:p>
        </p:txBody>
      </p:sp>
      <p:sp>
        <p:nvSpPr>
          <p:cNvPr id="26" name="TextBox 25"/>
          <p:cNvSpPr txBox="1"/>
          <p:nvPr/>
        </p:nvSpPr>
        <p:spPr>
          <a:xfrm>
            <a:off x="7289476" y="4749544"/>
            <a:ext cx="1080120" cy="369332"/>
          </a:xfrm>
          <a:prstGeom prst="rect">
            <a:avLst/>
          </a:prstGeom>
          <a:noFill/>
        </p:spPr>
        <p:txBody>
          <a:bodyPr wrap="square" rtlCol="0">
            <a:spAutoFit/>
          </a:bodyPr>
          <a:lstStyle/>
          <a:p>
            <a:r>
              <a:rPr lang="en-IE" dirty="0"/>
              <a:t>Seawater</a:t>
            </a:r>
          </a:p>
        </p:txBody>
      </p:sp>
      <p:sp>
        <p:nvSpPr>
          <p:cNvPr id="27" name="TextBox 26"/>
          <p:cNvSpPr txBox="1"/>
          <p:nvPr/>
        </p:nvSpPr>
        <p:spPr>
          <a:xfrm>
            <a:off x="2486582" y="5503315"/>
            <a:ext cx="4146034" cy="369332"/>
          </a:xfrm>
          <a:prstGeom prst="rect">
            <a:avLst/>
          </a:prstGeom>
          <a:noFill/>
        </p:spPr>
        <p:txBody>
          <a:bodyPr wrap="square" rtlCol="0">
            <a:spAutoFit/>
          </a:bodyPr>
          <a:lstStyle/>
          <a:p>
            <a:r>
              <a:rPr lang="en-IE" dirty="0"/>
              <a:t>(9 media for the batch adsorption study)</a:t>
            </a:r>
          </a:p>
        </p:txBody>
      </p:sp>
      <p:sp>
        <p:nvSpPr>
          <p:cNvPr id="8" name="Rectangle 7"/>
          <p:cNvSpPr/>
          <p:nvPr/>
        </p:nvSpPr>
        <p:spPr>
          <a:xfrm>
            <a:off x="493274" y="2738411"/>
            <a:ext cx="2458616" cy="27649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9" name="Rectangle 28"/>
          <p:cNvSpPr/>
          <p:nvPr/>
        </p:nvSpPr>
        <p:spPr>
          <a:xfrm>
            <a:off x="3192761" y="2738411"/>
            <a:ext cx="2458616" cy="27649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0" name="Rectangle 29"/>
          <p:cNvSpPr/>
          <p:nvPr/>
        </p:nvSpPr>
        <p:spPr>
          <a:xfrm>
            <a:off x="5884088" y="2738411"/>
            <a:ext cx="2458616" cy="276490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31" name="Picture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
        <p:nvSpPr>
          <p:cNvPr id="12" name="TextBox 11"/>
          <p:cNvSpPr txBox="1"/>
          <p:nvPr/>
        </p:nvSpPr>
        <p:spPr>
          <a:xfrm>
            <a:off x="2410104" y="1700808"/>
            <a:ext cx="1863690" cy="369332"/>
          </a:xfrm>
          <a:prstGeom prst="rect">
            <a:avLst/>
          </a:prstGeom>
          <a:noFill/>
        </p:spPr>
        <p:txBody>
          <a:bodyPr wrap="square" rtlCol="0">
            <a:spAutoFit/>
          </a:bodyPr>
          <a:lstStyle/>
          <a:p>
            <a:r>
              <a:rPr lang="en-IE" dirty="0"/>
              <a:t>Refinery 1</a:t>
            </a:r>
          </a:p>
        </p:txBody>
      </p:sp>
      <p:sp>
        <p:nvSpPr>
          <p:cNvPr id="28" name="Arrow: Down 27"/>
          <p:cNvSpPr/>
          <p:nvPr/>
        </p:nvSpPr>
        <p:spPr>
          <a:xfrm>
            <a:off x="2150859" y="2070140"/>
            <a:ext cx="415750" cy="422756"/>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2" name="Arrow: Down 31"/>
          <p:cNvSpPr/>
          <p:nvPr/>
        </p:nvSpPr>
        <p:spPr>
          <a:xfrm>
            <a:off x="3405198" y="2052286"/>
            <a:ext cx="415750" cy="422756"/>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TextBox 32"/>
          <p:cNvSpPr txBox="1"/>
          <p:nvPr/>
        </p:nvSpPr>
        <p:spPr>
          <a:xfrm>
            <a:off x="6516016" y="1691950"/>
            <a:ext cx="1412744" cy="378190"/>
          </a:xfrm>
          <a:prstGeom prst="rect">
            <a:avLst/>
          </a:prstGeom>
          <a:noFill/>
        </p:spPr>
        <p:txBody>
          <a:bodyPr wrap="square" rtlCol="0">
            <a:spAutoFit/>
          </a:bodyPr>
          <a:lstStyle/>
          <a:p>
            <a:r>
              <a:rPr lang="en-IE" dirty="0"/>
              <a:t>Refinery 2</a:t>
            </a:r>
          </a:p>
        </p:txBody>
      </p:sp>
      <p:sp>
        <p:nvSpPr>
          <p:cNvPr id="34" name="Arrow: Down 33"/>
          <p:cNvSpPr/>
          <p:nvPr/>
        </p:nvSpPr>
        <p:spPr>
          <a:xfrm>
            <a:off x="6823524" y="2091924"/>
            <a:ext cx="415750" cy="379187"/>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1410226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Step 2: Characterisation of bauxite residue samples </a:t>
            </a:r>
          </a:p>
        </p:txBody>
      </p:sp>
      <p:sp>
        <p:nvSpPr>
          <p:cNvPr id="3" name="Content Placeholder 2"/>
          <p:cNvSpPr>
            <a:spLocks noGrp="1"/>
          </p:cNvSpPr>
          <p:nvPr>
            <p:ph idx="1"/>
          </p:nvPr>
        </p:nvSpPr>
        <p:spPr/>
        <p:txBody>
          <a:bodyPr/>
          <a:lstStyle/>
          <a:p>
            <a:endParaRPr lang="en-IE" dirty="0"/>
          </a:p>
          <a:p>
            <a:pPr marL="514350" indent="-514350">
              <a:buFont typeface="+mj-lt"/>
              <a:buAutoNum type="arabicPeriod"/>
            </a:pPr>
            <a:r>
              <a:rPr lang="en-IE" dirty="0"/>
              <a:t>Physicochemical properties </a:t>
            </a:r>
          </a:p>
          <a:p>
            <a:pPr marL="514350" indent="-514350">
              <a:buFont typeface="+mj-lt"/>
              <a:buAutoNum type="arabicPeriod"/>
            </a:pPr>
            <a:r>
              <a:rPr lang="en-IE" dirty="0" err="1"/>
              <a:t>Mineralogiclal</a:t>
            </a:r>
            <a:r>
              <a:rPr lang="en-IE" dirty="0"/>
              <a:t> composition</a:t>
            </a:r>
          </a:p>
          <a:p>
            <a:pPr marL="514350" indent="-514350">
              <a:buFont typeface="+mj-lt"/>
              <a:buAutoNum type="arabicPeriod"/>
            </a:pPr>
            <a:r>
              <a:rPr lang="en-IE" dirty="0"/>
              <a:t>Elemental composition</a:t>
            </a:r>
          </a:p>
          <a:p>
            <a:pPr marL="0" indent="0">
              <a:buNone/>
            </a:pPr>
            <a:endParaRPr lang="en-IE" dirty="0"/>
          </a:p>
          <a:p>
            <a:endParaRPr lang="en-IE" dirty="0"/>
          </a:p>
        </p:txBody>
      </p:sp>
      <p:sp>
        <p:nvSpPr>
          <p:cNvPr id="9" name="Footer Placeholder 8"/>
          <p:cNvSpPr>
            <a:spLocks noGrp="1"/>
          </p:cNvSpPr>
          <p:nvPr>
            <p:ph type="ftr" sz="quarter" idx="11"/>
          </p:nvPr>
        </p:nvSpPr>
        <p:spPr/>
        <p:txBody>
          <a:bodyPr/>
          <a:lstStyle/>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31" name="Picture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730856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 Physicochemical properties of the bauxite residue</a:t>
            </a:r>
          </a:p>
        </p:txBody>
      </p:sp>
      <p:sp>
        <p:nvSpPr>
          <p:cNvPr id="3" name="Content Placeholder 2"/>
          <p:cNvSpPr>
            <a:spLocks noGrp="1"/>
          </p:cNvSpPr>
          <p:nvPr>
            <p:ph sz="quarter" idx="1"/>
          </p:nvPr>
        </p:nvSpPr>
        <p:spPr/>
        <p:txBody>
          <a:bodyPr/>
          <a:lstStyle/>
          <a:p>
            <a:endParaRPr lang="en-IE" dirty="0"/>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9" name="Footer Placeholder 8"/>
          <p:cNvSpPr>
            <a:spLocks noGrp="1"/>
          </p:cNvSpPr>
          <p:nvPr>
            <p:ph type="ftr" sz="quarter" idx="11"/>
          </p:nvPr>
        </p:nvSpPr>
        <p:spPr>
          <a:xfrm rot="10800000" flipV="1">
            <a:off x="304798" y="6381329"/>
            <a:ext cx="8641861" cy="476672"/>
          </a:xfrm>
        </p:spPr>
        <p:txBody>
          <a:bodyPr/>
          <a:lstStyle/>
          <a:p>
            <a:endParaRPr lang="en-IE"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val="4098694971"/>
              </p:ext>
            </p:extLst>
          </p:nvPr>
        </p:nvGraphicFramePr>
        <p:xfrm>
          <a:off x="466754" y="1600200"/>
          <a:ext cx="8229602" cy="4128120"/>
        </p:xfrm>
        <a:graphic>
          <a:graphicData uri="http://schemas.openxmlformats.org/drawingml/2006/table">
            <a:tbl>
              <a:tblPr firstRow="1" firstCol="1" bandRow="1">
                <a:tableStyleId>{2D5ABB26-0587-4C30-8999-92F81FD0307C}</a:tableStyleId>
              </a:tblPr>
              <a:tblGrid>
                <a:gridCol w="870214">
                  <a:extLst>
                    <a:ext uri="{9D8B030D-6E8A-4147-A177-3AD203B41FA5}">
                      <a16:colId xmlns:a16="http://schemas.microsoft.com/office/drawing/2014/main" xmlns="" val="20000"/>
                    </a:ext>
                  </a:extLst>
                </a:gridCol>
                <a:gridCol w="726610">
                  <a:extLst>
                    <a:ext uri="{9D8B030D-6E8A-4147-A177-3AD203B41FA5}">
                      <a16:colId xmlns:a16="http://schemas.microsoft.com/office/drawing/2014/main" xmlns="" val="20001"/>
                    </a:ext>
                  </a:extLst>
                </a:gridCol>
                <a:gridCol w="813755">
                  <a:extLst>
                    <a:ext uri="{9D8B030D-6E8A-4147-A177-3AD203B41FA5}">
                      <a16:colId xmlns:a16="http://schemas.microsoft.com/office/drawing/2014/main" xmlns="" val="20002"/>
                    </a:ext>
                  </a:extLst>
                </a:gridCol>
                <a:gridCol w="813755">
                  <a:extLst>
                    <a:ext uri="{9D8B030D-6E8A-4147-A177-3AD203B41FA5}">
                      <a16:colId xmlns:a16="http://schemas.microsoft.com/office/drawing/2014/main" xmlns="" val="20003"/>
                    </a:ext>
                  </a:extLst>
                </a:gridCol>
                <a:gridCol w="813755">
                  <a:extLst>
                    <a:ext uri="{9D8B030D-6E8A-4147-A177-3AD203B41FA5}">
                      <a16:colId xmlns:a16="http://schemas.microsoft.com/office/drawing/2014/main" xmlns="" val="20004"/>
                    </a:ext>
                  </a:extLst>
                </a:gridCol>
                <a:gridCol w="875124">
                  <a:extLst>
                    <a:ext uri="{9D8B030D-6E8A-4147-A177-3AD203B41FA5}">
                      <a16:colId xmlns:a16="http://schemas.microsoft.com/office/drawing/2014/main" xmlns="" val="20005"/>
                    </a:ext>
                  </a:extLst>
                </a:gridCol>
                <a:gridCol w="813755">
                  <a:extLst>
                    <a:ext uri="{9D8B030D-6E8A-4147-A177-3AD203B41FA5}">
                      <a16:colId xmlns:a16="http://schemas.microsoft.com/office/drawing/2014/main" xmlns="" val="20006"/>
                    </a:ext>
                  </a:extLst>
                </a:gridCol>
                <a:gridCol w="875124">
                  <a:extLst>
                    <a:ext uri="{9D8B030D-6E8A-4147-A177-3AD203B41FA5}">
                      <a16:colId xmlns:a16="http://schemas.microsoft.com/office/drawing/2014/main" xmlns="" val="20007"/>
                    </a:ext>
                  </a:extLst>
                </a:gridCol>
                <a:gridCol w="813755">
                  <a:extLst>
                    <a:ext uri="{9D8B030D-6E8A-4147-A177-3AD203B41FA5}">
                      <a16:colId xmlns:a16="http://schemas.microsoft.com/office/drawing/2014/main" xmlns="" val="20008"/>
                    </a:ext>
                  </a:extLst>
                </a:gridCol>
                <a:gridCol w="813755">
                  <a:extLst>
                    <a:ext uri="{9D8B030D-6E8A-4147-A177-3AD203B41FA5}">
                      <a16:colId xmlns:a16="http://schemas.microsoft.com/office/drawing/2014/main" xmlns="" val="20009"/>
                    </a:ext>
                  </a:extLst>
                </a:gridCol>
              </a:tblGrid>
              <a:tr h="619218">
                <a:tc>
                  <a:txBody>
                    <a:bodyPr/>
                    <a:lstStyle/>
                    <a:p>
                      <a:pPr>
                        <a:spcAft>
                          <a:spcPts val="0"/>
                        </a:spcAft>
                      </a:pPr>
                      <a:r>
                        <a:rPr lang="en-IE" sz="1000" b="1" kern="1200" dirty="0">
                          <a:effectLst/>
                        </a:rPr>
                        <a:t>Parameter</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 +gypsum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 seawater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 + gypsum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 +seawater </a:t>
                      </a:r>
                      <a:endParaRPr lang="en-IE" sz="1100" b="1"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spcAft>
                          <a:spcPts val="0"/>
                        </a:spcAft>
                      </a:pPr>
                      <a:r>
                        <a:rPr lang="en-IE" sz="1000" b="1" kern="1200" dirty="0">
                          <a:effectLst/>
                        </a:rPr>
                        <a:t>Unseparated</a:t>
                      </a:r>
                      <a:endParaRPr lang="en-IE" sz="1100" b="1" dirty="0">
                        <a:effectLst/>
                      </a:endParaRPr>
                    </a:p>
                  </a:txBody>
                  <a:tcPr marL="66279" marR="66279" marT="0" marB="0">
                    <a:lnL w="12700" cap="flat" cmpd="sng" algn="ctr">
                      <a:solidFill>
                        <a:schemeClr val="tx1"/>
                      </a:solidFill>
                      <a:prstDash val="solid"/>
                      <a:round/>
                      <a:headEnd type="none" w="med" len="med"/>
                      <a:tailEnd type="none" w="med" len="med"/>
                    </a:lnL>
                  </a:tcPr>
                </a:tc>
                <a:tc>
                  <a:txBody>
                    <a:bodyPr/>
                    <a:lstStyle/>
                    <a:p>
                      <a:pPr>
                        <a:spcAft>
                          <a:spcPts val="0"/>
                        </a:spcAft>
                      </a:pPr>
                      <a:r>
                        <a:rPr lang="en-IE" sz="1000" b="1" kern="1200" dirty="0">
                          <a:effectLst/>
                        </a:rPr>
                        <a:t>Unseparated+ gypsum </a:t>
                      </a:r>
                    </a:p>
                    <a:p>
                      <a:pPr>
                        <a:spcAft>
                          <a:spcPts val="0"/>
                        </a:spcAft>
                      </a:pP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Unseparated +seawater </a:t>
                      </a:r>
                      <a:endParaRPr lang="en-IE" sz="1100" b="1" dirty="0">
                        <a:effectLst/>
                        <a:latin typeface="Calibri"/>
                        <a:ea typeface="Times New Roman"/>
                      </a:endParaRPr>
                    </a:p>
                  </a:txBody>
                  <a:tcPr marL="66279" marR="66279" marT="0" marB="0"/>
                </a:tc>
                <a:extLst>
                  <a:ext uri="{0D108BD9-81ED-4DB2-BD59-A6C34878D82A}">
                    <a16:rowId xmlns:a16="http://schemas.microsoft.com/office/drawing/2014/main" xmlns="" val="10000"/>
                  </a:ext>
                </a:extLst>
              </a:tr>
              <a:tr h="206406">
                <a:tc>
                  <a:txBody>
                    <a:bodyPr/>
                    <a:lstStyle/>
                    <a:p>
                      <a:pPr>
                        <a:spcAft>
                          <a:spcPts val="0"/>
                        </a:spcAft>
                      </a:pPr>
                      <a:r>
                        <a:rPr lang="en-IE" sz="1000" b="1" kern="1200" dirty="0">
                          <a:effectLst/>
                        </a:rPr>
                        <a:t> </a:t>
                      </a:r>
                      <a:endParaRPr lang="en-IE" sz="1100" b="1" dirty="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tc>
                  <a:txBody>
                    <a:bodyPr/>
                    <a:lstStyle/>
                    <a:p>
                      <a:pPr>
                        <a:spcAft>
                          <a:spcPts val="0"/>
                        </a:spcAft>
                      </a:pPr>
                      <a:r>
                        <a:rPr lang="en-IE" sz="1000" kern="1200" dirty="0">
                          <a:effectLst/>
                        </a:rPr>
                        <a:t> </a:t>
                      </a:r>
                      <a:endParaRPr lang="en-IE" sz="1100" dirty="0">
                        <a:effectLst/>
                        <a:latin typeface="Calibri"/>
                        <a:ea typeface="Times New Roman"/>
                      </a:endParaRPr>
                    </a:p>
                  </a:txBody>
                  <a:tcPr marL="66279" marR="66279" marT="0" marB="0"/>
                </a:tc>
                <a:tc>
                  <a:txBody>
                    <a:bodyPr/>
                    <a:lstStyle/>
                    <a:p>
                      <a:pPr>
                        <a:spcAft>
                          <a:spcPts val="0"/>
                        </a:spcAft>
                      </a:pPr>
                      <a:r>
                        <a:rPr lang="en-IE" sz="1000" kern="1200" dirty="0">
                          <a:effectLst/>
                        </a:rPr>
                        <a:t> </a:t>
                      </a:r>
                      <a:endParaRPr lang="en-IE" sz="1100" dirty="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1"/>
                  </a:ext>
                </a:extLst>
              </a:tr>
              <a:tr h="206406">
                <a:tc>
                  <a:txBody>
                    <a:bodyPr/>
                    <a:lstStyle/>
                    <a:p>
                      <a:pPr>
                        <a:spcAft>
                          <a:spcPts val="0"/>
                        </a:spcAft>
                      </a:pPr>
                      <a:r>
                        <a:rPr lang="en-IE" sz="1000" b="1" kern="1200" dirty="0">
                          <a:effectLst/>
                        </a:rPr>
                        <a:t>pH</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10.8±0.10</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  8.7±0.04</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9.02±0.07</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11.4±0.31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7.95±0.16</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6.79±0.08</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11.9±0.06</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  9.17±0.02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9.49±0.01</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2"/>
                  </a:ext>
                </a:extLst>
              </a:tr>
              <a:tr h="206406">
                <a:tc>
                  <a:txBody>
                    <a:bodyPr/>
                    <a:lstStyle/>
                    <a:p>
                      <a:pPr>
                        <a:spcAft>
                          <a:spcPts val="0"/>
                        </a:spcAft>
                      </a:pPr>
                      <a:r>
                        <a:rPr lang="en-IE" sz="1000" b="1" kern="1200" dirty="0">
                          <a:effectLst/>
                        </a:rPr>
                        <a:t>EC (µS cm</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 704±29.9</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 1338±3.5</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3080±17.3</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856±1.53</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909±2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916±1.53</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1184±17.3</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1219±7.21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5323±172</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3"/>
                  </a:ext>
                </a:extLst>
              </a:tr>
              <a:tr h="206406">
                <a:tc>
                  <a:txBody>
                    <a:bodyPr/>
                    <a:lstStyle/>
                    <a:p>
                      <a:pPr>
                        <a:spcAft>
                          <a:spcPts val="0"/>
                        </a:spcAft>
                      </a:pPr>
                      <a:r>
                        <a:rPr lang="en-IE" sz="1000" b="1" kern="1200" dirty="0">
                          <a:effectLst/>
                        </a:rPr>
                        <a:t>% Water </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 23.5±0.65</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 28.9±0.6</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32.1±1.72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0.39±0.2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0.82±0.18</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3.13±0.72</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28±0.54</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 35.3±1.32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36.5±0.16</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4"/>
                  </a:ext>
                </a:extLst>
              </a:tr>
              <a:tr h="619218">
                <a:tc>
                  <a:txBody>
                    <a:bodyPr/>
                    <a:lstStyle/>
                    <a:p>
                      <a:pPr>
                        <a:spcAft>
                          <a:spcPts val="0"/>
                        </a:spcAft>
                      </a:pPr>
                      <a:r>
                        <a:rPr lang="en-IE" sz="1000" b="1" kern="1200" dirty="0">
                          <a:effectLst/>
                        </a:rPr>
                        <a:t>d</a:t>
                      </a:r>
                      <a:r>
                        <a:rPr lang="en-IE" sz="1000" b="1" kern="1200" baseline="-25000" dirty="0">
                          <a:effectLst/>
                        </a:rPr>
                        <a:t>10</a:t>
                      </a:r>
                      <a:r>
                        <a:rPr lang="en-IE" sz="1000" b="1" kern="1200" dirty="0">
                          <a:effectLst/>
                        </a:rPr>
                        <a:t> (µm)</a:t>
                      </a:r>
                      <a:endParaRPr lang="en-IE" sz="1100" b="1" dirty="0">
                        <a:effectLst/>
                      </a:endParaRPr>
                    </a:p>
                    <a:p>
                      <a:pPr>
                        <a:spcAft>
                          <a:spcPts val="0"/>
                        </a:spcAft>
                      </a:pPr>
                      <a:r>
                        <a:rPr lang="en-IE" sz="1000" b="1" kern="1200" dirty="0">
                          <a:effectLst/>
                        </a:rPr>
                        <a:t>d</a:t>
                      </a:r>
                      <a:r>
                        <a:rPr lang="en-IE" sz="1000" b="1" kern="1200" baseline="-25000" dirty="0">
                          <a:effectLst/>
                        </a:rPr>
                        <a:t>50</a:t>
                      </a:r>
                      <a:r>
                        <a:rPr lang="en-IE" sz="1000" b="1" kern="1200" dirty="0">
                          <a:effectLst/>
                        </a:rPr>
                        <a:t> (µm)</a:t>
                      </a:r>
                      <a:endParaRPr lang="en-IE" sz="1100" b="1" dirty="0">
                        <a:effectLst/>
                      </a:endParaRPr>
                    </a:p>
                    <a:p>
                      <a:pPr>
                        <a:spcAft>
                          <a:spcPts val="0"/>
                        </a:spcAft>
                      </a:pPr>
                      <a:r>
                        <a:rPr lang="en-IE" sz="1000" b="1" kern="1200" dirty="0">
                          <a:effectLst/>
                        </a:rPr>
                        <a:t>d</a:t>
                      </a:r>
                      <a:r>
                        <a:rPr lang="en-IE" sz="1000" b="1" kern="1200" baseline="-25000" dirty="0">
                          <a:effectLst/>
                        </a:rPr>
                        <a:t>90</a:t>
                      </a:r>
                      <a:r>
                        <a:rPr lang="en-IE" sz="1000" b="1" kern="1200" dirty="0">
                          <a:effectLst/>
                        </a:rPr>
                        <a:t> (µm)</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 0.6±0.09</a:t>
                      </a:r>
                      <a:endParaRPr lang="en-IE" sz="1100" dirty="0">
                        <a:effectLst/>
                      </a:endParaRPr>
                    </a:p>
                    <a:p>
                      <a:pPr algn="ctr">
                        <a:spcAft>
                          <a:spcPts val="0"/>
                        </a:spcAft>
                      </a:pPr>
                      <a:r>
                        <a:rPr lang="en-IE" sz="1000" kern="1200" dirty="0">
                          <a:effectLst/>
                        </a:rPr>
                        <a:t>2.43±0.29</a:t>
                      </a:r>
                      <a:endParaRPr lang="en-IE" sz="1100" dirty="0">
                        <a:effectLst/>
                      </a:endParaRPr>
                    </a:p>
                    <a:p>
                      <a:pPr algn="ctr">
                        <a:spcAft>
                          <a:spcPts val="0"/>
                        </a:spcAft>
                      </a:pPr>
                      <a:r>
                        <a:rPr lang="en-IE" sz="1000" kern="1200" dirty="0">
                          <a:effectLst/>
                        </a:rPr>
                        <a:t>6.02±0.86</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1.37±0.22</a:t>
                      </a:r>
                      <a:endParaRPr lang="en-IE" sz="1100" dirty="0">
                        <a:effectLst/>
                      </a:endParaRPr>
                    </a:p>
                    <a:p>
                      <a:pPr algn="ctr">
                        <a:spcAft>
                          <a:spcPts val="0"/>
                        </a:spcAft>
                      </a:pPr>
                      <a:r>
                        <a:rPr lang="en-IE" sz="1000" kern="1200" dirty="0">
                          <a:effectLst/>
                        </a:rPr>
                        <a:t>3.56±0.59</a:t>
                      </a:r>
                      <a:endParaRPr lang="en-IE" sz="1100" dirty="0">
                        <a:effectLst/>
                      </a:endParaRPr>
                    </a:p>
                    <a:p>
                      <a:pPr algn="ctr">
                        <a:spcAft>
                          <a:spcPts val="0"/>
                        </a:spcAft>
                      </a:pPr>
                      <a:r>
                        <a:rPr lang="en-IE" sz="1000" kern="1200" dirty="0">
                          <a:effectLst/>
                        </a:rPr>
                        <a:t>7.12±1.98</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1.26±0.05</a:t>
                      </a:r>
                      <a:endParaRPr lang="en-IE" sz="1100">
                        <a:effectLst/>
                      </a:endParaRPr>
                    </a:p>
                    <a:p>
                      <a:pPr algn="ctr">
                        <a:spcAft>
                          <a:spcPts val="0"/>
                        </a:spcAft>
                      </a:pPr>
                      <a:r>
                        <a:rPr lang="en-IE" sz="1000" kern="1200">
                          <a:effectLst/>
                        </a:rPr>
                        <a:t>3.52±0.11</a:t>
                      </a:r>
                      <a:endParaRPr lang="en-IE" sz="1100">
                        <a:effectLst/>
                      </a:endParaRPr>
                    </a:p>
                    <a:p>
                      <a:pPr algn="ctr">
                        <a:spcAft>
                          <a:spcPts val="0"/>
                        </a:spcAft>
                      </a:pPr>
                      <a:r>
                        <a:rPr lang="en-IE" sz="1000" kern="1200">
                          <a:effectLst/>
                        </a:rPr>
                        <a:t>7.69±1.97</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1.27±0.48</a:t>
                      </a:r>
                      <a:endParaRPr lang="en-IE" sz="1100">
                        <a:effectLst/>
                      </a:endParaRPr>
                    </a:p>
                    <a:p>
                      <a:pPr algn="ctr">
                        <a:spcAft>
                          <a:spcPts val="0"/>
                        </a:spcAft>
                      </a:pPr>
                      <a:r>
                        <a:rPr lang="en-IE" sz="1000" kern="1200">
                          <a:effectLst/>
                        </a:rPr>
                        <a:t>5.13±0.63</a:t>
                      </a:r>
                      <a:endParaRPr lang="en-IE" sz="1100">
                        <a:effectLst/>
                      </a:endParaRPr>
                    </a:p>
                    <a:p>
                      <a:pPr algn="ctr">
                        <a:spcAft>
                          <a:spcPts val="0"/>
                        </a:spcAft>
                      </a:pPr>
                      <a:r>
                        <a:rPr lang="en-IE" sz="1000" kern="1200">
                          <a:effectLst/>
                        </a:rPr>
                        <a:t>12.0±1.27</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1.11±0.24</a:t>
                      </a:r>
                      <a:endParaRPr lang="en-IE" sz="1100">
                        <a:effectLst/>
                      </a:endParaRPr>
                    </a:p>
                    <a:p>
                      <a:pPr algn="ctr">
                        <a:spcAft>
                          <a:spcPts val="0"/>
                        </a:spcAft>
                      </a:pPr>
                      <a:r>
                        <a:rPr lang="en-IE" sz="1000" kern="1200">
                          <a:effectLst/>
                        </a:rPr>
                        <a:t>3.68±0.4</a:t>
                      </a:r>
                      <a:endParaRPr lang="en-IE" sz="1100">
                        <a:effectLst/>
                      </a:endParaRPr>
                    </a:p>
                    <a:p>
                      <a:pPr algn="ctr">
                        <a:spcAft>
                          <a:spcPts val="0"/>
                        </a:spcAft>
                      </a:pPr>
                      <a:r>
                        <a:rPr lang="en-IE" sz="1000" kern="1200">
                          <a:effectLst/>
                        </a:rPr>
                        <a:t>9.51±0.25</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1.66±0.84</a:t>
                      </a:r>
                      <a:endParaRPr lang="en-IE" sz="1100">
                        <a:effectLst/>
                      </a:endParaRPr>
                    </a:p>
                    <a:p>
                      <a:pPr algn="ctr">
                        <a:spcAft>
                          <a:spcPts val="0"/>
                        </a:spcAft>
                      </a:pPr>
                      <a:r>
                        <a:rPr lang="en-IE" sz="1000" kern="1200">
                          <a:effectLst/>
                        </a:rPr>
                        <a:t>3.69±0.5</a:t>
                      </a:r>
                      <a:endParaRPr lang="en-IE" sz="1100">
                        <a:effectLst/>
                      </a:endParaRPr>
                    </a:p>
                    <a:p>
                      <a:pPr algn="ctr">
                        <a:spcAft>
                          <a:spcPts val="0"/>
                        </a:spcAft>
                      </a:pPr>
                      <a:r>
                        <a:rPr lang="en-IE" sz="1000" kern="1200">
                          <a:effectLst/>
                        </a:rPr>
                        <a:t>7.0±0.13</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1.3±0.04</a:t>
                      </a:r>
                      <a:endParaRPr lang="en-IE" sz="1100" dirty="0">
                        <a:effectLst/>
                      </a:endParaRPr>
                    </a:p>
                    <a:p>
                      <a:pPr algn="ctr">
                        <a:spcAft>
                          <a:spcPts val="0"/>
                        </a:spcAft>
                      </a:pPr>
                      <a:r>
                        <a:rPr lang="en-IE" sz="1000" kern="1200" dirty="0">
                          <a:effectLst/>
                        </a:rPr>
                        <a:t>3.69±0.13</a:t>
                      </a:r>
                      <a:endParaRPr lang="en-IE" sz="1100" dirty="0">
                        <a:effectLst/>
                      </a:endParaRPr>
                    </a:p>
                    <a:p>
                      <a:pPr algn="ctr">
                        <a:spcAft>
                          <a:spcPts val="0"/>
                        </a:spcAft>
                      </a:pPr>
                      <a:r>
                        <a:rPr lang="en-IE" sz="1000" kern="1200" dirty="0">
                          <a:effectLst/>
                        </a:rPr>
                        <a:t>10.1±2.4</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1.49±0.05</a:t>
                      </a:r>
                      <a:endParaRPr lang="en-IE" sz="1100">
                        <a:effectLst/>
                      </a:endParaRPr>
                    </a:p>
                    <a:p>
                      <a:pPr algn="ctr">
                        <a:spcAft>
                          <a:spcPts val="0"/>
                        </a:spcAft>
                      </a:pPr>
                      <a:r>
                        <a:rPr lang="en-IE" sz="1000" kern="1200">
                          <a:effectLst/>
                        </a:rPr>
                        <a:t>4.11±0.39</a:t>
                      </a:r>
                      <a:endParaRPr lang="en-IE" sz="1100">
                        <a:effectLst/>
                      </a:endParaRPr>
                    </a:p>
                    <a:p>
                      <a:pPr algn="ctr">
                        <a:spcAft>
                          <a:spcPts val="0"/>
                        </a:spcAft>
                      </a:pPr>
                      <a:r>
                        <a:rPr lang="en-IE" sz="1000" kern="1200">
                          <a:effectLst/>
                        </a:rPr>
                        <a:t>9.81±2.68</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1.08±0.74</a:t>
                      </a:r>
                      <a:endParaRPr lang="en-IE" sz="1100">
                        <a:effectLst/>
                      </a:endParaRPr>
                    </a:p>
                    <a:p>
                      <a:pPr algn="ctr">
                        <a:spcAft>
                          <a:spcPts val="0"/>
                        </a:spcAft>
                      </a:pPr>
                      <a:r>
                        <a:rPr lang="en-IE" sz="1000" kern="1200">
                          <a:effectLst/>
                        </a:rPr>
                        <a:t>3.47±0.98</a:t>
                      </a:r>
                      <a:endParaRPr lang="en-IE" sz="1100">
                        <a:effectLst/>
                      </a:endParaRPr>
                    </a:p>
                    <a:p>
                      <a:pPr algn="ctr">
                        <a:spcAft>
                          <a:spcPts val="0"/>
                        </a:spcAft>
                      </a:pPr>
                      <a:r>
                        <a:rPr lang="en-IE" sz="1000" kern="1200">
                          <a:effectLst/>
                        </a:rPr>
                        <a:t>7.17±3.25</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5"/>
                  </a:ext>
                </a:extLst>
              </a:tr>
              <a:tr h="412812">
                <a:tc>
                  <a:txBody>
                    <a:bodyPr/>
                    <a:lstStyle/>
                    <a:p>
                      <a:pPr>
                        <a:spcAft>
                          <a:spcPts val="0"/>
                        </a:spcAft>
                      </a:pPr>
                      <a:r>
                        <a:rPr lang="en-IE" sz="1000" b="1" kern="1200" dirty="0">
                          <a:effectLst/>
                        </a:rPr>
                        <a:t>Total porosity (%)</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50.0±2.25</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54±6.72</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50.3±2.16</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8.4±0.83</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15.8±1.19</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11.8±1.96</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61.8±1.17</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55.03±0.62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55.1±0.88</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6"/>
                  </a:ext>
                </a:extLst>
              </a:tr>
              <a:tr h="412812">
                <a:tc>
                  <a:txBody>
                    <a:bodyPr/>
                    <a:lstStyle/>
                    <a:p>
                      <a:pPr>
                        <a:spcAft>
                          <a:spcPts val="0"/>
                        </a:spcAft>
                      </a:pPr>
                      <a:r>
                        <a:rPr lang="en-IE" sz="1000" b="1" kern="1200" dirty="0">
                          <a:effectLst/>
                        </a:rPr>
                        <a:t>Bulk density (g cm</a:t>
                      </a:r>
                      <a:r>
                        <a:rPr lang="en-IE" sz="1000" b="1" kern="1200" baseline="30000" dirty="0">
                          <a:effectLst/>
                        </a:rPr>
                        <a:t>-3</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 1.5±0.02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1.41±0.04</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1.46±0.02</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2.47±0.007</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2.44±0.01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2.45±0.02</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1.3±0.03</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1.28±0.05</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1.25±0.16</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7"/>
                  </a:ext>
                </a:extLst>
              </a:tr>
              <a:tr h="619218">
                <a:tc>
                  <a:txBody>
                    <a:bodyPr/>
                    <a:lstStyle/>
                    <a:p>
                      <a:pPr>
                        <a:spcAft>
                          <a:spcPts val="0"/>
                        </a:spcAft>
                      </a:pPr>
                      <a:r>
                        <a:rPr lang="en-IE" sz="1000" b="1" kern="1200" dirty="0">
                          <a:effectLst/>
                        </a:rPr>
                        <a:t>Particle size density (g cm</a:t>
                      </a:r>
                      <a:r>
                        <a:rPr lang="en-IE" sz="1000" b="1" kern="1200" baseline="30000" dirty="0">
                          <a:effectLst/>
                        </a:rPr>
                        <a:t>-3</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 2.99±0.1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3.11±0.5</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2.94±0.12</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2.81±0.21</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2.65±0.4</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2.7±0.14</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3.41±0.06</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 2.85±0.08</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2.85±0.07</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8"/>
                  </a:ext>
                </a:extLst>
              </a:tr>
              <a:tr h="206406">
                <a:tc>
                  <a:txBody>
                    <a:bodyPr/>
                    <a:lstStyle/>
                    <a:p>
                      <a:pPr>
                        <a:spcAft>
                          <a:spcPts val="0"/>
                        </a:spcAft>
                      </a:pPr>
                      <a:r>
                        <a:rPr lang="en-IE" sz="1000" b="1" kern="1200" dirty="0" err="1">
                          <a:effectLst/>
                        </a:rPr>
                        <a:t>PZCpH</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7±1.21</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3.43±0.73</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6.28±0.99</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2.85±0.75</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5.45±0.33</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5.43±0.22</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6.16±0.21</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6.32±0.51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4.43±0.09</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9"/>
                  </a:ext>
                </a:extLst>
              </a:tr>
              <a:tr h="412812">
                <a:tc>
                  <a:txBody>
                    <a:bodyPr/>
                    <a:lstStyle/>
                    <a:p>
                      <a:pPr>
                        <a:spcAft>
                          <a:spcPts val="0"/>
                        </a:spcAft>
                      </a:pPr>
                      <a:r>
                        <a:rPr lang="en-IE" sz="1000" b="1" kern="1200" dirty="0">
                          <a:effectLst/>
                        </a:rPr>
                        <a:t>CEC (K)(</a:t>
                      </a:r>
                      <a:r>
                        <a:rPr lang="en-IE" sz="1000" b="1" kern="1200" dirty="0" err="1">
                          <a:effectLst/>
                        </a:rPr>
                        <a:t>cmol</a:t>
                      </a:r>
                      <a:r>
                        <a:rPr lang="en-IE" sz="1000" b="1" kern="1200" dirty="0">
                          <a:effectLst/>
                        </a:rPr>
                        <a:t>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63.3±2.56</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64.1±3.41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60.1±2.96</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 </a:t>
                      </a:r>
                    </a:p>
                    <a:p>
                      <a:pPr algn="ctr">
                        <a:spcAft>
                          <a:spcPts val="0"/>
                        </a:spcAft>
                      </a:pPr>
                      <a:r>
                        <a:rPr lang="en-IE" sz="1000" kern="1200" dirty="0">
                          <a:effectLst/>
                          <a:latin typeface="Calibri"/>
                          <a:ea typeface="Times New Roman"/>
                        </a:rPr>
                        <a:t>n.a.</a:t>
                      </a:r>
                      <a:r>
                        <a:rPr lang="en-IE" sz="1000" kern="1200" baseline="30000" dirty="0">
                          <a:effectLst/>
                          <a:latin typeface="Calibri"/>
                          <a:ea typeface="Times New Roman"/>
                        </a:rPr>
                        <a:t>*</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p>
                    <a:p>
                      <a:pPr algn="ctr">
                        <a:spcAft>
                          <a:spcPts val="0"/>
                        </a:spcAft>
                      </a:pPr>
                      <a:r>
                        <a:rPr lang="en-IE" sz="1000" kern="1200" dirty="0">
                          <a:effectLst/>
                          <a:latin typeface="Calibri"/>
                          <a:ea typeface="Times New Roman"/>
                        </a:rPr>
                        <a:t>n.a.</a:t>
                      </a:r>
                      <a:r>
                        <a:rPr lang="en-IE" sz="1000" kern="1200" baseline="30000" dirty="0">
                          <a:effectLst/>
                          <a:latin typeface="Calibri"/>
                          <a:ea typeface="Times New Roman"/>
                        </a:rPr>
                        <a:t>*</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p>
                    <a:p>
                      <a:pPr algn="ctr">
                        <a:spcAft>
                          <a:spcPts val="0"/>
                        </a:spcAft>
                      </a:pPr>
                      <a:r>
                        <a:rPr lang="en-IE" sz="1000" kern="1200" dirty="0">
                          <a:effectLst/>
                          <a:latin typeface="Calibri"/>
                          <a:ea typeface="Times New Roman"/>
                        </a:rPr>
                        <a:t>n.a.</a:t>
                      </a:r>
                      <a:r>
                        <a:rPr lang="en-IE" sz="1000" kern="1200" baseline="30000" dirty="0">
                          <a:effectLst/>
                          <a:latin typeface="Calibri"/>
                          <a:ea typeface="Times New Roman"/>
                        </a:rPr>
                        <a:t>*</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57.5±2.13</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56.4±3.49</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48.9±13.7</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10"/>
                  </a:ext>
                </a:extLst>
              </a:tr>
            </a:tbl>
          </a:graphicData>
        </a:graphic>
      </p:graphicFrame>
      <p:sp>
        <p:nvSpPr>
          <p:cNvPr id="7" name="TextBox 6"/>
          <p:cNvSpPr txBox="1"/>
          <p:nvPr/>
        </p:nvSpPr>
        <p:spPr>
          <a:xfrm>
            <a:off x="755576" y="5949280"/>
            <a:ext cx="1800200" cy="246221"/>
          </a:xfrm>
          <a:prstGeom prst="rect">
            <a:avLst/>
          </a:prstGeom>
          <a:noFill/>
        </p:spPr>
        <p:txBody>
          <a:bodyPr wrap="square" rtlCol="0">
            <a:spAutoFit/>
          </a:bodyPr>
          <a:lstStyle/>
          <a:p>
            <a:r>
              <a:rPr lang="en-IE" sz="1000" b="1" dirty="0"/>
              <a:t>*</a:t>
            </a:r>
            <a:r>
              <a:rPr lang="en-IE" sz="1000" b="1" dirty="0" err="1"/>
              <a:t>n.a</a:t>
            </a:r>
            <a:r>
              <a:rPr lang="en-IE" sz="1000" b="1" dirty="0"/>
              <a:t>. = not available</a:t>
            </a:r>
          </a:p>
        </p:txBody>
      </p:sp>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1896106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 Physicochemical properties of the bauxite residue</a:t>
            </a:r>
          </a:p>
        </p:txBody>
      </p:sp>
      <p:sp>
        <p:nvSpPr>
          <p:cNvPr id="3" name="Content Placeholder 2"/>
          <p:cNvSpPr>
            <a:spLocks noGrp="1"/>
          </p:cNvSpPr>
          <p:nvPr>
            <p:ph sz="quarter" idx="1"/>
          </p:nvPr>
        </p:nvSpPr>
        <p:spPr/>
        <p:txBody>
          <a:bodyPr/>
          <a:lstStyle/>
          <a:p>
            <a:endParaRPr lang="en-IE" dirty="0"/>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9" name="Footer Placeholder 8"/>
          <p:cNvSpPr>
            <a:spLocks noGrp="1"/>
          </p:cNvSpPr>
          <p:nvPr>
            <p:ph type="ftr" sz="quarter" idx="11"/>
          </p:nvPr>
        </p:nvSpPr>
        <p:spPr>
          <a:xfrm rot="10800000" flipV="1">
            <a:off x="304798" y="6381329"/>
            <a:ext cx="8641861" cy="476672"/>
          </a:xfrm>
        </p:spPr>
        <p:txBody>
          <a:bodyPr/>
          <a:lstStyle/>
          <a:p>
            <a:endParaRPr lang="en-IE"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55776"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val="2856484686"/>
              </p:ext>
            </p:extLst>
          </p:nvPr>
        </p:nvGraphicFramePr>
        <p:xfrm>
          <a:off x="457200" y="1700808"/>
          <a:ext cx="8229602" cy="4128120"/>
        </p:xfrm>
        <a:graphic>
          <a:graphicData uri="http://schemas.openxmlformats.org/drawingml/2006/table">
            <a:tbl>
              <a:tblPr firstRow="1" firstCol="1" bandRow="1">
                <a:tableStyleId>{2D5ABB26-0587-4C30-8999-92F81FD0307C}</a:tableStyleId>
              </a:tblPr>
              <a:tblGrid>
                <a:gridCol w="870214">
                  <a:extLst>
                    <a:ext uri="{9D8B030D-6E8A-4147-A177-3AD203B41FA5}">
                      <a16:colId xmlns:a16="http://schemas.microsoft.com/office/drawing/2014/main" xmlns="" val="20000"/>
                    </a:ext>
                  </a:extLst>
                </a:gridCol>
                <a:gridCol w="726610">
                  <a:extLst>
                    <a:ext uri="{9D8B030D-6E8A-4147-A177-3AD203B41FA5}">
                      <a16:colId xmlns:a16="http://schemas.microsoft.com/office/drawing/2014/main" xmlns="" val="20001"/>
                    </a:ext>
                  </a:extLst>
                </a:gridCol>
                <a:gridCol w="813755">
                  <a:extLst>
                    <a:ext uri="{9D8B030D-6E8A-4147-A177-3AD203B41FA5}">
                      <a16:colId xmlns:a16="http://schemas.microsoft.com/office/drawing/2014/main" xmlns="" val="20002"/>
                    </a:ext>
                  </a:extLst>
                </a:gridCol>
                <a:gridCol w="813755">
                  <a:extLst>
                    <a:ext uri="{9D8B030D-6E8A-4147-A177-3AD203B41FA5}">
                      <a16:colId xmlns:a16="http://schemas.microsoft.com/office/drawing/2014/main" xmlns="" val="20003"/>
                    </a:ext>
                  </a:extLst>
                </a:gridCol>
                <a:gridCol w="813755">
                  <a:extLst>
                    <a:ext uri="{9D8B030D-6E8A-4147-A177-3AD203B41FA5}">
                      <a16:colId xmlns:a16="http://schemas.microsoft.com/office/drawing/2014/main" xmlns="" val="20004"/>
                    </a:ext>
                  </a:extLst>
                </a:gridCol>
                <a:gridCol w="875124">
                  <a:extLst>
                    <a:ext uri="{9D8B030D-6E8A-4147-A177-3AD203B41FA5}">
                      <a16:colId xmlns:a16="http://schemas.microsoft.com/office/drawing/2014/main" xmlns="" val="20005"/>
                    </a:ext>
                  </a:extLst>
                </a:gridCol>
                <a:gridCol w="813755">
                  <a:extLst>
                    <a:ext uri="{9D8B030D-6E8A-4147-A177-3AD203B41FA5}">
                      <a16:colId xmlns:a16="http://schemas.microsoft.com/office/drawing/2014/main" xmlns="" val="20006"/>
                    </a:ext>
                  </a:extLst>
                </a:gridCol>
                <a:gridCol w="875124">
                  <a:extLst>
                    <a:ext uri="{9D8B030D-6E8A-4147-A177-3AD203B41FA5}">
                      <a16:colId xmlns:a16="http://schemas.microsoft.com/office/drawing/2014/main" xmlns="" val="20007"/>
                    </a:ext>
                  </a:extLst>
                </a:gridCol>
                <a:gridCol w="813755">
                  <a:extLst>
                    <a:ext uri="{9D8B030D-6E8A-4147-A177-3AD203B41FA5}">
                      <a16:colId xmlns:a16="http://schemas.microsoft.com/office/drawing/2014/main" xmlns="" val="20008"/>
                    </a:ext>
                  </a:extLst>
                </a:gridCol>
                <a:gridCol w="813755">
                  <a:extLst>
                    <a:ext uri="{9D8B030D-6E8A-4147-A177-3AD203B41FA5}">
                      <a16:colId xmlns:a16="http://schemas.microsoft.com/office/drawing/2014/main" xmlns="" val="20009"/>
                    </a:ext>
                  </a:extLst>
                </a:gridCol>
              </a:tblGrid>
              <a:tr h="619218">
                <a:tc>
                  <a:txBody>
                    <a:bodyPr/>
                    <a:lstStyle/>
                    <a:p>
                      <a:pPr>
                        <a:spcAft>
                          <a:spcPts val="0"/>
                        </a:spcAft>
                      </a:pPr>
                      <a:r>
                        <a:rPr lang="en-IE" sz="1000" b="1" kern="1200" dirty="0">
                          <a:effectLst/>
                        </a:rPr>
                        <a:t>Parameter</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 +gypsum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 seawater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 + gypsum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 +seawater </a:t>
                      </a:r>
                      <a:endParaRPr lang="en-IE" sz="1100" b="1"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spcAft>
                          <a:spcPts val="0"/>
                        </a:spcAft>
                      </a:pPr>
                      <a:r>
                        <a:rPr lang="en-IE" sz="1000" b="1" kern="1200" dirty="0">
                          <a:effectLst/>
                        </a:rPr>
                        <a:t>Unseparated</a:t>
                      </a:r>
                      <a:endParaRPr lang="en-IE" sz="1100" b="1" dirty="0">
                        <a:effectLst/>
                      </a:endParaRPr>
                    </a:p>
                  </a:txBody>
                  <a:tcPr marL="66279" marR="66279" marT="0" marB="0">
                    <a:lnL w="12700" cap="flat" cmpd="sng" algn="ctr">
                      <a:solidFill>
                        <a:schemeClr val="tx1"/>
                      </a:solidFill>
                      <a:prstDash val="solid"/>
                      <a:round/>
                      <a:headEnd type="none" w="med" len="med"/>
                      <a:tailEnd type="none" w="med" len="med"/>
                    </a:lnL>
                  </a:tcPr>
                </a:tc>
                <a:tc>
                  <a:txBody>
                    <a:bodyPr/>
                    <a:lstStyle/>
                    <a:p>
                      <a:pPr>
                        <a:spcAft>
                          <a:spcPts val="0"/>
                        </a:spcAft>
                      </a:pPr>
                      <a:r>
                        <a:rPr lang="en-IE" sz="1000" b="1" kern="1200" dirty="0">
                          <a:effectLst/>
                        </a:rPr>
                        <a:t>Unseparated+ gypsum </a:t>
                      </a:r>
                    </a:p>
                  </a:txBody>
                  <a:tcPr marL="66279" marR="66279" marT="0" marB="0"/>
                </a:tc>
                <a:tc>
                  <a:txBody>
                    <a:bodyPr/>
                    <a:lstStyle/>
                    <a:p>
                      <a:pPr>
                        <a:spcAft>
                          <a:spcPts val="0"/>
                        </a:spcAft>
                      </a:pPr>
                      <a:r>
                        <a:rPr lang="en-IE" sz="1000" b="1" kern="1200" dirty="0">
                          <a:effectLst/>
                        </a:rPr>
                        <a:t>Unseparated +seawater </a:t>
                      </a:r>
                      <a:endParaRPr lang="en-IE" sz="1100" b="1" dirty="0">
                        <a:effectLst/>
                        <a:latin typeface="Calibri"/>
                        <a:ea typeface="Times New Roman"/>
                      </a:endParaRPr>
                    </a:p>
                  </a:txBody>
                  <a:tcPr marL="66279" marR="66279" marT="0" marB="0"/>
                </a:tc>
                <a:extLst>
                  <a:ext uri="{0D108BD9-81ED-4DB2-BD59-A6C34878D82A}">
                    <a16:rowId xmlns:a16="http://schemas.microsoft.com/office/drawing/2014/main" xmlns="" val="10000"/>
                  </a:ext>
                </a:extLst>
              </a:tr>
              <a:tr h="206406">
                <a:tc>
                  <a:txBody>
                    <a:bodyPr/>
                    <a:lstStyle/>
                    <a:p>
                      <a:pPr>
                        <a:spcAft>
                          <a:spcPts val="0"/>
                        </a:spcAft>
                      </a:pPr>
                      <a:r>
                        <a:rPr lang="en-IE" sz="1000" b="1" kern="1200" dirty="0">
                          <a:effectLst/>
                        </a:rPr>
                        <a:t> </a:t>
                      </a:r>
                      <a:endParaRPr lang="en-IE" sz="1100" b="1" dirty="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tc>
                  <a:txBody>
                    <a:bodyPr/>
                    <a:lstStyle/>
                    <a:p>
                      <a:pPr>
                        <a:spcAft>
                          <a:spcPts val="0"/>
                        </a:spcAft>
                      </a:pPr>
                      <a:r>
                        <a:rPr lang="en-IE" sz="1000" kern="1200" dirty="0">
                          <a:effectLst/>
                        </a:rPr>
                        <a:t> </a:t>
                      </a:r>
                      <a:endParaRPr lang="en-IE" sz="1100" dirty="0">
                        <a:effectLst/>
                        <a:latin typeface="Calibri"/>
                        <a:ea typeface="Times New Roman"/>
                      </a:endParaRPr>
                    </a:p>
                  </a:txBody>
                  <a:tcPr marL="66279" marR="66279" marT="0" marB="0"/>
                </a:tc>
                <a:tc>
                  <a:txBody>
                    <a:bodyPr/>
                    <a:lstStyle/>
                    <a:p>
                      <a:pPr>
                        <a:spcAft>
                          <a:spcPts val="0"/>
                        </a:spcAft>
                      </a:pPr>
                      <a:r>
                        <a:rPr lang="en-IE" sz="1000" kern="1200" dirty="0">
                          <a:effectLst/>
                        </a:rPr>
                        <a:t> </a:t>
                      </a:r>
                      <a:endParaRPr lang="en-IE" sz="1100" dirty="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tc>
                  <a:txBody>
                    <a:bodyPr/>
                    <a:lstStyle/>
                    <a:p>
                      <a:pPr>
                        <a:spcAft>
                          <a:spcPts val="0"/>
                        </a:spcAft>
                      </a:pPr>
                      <a:r>
                        <a:rPr lang="en-IE" sz="1000" kern="1200">
                          <a:effectLst/>
                        </a:rPr>
                        <a:t> </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1"/>
                  </a:ext>
                </a:extLst>
              </a:tr>
              <a:tr h="206406">
                <a:tc>
                  <a:txBody>
                    <a:bodyPr/>
                    <a:lstStyle/>
                    <a:p>
                      <a:pPr>
                        <a:spcAft>
                          <a:spcPts val="0"/>
                        </a:spcAft>
                      </a:pPr>
                      <a:r>
                        <a:rPr lang="en-IE" sz="1000" b="1" kern="1200" dirty="0">
                          <a:effectLst/>
                        </a:rPr>
                        <a:t>pH</a:t>
                      </a:r>
                      <a:endParaRPr lang="en-IE" sz="1100" b="1"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10.8±0.10</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a:effectLst/>
                        </a:rPr>
                        <a:t>  8.7±0.04</a:t>
                      </a:r>
                      <a:endParaRPr lang="en-IE" sz="110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a:effectLst/>
                        </a:rPr>
                        <a:t>  9.02±0.07</a:t>
                      </a:r>
                      <a:endParaRPr lang="en-IE" sz="110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a:effectLst/>
                        </a:rPr>
                        <a:t>11.4±0.31</a:t>
                      </a:r>
                      <a:endParaRPr lang="en-IE" sz="110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a:effectLst/>
                        </a:rPr>
                        <a:t>7.95±0.16</a:t>
                      </a:r>
                      <a:endParaRPr lang="en-IE" sz="110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a:effectLst/>
                        </a:rPr>
                        <a:t>6.79±0.08</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algn="ctr">
                        <a:spcAft>
                          <a:spcPts val="0"/>
                        </a:spcAft>
                      </a:pPr>
                      <a:r>
                        <a:rPr lang="en-IE" sz="1000" kern="1200">
                          <a:effectLst/>
                        </a:rPr>
                        <a:t> 11.9±0.06</a:t>
                      </a:r>
                      <a:endParaRPr lang="en-IE" sz="110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solidFill>
                      <a:schemeClr val="tx2">
                        <a:lumMod val="40000"/>
                        <a:lumOff val="60000"/>
                      </a:schemeClr>
                    </a:solidFill>
                  </a:tcPr>
                </a:tc>
                <a:tc>
                  <a:txBody>
                    <a:bodyPr/>
                    <a:lstStyle/>
                    <a:p>
                      <a:pPr algn="ctr">
                        <a:spcAft>
                          <a:spcPts val="0"/>
                        </a:spcAft>
                      </a:pPr>
                      <a:r>
                        <a:rPr lang="en-IE" sz="1000" kern="1200">
                          <a:effectLst/>
                        </a:rPr>
                        <a:t>  9.17±0.02</a:t>
                      </a:r>
                      <a:endParaRPr lang="en-IE" sz="110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a:effectLst/>
                        </a:rPr>
                        <a:t>  9.49±0.01</a:t>
                      </a:r>
                      <a:endParaRPr lang="en-IE" sz="1100">
                        <a:effectLst/>
                        <a:latin typeface="Calibri"/>
                        <a:ea typeface="Times New Roman"/>
                      </a:endParaRPr>
                    </a:p>
                  </a:txBody>
                  <a:tcPr marL="66279" marR="66279" marT="0" marB="0">
                    <a:solidFill>
                      <a:schemeClr val="tx2">
                        <a:lumMod val="40000"/>
                        <a:lumOff val="60000"/>
                      </a:schemeClr>
                    </a:solidFill>
                  </a:tcPr>
                </a:tc>
                <a:extLst>
                  <a:ext uri="{0D108BD9-81ED-4DB2-BD59-A6C34878D82A}">
                    <a16:rowId xmlns:a16="http://schemas.microsoft.com/office/drawing/2014/main" xmlns="" val="10002"/>
                  </a:ext>
                </a:extLst>
              </a:tr>
              <a:tr h="206406">
                <a:tc>
                  <a:txBody>
                    <a:bodyPr/>
                    <a:lstStyle/>
                    <a:p>
                      <a:pPr>
                        <a:spcAft>
                          <a:spcPts val="0"/>
                        </a:spcAft>
                      </a:pPr>
                      <a:r>
                        <a:rPr lang="en-IE" sz="1000" b="1" kern="1200" dirty="0">
                          <a:effectLst/>
                        </a:rPr>
                        <a:t>EC (µS cm</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 704±29.9</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 1338±3.5</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3080±17.3</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856±1.53</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909±2</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916±1.53</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algn="ctr">
                        <a:spcAft>
                          <a:spcPts val="0"/>
                        </a:spcAft>
                      </a:pPr>
                      <a:r>
                        <a:rPr lang="en-IE" sz="1000" kern="1200" dirty="0">
                          <a:effectLst/>
                        </a:rPr>
                        <a:t>1184±17.3</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solidFill>
                      <a:schemeClr val="tx2">
                        <a:lumMod val="40000"/>
                        <a:lumOff val="60000"/>
                      </a:schemeClr>
                    </a:solidFill>
                  </a:tcPr>
                </a:tc>
                <a:tc>
                  <a:txBody>
                    <a:bodyPr/>
                    <a:lstStyle/>
                    <a:p>
                      <a:pPr algn="ctr">
                        <a:spcAft>
                          <a:spcPts val="0"/>
                        </a:spcAft>
                      </a:pPr>
                      <a:r>
                        <a:rPr lang="en-IE" sz="1000" kern="1200" dirty="0">
                          <a:effectLst/>
                        </a:rPr>
                        <a:t>1219±7.21</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5323±172</a:t>
                      </a:r>
                      <a:endParaRPr lang="en-IE" sz="1100" dirty="0">
                        <a:effectLst/>
                        <a:latin typeface="Calibri"/>
                        <a:ea typeface="Times New Roman"/>
                      </a:endParaRPr>
                    </a:p>
                  </a:txBody>
                  <a:tcPr marL="66279" marR="66279" marT="0" marB="0">
                    <a:solidFill>
                      <a:schemeClr val="tx2">
                        <a:lumMod val="40000"/>
                        <a:lumOff val="60000"/>
                      </a:schemeClr>
                    </a:solidFill>
                  </a:tcPr>
                </a:tc>
                <a:extLst>
                  <a:ext uri="{0D108BD9-81ED-4DB2-BD59-A6C34878D82A}">
                    <a16:rowId xmlns:a16="http://schemas.microsoft.com/office/drawing/2014/main" xmlns="" val="10003"/>
                  </a:ext>
                </a:extLst>
              </a:tr>
              <a:tr h="206406">
                <a:tc>
                  <a:txBody>
                    <a:bodyPr/>
                    <a:lstStyle/>
                    <a:p>
                      <a:pPr>
                        <a:spcAft>
                          <a:spcPts val="0"/>
                        </a:spcAft>
                      </a:pPr>
                      <a:r>
                        <a:rPr lang="en-IE" sz="1000" b="1" kern="1200" dirty="0">
                          <a:effectLst/>
                        </a:rPr>
                        <a:t>% Water </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 23.5±0.65</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 28.9±0.6</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32.1±1.72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0.39±0.2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0.82±0.18</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3.13±0.72</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a:effectLst/>
                        </a:rPr>
                        <a:t> 28±0.54</a:t>
                      </a:r>
                      <a:endParaRPr lang="en-IE" sz="110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 35.3±1.32</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36.5±0.16</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4"/>
                  </a:ext>
                </a:extLst>
              </a:tr>
              <a:tr h="619218">
                <a:tc>
                  <a:txBody>
                    <a:bodyPr/>
                    <a:lstStyle/>
                    <a:p>
                      <a:pPr>
                        <a:spcAft>
                          <a:spcPts val="0"/>
                        </a:spcAft>
                      </a:pPr>
                      <a:r>
                        <a:rPr lang="en-IE" sz="1000" b="1" kern="1200" dirty="0">
                          <a:effectLst/>
                        </a:rPr>
                        <a:t>d</a:t>
                      </a:r>
                      <a:r>
                        <a:rPr lang="en-IE" sz="1000" b="1" kern="1200" baseline="-25000" dirty="0">
                          <a:effectLst/>
                        </a:rPr>
                        <a:t>10</a:t>
                      </a:r>
                      <a:r>
                        <a:rPr lang="en-IE" sz="1000" b="1" kern="1200" dirty="0">
                          <a:effectLst/>
                        </a:rPr>
                        <a:t> (µm)</a:t>
                      </a:r>
                      <a:endParaRPr lang="en-IE" sz="1100" b="1" dirty="0">
                        <a:effectLst/>
                      </a:endParaRPr>
                    </a:p>
                    <a:p>
                      <a:pPr>
                        <a:spcAft>
                          <a:spcPts val="0"/>
                        </a:spcAft>
                      </a:pPr>
                      <a:r>
                        <a:rPr lang="en-IE" sz="1000" b="1" kern="1200" dirty="0">
                          <a:effectLst/>
                        </a:rPr>
                        <a:t>d</a:t>
                      </a:r>
                      <a:r>
                        <a:rPr lang="en-IE" sz="1000" b="1" kern="1200" baseline="-25000" dirty="0">
                          <a:effectLst/>
                        </a:rPr>
                        <a:t>50</a:t>
                      </a:r>
                      <a:r>
                        <a:rPr lang="en-IE" sz="1000" b="1" kern="1200" dirty="0">
                          <a:effectLst/>
                        </a:rPr>
                        <a:t> (µm)</a:t>
                      </a:r>
                      <a:endParaRPr lang="en-IE" sz="1100" b="1" dirty="0">
                        <a:effectLst/>
                      </a:endParaRPr>
                    </a:p>
                    <a:p>
                      <a:pPr>
                        <a:spcAft>
                          <a:spcPts val="0"/>
                        </a:spcAft>
                      </a:pPr>
                      <a:r>
                        <a:rPr lang="en-IE" sz="1000" b="1" kern="1200" dirty="0">
                          <a:effectLst/>
                        </a:rPr>
                        <a:t>d</a:t>
                      </a:r>
                      <a:r>
                        <a:rPr lang="en-IE" sz="1000" b="1" kern="1200" baseline="-25000" dirty="0">
                          <a:effectLst/>
                        </a:rPr>
                        <a:t>90</a:t>
                      </a:r>
                      <a:r>
                        <a:rPr lang="en-IE" sz="1000" b="1" kern="1200" dirty="0">
                          <a:effectLst/>
                        </a:rPr>
                        <a:t> (µm)</a:t>
                      </a:r>
                      <a:endParaRPr lang="en-IE" sz="1100" b="1" dirty="0">
                        <a:effectLst/>
                        <a:latin typeface="Calibri"/>
                        <a:ea typeface="Times New Roman"/>
                      </a:endParaRPr>
                    </a:p>
                  </a:txBody>
                  <a:tcPr marL="66279" marR="66279" marT="0" marB="0">
                    <a:noFill/>
                  </a:tcPr>
                </a:tc>
                <a:tc>
                  <a:txBody>
                    <a:bodyPr/>
                    <a:lstStyle/>
                    <a:p>
                      <a:pPr algn="ctr">
                        <a:spcAft>
                          <a:spcPts val="0"/>
                        </a:spcAft>
                      </a:pPr>
                      <a:r>
                        <a:rPr lang="en-IE" sz="1000" kern="1200" dirty="0">
                          <a:effectLst/>
                        </a:rPr>
                        <a:t> 0.6±0.09</a:t>
                      </a:r>
                      <a:endParaRPr lang="en-IE" sz="1100" dirty="0">
                        <a:effectLst/>
                      </a:endParaRPr>
                    </a:p>
                    <a:p>
                      <a:pPr algn="ctr">
                        <a:spcAft>
                          <a:spcPts val="0"/>
                        </a:spcAft>
                      </a:pPr>
                      <a:r>
                        <a:rPr lang="en-IE" sz="1000" kern="1200" dirty="0">
                          <a:effectLst/>
                        </a:rPr>
                        <a:t>2.43±0.29</a:t>
                      </a:r>
                      <a:endParaRPr lang="en-IE" sz="1100" dirty="0">
                        <a:effectLst/>
                      </a:endParaRPr>
                    </a:p>
                    <a:p>
                      <a:pPr algn="ctr">
                        <a:spcAft>
                          <a:spcPts val="0"/>
                        </a:spcAft>
                      </a:pPr>
                      <a:r>
                        <a:rPr lang="en-IE" sz="1000" kern="1200" dirty="0">
                          <a:effectLst/>
                        </a:rPr>
                        <a:t>6.02±0.86</a:t>
                      </a:r>
                      <a:endParaRPr lang="en-IE" sz="1100" dirty="0">
                        <a:effectLst/>
                        <a:latin typeface="Calibri"/>
                        <a:ea typeface="Times New Roman"/>
                      </a:endParaRPr>
                    </a:p>
                  </a:txBody>
                  <a:tcPr marL="66279" marR="66279" marT="0" marB="0">
                    <a:noFill/>
                  </a:tcPr>
                </a:tc>
                <a:tc>
                  <a:txBody>
                    <a:bodyPr/>
                    <a:lstStyle/>
                    <a:p>
                      <a:pPr algn="ctr">
                        <a:spcAft>
                          <a:spcPts val="0"/>
                        </a:spcAft>
                      </a:pPr>
                      <a:r>
                        <a:rPr lang="en-IE" sz="1000" kern="1200" dirty="0">
                          <a:effectLst/>
                        </a:rPr>
                        <a:t>1.37±0.22</a:t>
                      </a:r>
                      <a:endParaRPr lang="en-IE" sz="1100" dirty="0">
                        <a:effectLst/>
                      </a:endParaRPr>
                    </a:p>
                    <a:p>
                      <a:pPr algn="ctr">
                        <a:spcAft>
                          <a:spcPts val="0"/>
                        </a:spcAft>
                      </a:pPr>
                      <a:r>
                        <a:rPr lang="en-IE" sz="1000" kern="1200" dirty="0">
                          <a:effectLst/>
                        </a:rPr>
                        <a:t>3.56±0.59</a:t>
                      </a:r>
                      <a:endParaRPr lang="en-IE" sz="1100" dirty="0">
                        <a:effectLst/>
                      </a:endParaRPr>
                    </a:p>
                    <a:p>
                      <a:pPr algn="ctr">
                        <a:spcAft>
                          <a:spcPts val="0"/>
                        </a:spcAft>
                      </a:pPr>
                      <a:r>
                        <a:rPr lang="en-IE" sz="1000" kern="1200" dirty="0">
                          <a:effectLst/>
                        </a:rPr>
                        <a:t>7.12±1.98</a:t>
                      </a:r>
                      <a:endParaRPr lang="en-IE" sz="1100" dirty="0">
                        <a:effectLst/>
                        <a:latin typeface="Calibri"/>
                        <a:ea typeface="Times New Roman"/>
                      </a:endParaRPr>
                    </a:p>
                  </a:txBody>
                  <a:tcPr marL="66279" marR="66279" marT="0" marB="0">
                    <a:noFill/>
                  </a:tcPr>
                </a:tc>
                <a:tc>
                  <a:txBody>
                    <a:bodyPr/>
                    <a:lstStyle/>
                    <a:p>
                      <a:pPr algn="ctr">
                        <a:spcAft>
                          <a:spcPts val="0"/>
                        </a:spcAft>
                      </a:pPr>
                      <a:r>
                        <a:rPr lang="en-IE" sz="1000" kern="1200" dirty="0">
                          <a:effectLst/>
                        </a:rPr>
                        <a:t>1.26±0.05</a:t>
                      </a:r>
                      <a:endParaRPr lang="en-IE" sz="1100" dirty="0">
                        <a:effectLst/>
                      </a:endParaRPr>
                    </a:p>
                    <a:p>
                      <a:pPr algn="ctr">
                        <a:spcAft>
                          <a:spcPts val="0"/>
                        </a:spcAft>
                      </a:pPr>
                      <a:r>
                        <a:rPr lang="en-IE" sz="1000" kern="1200" dirty="0">
                          <a:effectLst/>
                        </a:rPr>
                        <a:t>3.52±0.11</a:t>
                      </a:r>
                      <a:endParaRPr lang="en-IE" sz="1100" dirty="0">
                        <a:effectLst/>
                      </a:endParaRPr>
                    </a:p>
                    <a:p>
                      <a:pPr algn="ctr">
                        <a:spcAft>
                          <a:spcPts val="0"/>
                        </a:spcAft>
                      </a:pPr>
                      <a:r>
                        <a:rPr lang="en-IE" sz="1000" kern="1200" dirty="0">
                          <a:effectLst/>
                        </a:rPr>
                        <a:t>7.69±1.97</a:t>
                      </a:r>
                      <a:endParaRPr lang="en-IE" sz="1100" dirty="0">
                        <a:effectLst/>
                        <a:latin typeface="Calibri"/>
                        <a:ea typeface="Times New Roman"/>
                      </a:endParaRPr>
                    </a:p>
                  </a:txBody>
                  <a:tcPr marL="66279" marR="66279" marT="0" marB="0">
                    <a:noFill/>
                  </a:tcPr>
                </a:tc>
                <a:tc>
                  <a:txBody>
                    <a:bodyPr/>
                    <a:lstStyle/>
                    <a:p>
                      <a:pPr algn="ctr">
                        <a:spcAft>
                          <a:spcPts val="0"/>
                        </a:spcAft>
                      </a:pPr>
                      <a:r>
                        <a:rPr lang="en-IE" sz="1000" kern="1200" dirty="0">
                          <a:effectLst/>
                        </a:rPr>
                        <a:t>1.27±0.48</a:t>
                      </a:r>
                      <a:endParaRPr lang="en-IE" sz="1100" dirty="0">
                        <a:effectLst/>
                      </a:endParaRPr>
                    </a:p>
                    <a:p>
                      <a:pPr algn="ctr">
                        <a:spcAft>
                          <a:spcPts val="0"/>
                        </a:spcAft>
                      </a:pPr>
                      <a:r>
                        <a:rPr lang="en-IE" sz="1000" kern="1200" dirty="0">
                          <a:effectLst/>
                        </a:rPr>
                        <a:t>5.13±0.63</a:t>
                      </a:r>
                      <a:endParaRPr lang="en-IE" sz="1100" dirty="0">
                        <a:effectLst/>
                      </a:endParaRPr>
                    </a:p>
                    <a:p>
                      <a:pPr algn="ctr">
                        <a:spcAft>
                          <a:spcPts val="0"/>
                        </a:spcAft>
                      </a:pPr>
                      <a:r>
                        <a:rPr lang="en-IE" sz="1000" kern="1200" dirty="0">
                          <a:effectLst/>
                        </a:rPr>
                        <a:t>12.0±1.27</a:t>
                      </a:r>
                      <a:endParaRPr lang="en-IE" sz="1100" dirty="0">
                        <a:effectLst/>
                        <a:latin typeface="Calibri"/>
                        <a:ea typeface="Times New Roman"/>
                      </a:endParaRPr>
                    </a:p>
                  </a:txBody>
                  <a:tcPr marL="66279" marR="66279" marT="0" marB="0">
                    <a:noFill/>
                  </a:tcPr>
                </a:tc>
                <a:tc>
                  <a:txBody>
                    <a:bodyPr/>
                    <a:lstStyle/>
                    <a:p>
                      <a:pPr algn="ctr">
                        <a:spcAft>
                          <a:spcPts val="0"/>
                        </a:spcAft>
                      </a:pPr>
                      <a:r>
                        <a:rPr lang="en-IE" sz="1000" kern="1200" dirty="0">
                          <a:effectLst/>
                        </a:rPr>
                        <a:t>1.11±0.24</a:t>
                      </a:r>
                      <a:endParaRPr lang="en-IE" sz="1100" dirty="0">
                        <a:effectLst/>
                      </a:endParaRPr>
                    </a:p>
                    <a:p>
                      <a:pPr algn="ctr">
                        <a:spcAft>
                          <a:spcPts val="0"/>
                        </a:spcAft>
                      </a:pPr>
                      <a:r>
                        <a:rPr lang="en-IE" sz="1000" kern="1200" dirty="0">
                          <a:effectLst/>
                        </a:rPr>
                        <a:t>3.68±0.4</a:t>
                      </a:r>
                      <a:endParaRPr lang="en-IE" sz="1100" dirty="0">
                        <a:effectLst/>
                      </a:endParaRPr>
                    </a:p>
                    <a:p>
                      <a:pPr algn="ctr">
                        <a:spcAft>
                          <a:spcPts val="0"/>
                        </a:spcAft>
                      </a:pPr>
                      <a:r>
                        <a:rPr lang="en-IE" sz="1000" kern="1200" dirty="0">
                          <a:effectLst/>
                        </a:rPr>
                        <a:t>9.51±0.25</a:t>
                      </a:r>
                      <a:endParaRPr lang="en-IE" sz="1100" dirty="0">
                        <a:effectLst/>
                        <a:latin typeface="Calibri"/>
                        <a:ea typeface="Times New Roman"/>
                      </a:endParaRPr>
                    </a:p>
                  </a:txBody>
                  <a:tcPr marL="66279" marR="66279" marT="0" marB="0">
                    <a:noFill/>
                  </a:tcPr>
                </a:tc>
                <a:tc>
                  <a:txBody>
                    <a:bodyPr/>
                    <a:lstStyle/>
                    <a:p>
                      <a:pPr algn="ctr">
                        <a:spcAft>
                          <a:spcPts val="0"/>
                        </a:spcAft>
                      </a:pPr>
                      <a:r>
                        <a:rPr lang="en-IE" sz="1000" kern="1200" dirty="0">
                          <a:effectLst/>
                        </a:rPr>
                        <a:t>1.66±0.84</a:t>
                      </a:r>
                      <a:endParaRPr lang="en-IE" sz="1100" dirty="0">
                        <a:effectLst/>
                      </a:endParaRPr>
                    </a:p>
                    <a:p>
                      <a:pPr algn="ctr">
                        <a:spcAft>
                          <a:spcPts val="0"/>
                        </a:spcAft>
                      </a:pPr>
                      <a:r>
                        <a:rPr lang="en-IE" sz="1000" kern="1200" dirty="0">
                          <a:effectLst/>
                        </a:rPr>
                        <a:t>3.69±0.5</a:t>
                      </a:r>
                      <a:endParaRPr lang="en-IE" sz="1100" dirty="0">
                        <a:effectLst/>
                      </a:endParaRPr>
                    </a:p>
                    <a:p>
                      <a:pPr algn="ctr">
                        <a:spcAft>
                          <a:spcPts val="0"/>
                        </a:spcAft>
                      </a:pPr>
                      <a:r>
                        <a:rPr lang="en-IE" sz="1000" kern="1200" dirty="0">
                          <a:effectLst/>
                        </a:rPr>
                        <a:t>7.0±0.13</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noFill/>
                  </a:tcPr>
                </a:tc>
                <a:tc>
                  <a:txBody>
                    <a:bodyPr/>
                    <a:lstStyle/>
                    <a:p>
                      <a:pPr algn="ctr">
                        <a:spcAft>
                          <a:spcPts val="0"/>
                        </a:spcAft>
                      </a:pPr>
                      <a:r>
                        <a:rPr lang="en-IE" sz="1000" kern="1200" dirty="0">
                          <a:effectLst/>
                        </a:rPr>
                        <a:t>1.3±0.04</a:t>
                      </a:r>
                      <a:endParaRPr lang="en-IE" sz="1100" dirty="0">
                        <a:effectLst/>
                      </a:endParaRPr>
                    </a:p>
                    <a:p>
                      <a:pPr algn="ctr">
                        <a:spcAft>
                          <a:spcPts val="0"/>
                        </a:spcAft>
                      </a:pPr>
                      <a:r>
                        <a:rPr lang="en-IE" sz="1000" kern="1200" dirty="0">
                          <a:effectLst/>
                        </a:rPr>
                        <a:t>3.69±0.13</a:t>
                      </a:r>
                      <a:endParaRPr lang="en-IE" sz="1100" dirty="0">
                        <a:effectLst/>
                      </a:endParaRPr>
                    </a:p>
                    <a:p>
                      <a:pPr algn="ctr">
                        <a:spcAft>
                          <a:spcPts val="0"/>
                        </a:spcAft>
                      </a:pPr>
                      <a:r>
                        <a:rPr lang="en-IE" sz="1000" kern="1200" dirty="0">
                          <a:effectLst/>
                        </a:rPr>
                        <a:t>10.1±2.4</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noFill/>
                  </a:tcPr>
                </a:tc>
                <a:tc>
                  <a:txBody>
                    <a:bodyPr/>
                    <a:lstStyle/>
                    <a:p>
                      <a:pPr algn="ctr">
                        <a:spcAft>
                          <a:spcPts val="0"/>
                        </a:spcAft>
                      </a:pPr>
                      <a:r>
                        <a:rPr lang="en-IE" sz="1000" kern="1200" dirty="0">
                          <a:effectLst/>
                        </a:rPr>
                        <a:t>1.49±0.05</a:t>
                      </a:r>
                      <a:endParaRPr lang="en-IE" sz="1100" dirty="0">
                        <a:effectLst/>
                      </a:endParaRPr>
                    </a:p>
                    <a:p>
                      <a:pPr algn="ctr">
                        <a:spcAft>
                          <a:spcPts val="0"/>
                        </a:spcAft>
                      </a:pPr>
                      <a:r>
                        <a:rPr lang="en-IE" sz="1000" kern="1200" dirty="0">
                          <a:effectLst/>
                        </a:rPr>
                        <a:t>4.11±0.39</a:t>
                      </a:r>
                      <a:endParaRPr lang="en-IE" sz="1100" dirty="0">
                        <a:effectLst/>
                      </a:endParaRPr>
                    </a:p>
                    <a:p>
                      <a:pPr algn="ctr">
                        <a:spcAft>
                          <a:spcPts val="0"/>
                        </a:spcAft>
                      </a:pPr>
                      <a:r>
                        <a:rPr lang="en-IE" sz="1000" kern="1200" dirty="0">
                          <a:effectLst/>
                        </a:rPr>
                        <a:t>9.81±2.68</a:t>
                      </a:r>
                      <a:endParaRPr lang="en-IE" sz="1100" dirty="0">
                        <a:effectLst/>
                        <a:latin typeface="Calibri"/>
                        <a:ea typeface="Times New Roman"/>
                      </a:endParaRPr>
                    </a:p>
                  </a:txBody>
                  <a:tcPr marL="66279" marR="66279" marT="0" marB="0">
                    <a:noFill/>
                  </a:tcPr>
                </a:tc>
                <a:tc>
                  <a:txBody>
                    <a:bodyPr/>
                    <a:lstStyle/>
                    <a:p>
                      <a:pPr algn="ctr">
                        <a:spcAft>
                          <a:spcPts val="0"/>
                        </a:spcAft>
                      </a:pPr>
                      <a:r>
                        <a:rPr lang="en-IE" sz="1000" kern="1200" dirty="0">
                          <a:effectLst/>
                        </a:rPr>
                        <a:t>1.08±0.74</a:t>
                      </a:r>
                      <a:endParaRPr lang="en-IE" sz="1100" dirty="0">
                        <a:effectLst/>
                      </a:endParaRPr>
                    </a:p>
                    <a:p>
                      <a:pPr algn="ctr">
                        <a:spcAft>
                          <a:spcPts val="0"/>
                        </a:spcAft>
                      </a:pPr>
                      <a:r>
                        <a:rPr lang="en-IE" sz="1000" kern="1200" dirty="0">
                          <a:effectLst/>
                        </a:rPr>
                        <a:t>3.47±0.98</a:t>
                      </a:r>
                      <a:endParaRPr lang="en-IE" sz="1100" dirty="0">
                        <a:effectLst/>
                      </a:endParaRPr>
                    </a:p>
                    <a:p>
                      <a:pPr algn="ctr">
                        <a:spcAft>
                          <a:spcPts val="0"/>
                        </a:spcAft>
                      </a:pPr>
                      <a:r>
                        <a:rPr lang="en-IE" sz="1000" kern="1200" dirty="0">
                          <a:effectLst/>
                        </a:rPr>
                        <a:t>7.17±3.25</a:t>
                      </a:r>
                      <a:endParaRPr lang="en-IE" sz="1100" dirty="0">
                        <a:effectLst/>
                        <a:latin typeface="Calibri"/>
                        <a:ea typeface="Times New Roman"/>
                      </a:endParaRPr>
                    </a:p>
                  </a:txBody>
                  <a:tcPr marL="66279" marR="66279" marT="0" marB="0">
                    <a:noFill/>
                  </a:tcPr>
                </a:tc>
                <a:extLst>
                  <a:ext uri="{0D108BD9-81ED-4DB2-BD59-A6C34878D82A}">
                    <a16:rowId xmlns:a16="http://schemas.microsoft.com/office/drawing/2014/main" xmlns="" val="10005"/>
                  </a:ext>
                </a:extLst>
              </a:tr>
              <a:tr h="412812">
                <a:tc>
                  <a:txBody>
                    <a:bodyPr/>
                    <a:lstStyle/>
                    <a:p>
                      <a:pPr>
                        <a:spcAft>
                          <a:spcPts val="0"/>
                        </a:spcAft>
                      </a:pPr>
                      <a:r>
                        <a:rPr lang="en-IE" sz="1000" b="1" kern="1200" dirty="0">
                          <a:effectLst/>
                        </a:rPr>
                        <a:t>Total Porosity (%)</a:t>
                      </a:r>
                      <a:r>
                        <a:rPr lang="en-IE" sz="1000" b="1" kern="1200" baseline="30000" dirty="0">
                          <a:effectLst/>
                        </a:rPr>
                        <a:t>d</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50.0±2.25</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54±6.72</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50.3±2.16</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8.4±0.83</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15.8±1.19</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11.8±1.96</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61.8±1.17</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55.03±0.62</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55.1±0.88</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06"/>
                  </a:ext>
                </a:extLst>
              </a:tr>
              <a:tr h="412812">
                <a:tc>
                  <a:txBody>
                    <a:bodyPr/>
                    <a:lstStyle/>
                    <a:p>
                      <a:pPr>
                        <a:spcAft>
                          <a:spcPts val="0"/>
                        </a:spcAft>
                      </a:pPr>
                      <a:r>
                        <a:rPr lang="en-IE" sz="1000" b="1" kern="1200" dirty="0">
                          <a:effectLst/>
                        </a:rPr>
                        <a:t>Bulk Density (g cm</a:t>
                      </a:r>
                      <a:r>
                        <a:rPr lang="en-IE" sz="1000" b="1" kern="1200" baseline="30000" dirty="0">
                          <a:effectLst/>
                        </a:rPr>
                        <a:t>-3</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 1.5±0.02</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1.41±0.04</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1.46±0.02</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2.47±0.007</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2.44±0.01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2.45±0.02</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1.3±0.03</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1.28±0.05</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1.25±0.16</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7"/>
                  </a:ext>
                </a:extLst>
              </a:tr>
              <a:tr h="619218">
                <a:tc>
                  <a:txBody>
                    <a:bodyPr/>
                    <a:lstStyle/>
                    <a:p>
                      <a:pPr>
                        <a:spcAft>
                          <a:spcPts val="0"/>
                        </a:spcAft>
                      </a:pPr>
                      <a:r>
                        <a:rPr lang="en-IE" sz="1000" b="1" kern="1200" dirty="0">
                          <a:effectLst/>
                        </a:rPr>
                        <a:t>Particle Size Density (g cm</a:t>
                      </a:r>
                      <a:r>
                        <a:rPr lang="en-IE" sz="1000" b="1" kern="1200" baseline="30000" dirty="0">
                          <a:effectLst/>
                        </a:rPr>
                        <a:t>-3</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 2.99±0.1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3.11±0.5</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 2.94±0.12</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2.81±0.21</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2.65±0.4</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2.7±0.14</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3.41±0.06</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 2.85±0.08</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2.85±0.07</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8"/>
                  </a:ext>
                </a:extLst>
              </a:tr>
              <a:tr h="206406">
                <a:tc>
                  <a:txBody>
                    <a:bodyPr/>
                    <a:lstStyle/>
                    <a:p>
                      <a:pPr>
                        <a:spcAft>
                          <a:spcPts val="0"/>
                        </a:spcAft>
                      </a:pPr>
                      <a:r>
                        <a:rPr lang="en-IE" sz="1000" b="1" kern="1200" dirty="0" err="1">
                          <a:effectLst/>
                        </a:rPr>
                        <a:t>PZCpH</a:t>
                      </a:r>
                      <a:endParaRPr lang="en-IE" sz="1100" b="1"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7±1.21</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3.43±0.73</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6.28±0.99</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2.85±0.75</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5.45±0.33</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5.43±0.22</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algn="ctr">
                        <a:spcAft>
                          <a:spcPts val="0"/>
                        </a:spcAft>
                      </a:pPr>
                      <a:r>
                        <a:rPr lang="en-IE" sz="1000" kern="1200" dirty="0">
                          <a:effectLst/>
                        </a:rPr>
                        <a:t>6.16±0.21</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solidFill>
                      <a:schemeClr val="tx2">
                        <a:lumMod val="40000"/>
                        <a:lumOff val="60000"/>
                      </a:schemeClr>
                    </a:solidFill>
                  </a:tcPr>
                </a:tc>
                <a:tc>
                  <a:txBody>
                    <a:bodyPr/>
                    <a:lstStyle/>
                    <a:p>
                      <a:pPr algn="ctr">
                        <a:spcAft>
                          <a:spcPts val="0"/>
                        </a:spcAft>
                      </a:pPr>
                      <a:r>
                        <a:rPr lang="en-IE" sz="1000" kern="1200" dirty="0">
                          <a:effectLst/>
                        </a:rPr>
                        <a:t>6.32±0.51</a:t>
                      </a:r>
                      <a:endParaRPr lang="en-IE" sz="1100" dirty="0">
                        <a:effectLst/>
                        <a:latin typeface="Calibri"/>
                        <a:ea typeface="Times New Roman"/>
                      </a:endParaRPr>
                    </a:p>
                  </a:txBody>
                  <a:tcPr marL="66279" marR="66279" marT="0" marB="0">
                    <a:solidFill>
                      <a:schemeClr val="tx2">
                        <a:lumMod val="40000"/>
                        <a:lumOff val="60000"/>
                      </a:schemeClr>
                    </a:solidFill>
                  </a:tcPr>
                </a:tc>
                <a:tc>
                  <a:txBody>
                    <a:bodyPr/>
                    <a:lstStyle/>
                    <a:p>
                      <a:pPr algn="ctr">
                        <a:spcAft>
                          <a:spcPts val="0"/>
                        </a:spcAft>
                      </a:pPr>
                      <a:r>
                        <a:rPr lang="en-IE" sz="1000" kern="1200" dirty="0">
                          <a:effectLst/>
                        </a:rPr>
                        <a:t>4.43±0.09</a:t>
                      </a:r>
                      <a:endParaRPr lang="en-IE" sz="1100" dirty="0">
                        <a:effectLst/>
                        <a:latin typeface="Calibri"/>
                        <a:ea typeface="Times New Roman"/>
                      </a:endParaRPr>
                    </a:p>
                  </a:txBody>
                  <a:tcPr marL="66279" marR="66279" marT="0" marB="0">
                    <a:solidFill>
                      <a:schemeClr val="tx2">
                        <a:lumMod val="40000"/>
                        <a:lumOff val="60000"/>
                      </a:schemeClr>
                    </a:solidFill>
                  </a:tcPr>
                </a:tc>
                <a:extLst>
                  <a:ext uri="{0D108BD9-81ED-4DB2-BD59-A6C34878D82A}">
                    <a16:rowId xmlns:a16="http://schemas.microsoft.com/office/drawing/2014/main" xmlns="" val="10009"/>
                  </a:ext>
                </a:extLst>
              </a:tr>
              <a:tr h="412812">
                <a:tc>
                  <a:txBody>
                    <a:bodyPr/>
                    <a:lstStyle/>
                    <a:p>
                      <a:pPr>
                        <a:spcAft>
                          <a:spcPts val="0"/>
                        </a:spcAft>
                      </a:pPr>
                      <a:r>
                        <a:rPr lang="en-IE" sz="1000" b="1" kern="1200" dirty="0">
                          <a:effectLst/>
                        </a:rPr>
                        <a:t>CEC (K)(</a:t>
                      </a:r>
                      <a:r>
                        <a:rPr lang="en-IE" sz="1000" b="1" kern="1200" dirty="0" err="1">
                          <a:effectLst/>
                        </a:rPr>
                        <a:t>cmol</a:t>
                      </a:r>
                      <a:r>
                        <a:rPr lang="en-IE" sz="1000" b="1" kern="1200" dirty="0">
                          <a:effectLst/>
                        </a:rPr>
                        <a:t>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63.3±2.56</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64.1±3.41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 </a:t>
                      </a:r>
                      <a:endParaRPr lang="en-IE" sz="1100">
                        <a:effectLst/>
                      </a:endParaRPr>
                    </a:p>
                    <a:p>
                      <a:pPr algn="ctr">
                        <a:spcAft>
                          <a:spcPts val="0"/>
                        </a:spcAft>
                      </a:pPr>
                      <a:r>
                        <a:rPr lang="en-IE" sz="1000" kern="1200">
                          <a:effectLst/>
                        </a:rPr>
                        <a:t>60.1±2.96</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 </a:t>
                      </a:r>
                    </a:p>
                    <a:p>
                      <a:pPr algn="ctr">
                        <a:spcAft>
                          <a:spcPts val="0"/>
                        </a:spcAft>
                      </a:pPr>
                      <a:r>
                        <a:rPr lang="en-IE" sz="1000" kern="1200" dirty="0">
                          <a:effectLst/>
                          <a:latin typeface="Calibri"/>
                          <a:ea typeface="Times New Roman"/>
                        </a:rPr>
                        <a:t>n.a.</a:t>
                      </a:r>
                      <a:r>
                        <a:rPr lang="en-IE" sz="1000" kern="1200" baseline="30000" dirty="0">
                          <a:effectLst/>
                          <a:latin typeface="Calibri"/>
                          <a:ea typeface="Times New Roman"/>
                        </a:rPr>
                        <a:t>*</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p>
                    <a:p>
                      <a:pPr algn="ctr">
                        <a:spcAft>
                          <a:spcPts val="0"/>
                        </a:spcAft>
                      </a:pPr>
                      <a:r>
                        <a:rPr lang="en-IE" sz="1000" kern="1200" dirty="0">
                          <a:effectLst/>
                          <a:latin typeface="Calibri"/>
                          <a:ea typeface="Times New Roman"/>
                        </a:rPr>
                        <a:t>n.a.</a:t>
                      </a:r>
                      <a:r>
                        <a:rPr lang="en-IE" sz="1000" kern="1200" baseline="30000" dirty="0">
                          <a:effectLst/>
                          <a:latin typeface="Calibri"/>
                          <a:ea typeface="Times New Roman"/>
                        </a:rPr>
                        <a:t>*</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p>
                    <a:p>
                      <a:pPr algn="ctr">
                        <a:spcAft>
                          <a:spcPts val="0"/>
                        </a:spcAft>
                      </a:pPr>
                      <a:r>
                        <a:rPr lang="en-IE" sz="1000" kern="1200" dirty="0">
                          <a:effectLst/>
                          <a:latin typeface="Calibri"/>
                          <a:ea typeface="Times New Roman"/>
                        </a:rPr>
                        <a:t>n.a.</a:t>
                      </a:r>
                      <a:r>
                        <a:rPr lang="en-IE" sz="1000" kern="1200" baseline="30000" dirty="0">
                          <a:effectLst/>
                          <a:latin typeface="Calibri"/>
                          <a:ea typeface="Times New Roman"/>
                        </a:rPr>
                        <a:t>*</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57.5±2.13</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56.4±3.49</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 </a:t>
                      </a:r>
                      <a:endParaRPr lang="en-IE" sz="1100" dirty="0">
                        <a:effectLst/>
                      </a:endParaRPr>
                    </a:p>
                    <a:p>
                      <a:pPr algn="ctr">
                        <a:spcAft>
                          <a:spcPts val="0"/>
                        </a:spcAft>
                      </a:pPr>
                      <a:r>
                        <a:rPr lang="en-IE" sz="1000" kern="1200" dirty="0">
                          <a:effectLst/>
                        </a:rPr>
                        <a:t>48.9±13.7</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10"/>
                  </a:ext>
                </a:extLst>
              </a:tr>
            </a:tbl>
          </a:graphicData>
        </a:graphic>
      </p:graphicFrame>
      <p:sp>
        <p:nvSpPr>
          <p:cNvPr id="15" name="TextBox 14"/>
          <p:cNvSpPr txBox="1"/>
          <p:nvPr/>
        </p:nvSpPr>
        <p:spPr>
          <a:xfrm>
            <a:off x="755576" y="5949280"/>
            <a:ext cx="1800200" cy="246221"/>
          </a:xfrm>
          <a:prstGeom prst="rect">
            <a:avLst/>
          </a:prstGeom>
          <a:noFill/>
        </p:spPr>
        <p:txBody>
          <a:bodyPr wrap="square" rtlCol="0">
            <a:spAutoFit/>
          </a:bodyPr>
          <a:lstStyle/>
          <a:p>
            <a:r>
              <a:rPr lang="en-IE" sz="1000" b="1" dirty="0"/>
              <a:t>*</a:t>
            </a:r>
            <a:r>
              <a:rPr lang="en-IE" sz="1000" b="1" dirty="0" err="1"/>
              <a:t>n.a</a:t>
            </a:r>
            <a:r>
              <a:rPr lang="en-IE" sz="1000" b="1" dirty="0"/>
              <a:t>. = not available</a:t>
            </a:r>
          </a:p>
        </p:txBody>
      </p:sp>
    </p:spTree>
    <p:extLst>
      <p:ext uri="{BB962C8B-B14F-4D97-AF65-F5344CB8AC3E}">
        <p14:creationId xmlns:p14="http://schemas.microsoft.com/office/powerpoint/2010/main" val="24114820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 Mineralogical composition of the bauxite residue</a:t>
            </a:r>
          </a:p>
        </p:txBody>
      </p:sp>
      <p:sp>
        <p:nvSpPr>
          <p:cNvPr id="3" name="Content Placeholder 2"/>
          <p:cNvSpPr>
            <a:spLocks noGrp="1"/>
          </p:cNvSpPr>
          <p:nvPr>
            <p:ph sz="quarter" idx="1"/>
          </p:nvPr>
        </p:nvSpPr>
        <p:spPr/>
        <p:txBody>
          <a:bodyPr/>
          <a:lstStyle/>
          <a:p>
            <a:endParaRPr lang="en-IE" dirty="0"/>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9" name="Footer Placeholder 8"/>
          <p:cNvSpPr>
            <a:spLocks noGrp="1"/>
          </p:cNvSpPr>
          <p:nvPr>
            <p:ph type="ftr" sz="quarter" idx="11"/>
          </p:nvPr>
        </p:nvSpPr>
        <p:spPr>
          <a:xfrm rot="10800000" flipV="1">
            <a:off x="304798" y="6381329"/>
            <a:ext cx="8641861" cy="476672"/>
          </a:xfrm>
        </p:spPr>
        <p:txBody>
          <a:bodyPr/>
          <a:lstStyle/>
          <a:p>
            <a:endParaRPr lang="en-IE"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graphicFrame>
        <p:nvGraphicFramePr>
          <p:cNvPr id="16" name="Content Placeholder 4"/>
          <p:cNvGraphicFramePr>
            <a:graphicFrameLocks/>
          </p:cNvGraphicFramePr>
          <p:nvPr>
            <p:extLst>
              <p:ext uri="{D42A27DB-BD31-4B8C-83A1-F6EECF244321}">
                <p14:modId xmlns:p14="http://schemas.microsoft.com/office/powerpoint/2010/main" val="3429699252"/>
              </p:ext>
            </p:extLst>
          </p:nvPr>
        </p:nvGraphicFramePr>
        <p:xfrm>
          <a:off x="457200" y="1600200"/>
          <a:ext cx="8229600" cy="3205480"/>
        </p:xfrm>
        <a:graphic>
          <a:graphicData uri="http://schemas.openxmlformats.org/drawingml/2006/table">
            <a:tbl>
              <a:tblPr firstRow="1" bandRow="1">
                <a:tableStyleId>{2D5ABB26-0587-4C30-8999-92F81FD0307C}</a:tableStyleId>
              </a:tblPr>
              <a:tblGrid>
                <a:gridCol w="822960">
                  <a:extLst>
                    <a:ext uri="{9D8B030D-6E8A-4147-A177-3AD203B41FA5}">
                      <a16:colId xmlns:a16="http://schemas.microsoft.com/office/drawing/2014/main" xmlns="" val="3867349741"/>
                    </a:ext>
                  </a:extLst>
                </a:gridCol>
                <a:gridCol w="822960">
                  <a:extLst>
                    <a:ext uri="{9D8B030D-6E8A-4147-A177-3AD203B41FA5}">
                      <a16:colId xmlns:a16="http://schemas.microsoft.com/office/drawing/2014/main" xmlns="" val="3311444661"/>
                    </a:ext>
                  </a:extLst>
                </a:gridCol>
                <a:gridCol w="822960">
                  <a:extLst>
                    <a:ext uri="{9D8B030D-6E8A-4147-A177-3AD203B41FA5}">
                      <a16:colId xmlns:a16="http://schemas.microsoft.com/office/drawing/2014/main" xmlns="" val="3417751940"/>
                    </a:ext>
                  </a:extLst>
                </a:gridCol>
                <a:gridCol w="822960">
                  <a:extLst>
                    <a:ext uri="{9D8B030D-6E8A-4147-A177-3AD203B41FA5}">
                      <a16:colId xmlns:a16="http://schemas.microsoft.com/office/drawing/2014/main" xmlns="" val="3904541400"/>
                    </a:ext>
                  </a:extLst>
                </a:gridCol>
                <a:gridCol w="822960">
                  <a:extLst>
                    <a:ext uri="{9D8B030D-6E8A-4147-A177-3AD203B41FA5}">
                      <a16:colId xmlns:a16="http://schemas.microsoft.com/office/drawing/2014/main" xmlns="" val="2575227528"/>
                    </a:ext>
                  </a:extLst>
                </a:gridCol>
                <a:gridCol w="822960">
                  <a:extLst>
                    <a:ext uri="{9D8B030D-6E8A-4147-A177-3AD203B41FA5}">
                      <a16:colId xmlns:a16="http://schemas.microsoft.com/office/drawing/2014/main" xmlns="" val="1780469500"/>
                    </a:ext>
                  </a:extLst>
                </a:gridCol>
                <a:gridCol w="822960">
                  <a:extLst>
                    <a:ext uri="{9D8B030D-6E8A-4147-A177-3AD203B41FA5}">
                      <a16:colId xmlns:a16="http://schemas.microsoft.com/office/drawing/2014/main" xmlns="" val="3589892309"/>
                    </a:ext>
                  </a:extLst>
                </a:gridCol>
                <a:gridCol w="822960">
                  <a:extLst>
                    <a:ext uri="{9D8B030D-6E8A-4147-A177-3AD203B41FA5}">
                      <a16:colId xmlns:a16="http://schemas.microsoft.com/office/drawing/2014/main" xmlns="" val="187891369"/>
                    </a:ext>
                  </a:extLst>
                </a:gridCol>
                <a:gridCol w="822960">
                  <a:extLst>
                    <a:ext uri="{9D8B030D-6E8A-4147-A177-3AD203B41FA5}">
                      <a16:colId xmlns:a16="http://schemas.microsoft.com/office/drawing/2014/main" xmlns="" val="1127960543"/>
                    </a:ext>
                  </a:extLst>
                </a:gridCol>
                <a:gridCol w="822960">
                  <a:extLst>
                    <a:ext uri="{9D8B030D-6E8A-4147-A177-3AD203B41FA5}">
                      <a16:colId xmlns:a16="http://schemas.microsoft.com/office/drawing/2014/main" xmlns="" val="1884339653"/>
                    </a:ext>
                  </a:extLst>
                </a:gridCol>
              </a:tblGrid>
              <a:tr h="370840">
                <a:tc>
                  <a:txBody>
                    <a:bodyPr/>
                    <a:lstStyle/>
                    <a:p>
                      <a:pPr>
                        <a:spcAft>
                          <a:spcPts val="0"/>
                        </a:spcAft>
                      </a:pPr>
                      <a:r>
                        <a:rPr lang="en-IE" sz="1000" b="1" kern="1200" dirty="0">
                          <a:effectLst/>
                        </a:rPr>
                        <a:t>Parameter</a:t>
                      </a:r>
                      <a:endParaRPr lang="en-IE" sz="10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a:t>
                      </a:r>
                      <a:endParaRPr lang="en-IE" sz="10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 +gypsum </a:t>
                      </a:r>
                      <a:endParaRPr lang="en-IE" sz="10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 seawater </a:t>
                      </a:r>
                      <a:endParaRPr lang="en-IE" sz="10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a:t>
                      </a:r>
                      <a:endParaRPr lang="en-IE" sz="10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 + gypsum  </a:t>
                      </a:r>
                      <a:endParaRPr lang="en-IE" sz="10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 +seawater </a:t>
                      </a:r>
                      <a:endParaRPr lang="en-IE" sz="1000" b="1"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spcAft>
                          <a:spcPts val="0"/>
                        </a:spcAft>
                      </a:pPr>
                      <a:r>
                        <a:rPr lang="en-IE" sz="1000" b="1" kern="1200" dirty="0">
                          <a:effectLst/>
                        </a:rPr>
                        <a:t>Unseparated</a:t>
                      </a:r>
                      <a:endParaRPr lang="en-IE" sz="1000" b="1" dirty="0">
                        <a:effectLst/>
                      </a:endParaRPr>
                    </a:p>
                  </a:txBody>
                  <a:tcPr marL="66279" marR="66279" marT="0" marB="0">
                    <a:lnL w="12700" cap="flat" cmpd="sng" algn="ctr">
                      <a:solidFill>
                        <a:schemeClr val="tx1"/>
                      </a:solidFill>
                      <a:prstDash val="solid"/>
                      <a:round/>
                      <a:headEnd type="none" w="med" len="med"/>
                      <a:tailEnd type="none" w="med" len="med"/>
                    </a:lnL>
                  </a:tcPr>
                </a:tc>
                <a:tc>
                  <a:txBody>
                    <a:bodyPr/>
                    <a:lstStyle/>
                    <a:p>
                      <a:pPr>
                        <a:spcAft>
                          <a:spcPts val="0"/>
                        </a:spcAft>
                      </a:pPr>
                      <a:r>
                        <a:rPr lang="en-IE" sz="1000" b="1" kern="1200" dirty="0">
                          <a:effectLst/>
                        </a:rPr>
                        <a:t>Unseparated+ gypsum </a:t>
                      </a:r>
                    </a:p>
                  </a:txBody>
                  <a:tcPr marL="66279" marR="66279" marT="0" marB="0"/>
                </a:tc>
                <a:tc>
                  <a:txBody>
                    <a:bodyPr/>
                    <a:lstStyle/>
                    <a:p>
                      <a:pPr>
                        <a:spcAft>
                          <a:spcPts val="0"/>
                        </a:spcAft>
                      </a:pPr>
                      <a:r>
                        <a:rPr lang="en-IE" sz="1000" b="1" kern="1200" dirty="0">
                          <a:effectLst/>
                        </a:rPr>
                        <a:t>Unseparated +seawater </a:t>
                      </a:r>
                      <a:endParaRPr lang="en-IE" sz="1000" b="1" dirty="0">
                        <a:effectLst/>
                        <a:latin typeface="Calibri"/>
                        <a:ea typeface="Times New Roman"/>
                      </a:endParaRPr>
                    </a:p>
                  </a:txBody>
                  <a:tcPr marL="66279" marR="66279" marT="0" marB="0"/>
                </a:tc>
                <a:extLst>
                  <a:ext uri="{0D108BD9-81ED-4DB2-BD59-A6C34878D82A}">
                    <a16:rowId xmlns:a16="http://schemas.microsoft.com/office/drawing/2014/main" xmlns="" val="2719700059"/>
                  </a:ext>
                </a:extLst>
              </a:tr>
              <a:tr h="370840">
                <a:tc>
                  <a:txBody>
                    <a:bodyPr/>
                    <a:lstStyle/>
                    <a:p>
                      <a:r>
                        <a:rPr lang="en-IE" sz="1000" b="1" dirty="0"/>
                        <a:t>Fe2O3 (%)</a:t>
                      </a:r>
                    </a:p>
                  </a:txBody>
                  <a:tcPr/>
                </a:tc>
                <a:tc>
                  <a:txBody>
                    <a:bodyPr/>
                    <a:lstStyle/>
                    <a:p>
                      <a:pPr algn="ctr"/>
                      <a:r>
                        <a:rPr lang="en-IE" sz="1000" dirty="0"/>
                        <a:t>43.9±1.1</a:t>
                      </a:r>
                    </a:p>
                  </a:txBody>
                  <a:tcPr/>
                </a:tc>
                <a:tc>
                  <a:txBody>
                    <a:bodyPr/>
                    <a:lstStyle/>
                    <a:p>
                      <a:pPr algn="ctr"/>
                      <a:r>
                        <a:rPr lang="en-IE" sz="1000" dirty="0"/>
                        <a:t>3.5±0.8</a:t>
                      </a:r>
                    </a:p>
                  </a:txBody>
                  <a:tcPr/>
                </a:tc>
                <a:tc>
                  <a:txBody>
                    <a:bodyPr/>
                    <a:lstStyle/>
                    <a:p>
                      <a:pPr algn="ctr"/>
                      <a:r>
                        <a:rPr lang="en-IE" sz="1000" dirty="0"/>
                        <a:t>41.8±1.2</a:t>
                      </a:r>
                    </a:p>
                  </a:txBody>
                  <a:tcPr/>
                </a:tc>
                <a:tc>
                  <a:txBody>
                    <a:bodyPr/>
                    <a:lstStyle/>
                    <a:p>
                      <a:pPr algn="ctr"/>
                      <a:r>
                        <a:rPr lang="en-IE" sz="1000" dirty="0"/>
                        <a:t>64.0±5.1</a:t>
                      </a:r>
                    </a:p>
                  </a:txBody>
                  <a:tcPr/>
                </a:tc>
                <a:tc>
                  <a:txBody>
                    <a:bodyPr/>
                    <a:lstStyle/>
                    <a:p>
                      <a:pPr algn="ctr"/>
                      <a:r>
                        <a:rPr lang="en-IE" sz="1000" dirty="0"/>
                        <a:t>61.4±3.0</a:t>
                      </a:r>
                    </a:p>
                  </a:txBody>
                  <a:tcPr/>
                </a:tc>
                <a:tc>
                  <a:txBody>
                    <a:bodyPr/>
                    <a:lstStyle/>
                    <a:p>
                      <a:pPr algn="ctr"/>
                      <a:r>
                        <a:rPr lang="en-IE" sz="1000" dirty="0"/>
                        <a:t>69.9±3.8</a:t>
                      </a:r>
                    </a:p>
                  </a:txBody>
                  <a:tcPr>
                    <a:lnR w="12700" cap="flat" cmpd="sng" algn="ctr">
                      <a:solidFill>
                        <a:schemeClr val="tx1"/>
                      </a:solidFill>
                      <a:prstDash val="solid"/>
                      <a:round/>
                      <a:headEnd type="none" w="med" len="med"/>
                      <a:tailEnd type="none" w="med" len="med"/>
                    </a:lnR>
                  </a:tcPr>
                </a:tc>
                <a:tc>
                  <a:txBody>
                    <a:bodyPr/>
                    <a:lstStyle/>
                    <a:p>
                      <a:pPr algn="ctr"/>
                      <a:r>
                        <a:rPr lang="en-IE" sz="1000" dirty="0"/>
                        <a:t>43.9±0.6</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47.9±</a:t>
                      </a:r>
                    </a:p>
                    <a:p>
                      <a:pPr algn="ctr"/>
                      <a:r>
                        <a:rPr lang="en-IE" sz="1000" dirty="0"/>
                        <a:t>0.5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53.3±</a:t>
                      </a:r>
                    </a:p>
                    <a:p>
                      <a:pPr algn="ctr"/>
                      <a:r>
                        <a:rPr lang="en-IE" sz="1000" dirty="0"/>
                        <a:t>5.8</a:t>
                      </a:r>
                    </a:p>
                  </a:txBody>
                  <a:tcPr/>
                </a:tc>
                <a:extLst>
                  <a:ext uri="{0D108BD9-81ED-4DB2-BD59-A6C34878D82A}">
                    <a16:rowId xmlns:a16="http://schemas.microsoft.com/office/drawing/2014/main" xmlns="" val="2474914637"/>
                  </a:ext>
                </a:extLst>
              </a:tr>
              <a:tr h="370840">
                <a:tc>
                  <a:txBody>
                    <a:bodyPr/>
                    <a:lstStyle/>
                    <a:p>
                      <a:r>
                        <a:rPr lang="en-IE" sz="1000" b="1" dirty="0"/>
                        <a:t>Al2O3 (%)</a:t>
                      </a:r>
                    </a:p>
                  </a:txBody>
                  <a:tcPr/>
                </a:tc>
                <a:tc>
                  <a:txBody>
                    <a:bodyPr/>
                    <a:lstStyle/>
                    <a:p>
                      <a:pPr algn="ctr"/>
                      <a:r>
                        <a:rPr lang="en-IE" sz="1000" dirty="0"/>
                        <a:t>12.7±0.6</a:t>
                      </a:r>
                    </a:p>
                  </a:txBody>
                  <a:tcPr/>
                </a:tc>
                <a:tc>
                  <a:txBody>
                    <a:bodyPr/>
                    <a:lstStyle/>
                    <a:p>
                      <a:pPr algn="ctr"/>
                      <a:r>
                        <a:rPr lang="en-IE" sz="1000" dirty="0"/>
                        <a:t>11.3±1.0</a:t>
                      </a:r>
                    </a:p>
                  </a:txBody>
                  <a:tcPr/>
                </a:tc>
                <a:tc>
                  <a:txBody>
                    <a:bodyPr/>
                    <a:lstStyle/>
                    <a:p>
                      <a:pPr algn="ctr"/>
                      <a:r>
                        <a:rPr lang="en-IE" sz="1000" dirty="0"/>
                        <a:t>11.1±2.5</a:t>
                      </a:r>
                    </a:p>
                  </a:txBody>
                  <a:tcPr/>
                </a:tc>
                <a:tc>
                  <a:txBody>
                    <a:bodyPr/>
                    <a:lstStyle/>
                    <a:p>
                      <a:pPr algn="ctr"/>
                      <a:r>
                        <a:rPr lang="en-IE" sz="1000" dirty="0"/>
                        <a:t>19.4±1.8</a:t>
                      </a:r>
                    </a:p>
                  </a:txBody>
                  <a:tcPr/>
                </a:tc>
                <a:tc>
                  <a:txBody>
                    <a:bodyPr/>
                    <a:lstStyle/>
                    <a:p>
                      <a:pPr algn="ctr"/>
                      <a:r>
                        <a:rPr lang="en-IE" sz="1000" dirty="0"/>
                        <a:t>11.1±0.6</a:t>
                      </a:r>
                    </a:p>
                  </a:txBody>
                  <a:tcPr/>
                </a:tc>
                <a:tc>
                  <a:txBody>
                    <a:bodyPr/>
                    <a:lstStyle/>
                    <a:p>
                      <a:pPr algn="ctr"/>
                      <a:r>
                        <a:rPr lang="en-IE" sz="1000" dirty="0"/>
                        <a:t>7.4±0.7</a:t>
                      </a: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14±</a:t>
                      </a:r>
                    </a:p>
                    <a:p>
                      <a:pPr algn="ctr"/>
                      <a:r>
                        <a:rPr lang="en-IE" sz="1000" dirty="0"/>
                        <a:t>1</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11.2±</a:t>
                      </a:r>
                    </a:p>
                    <a:p>
                      <a:pPr algn="ctr"/>
                      <a:r>
                        <a:rPr lang="en-IE" sz="1000" dirty="0"/>
                        <a:t>0.3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11.4±</a:t>
                      </a:r>
                    </a:p>
                    <a:p>
                      <a:pPr algn="ctr"/>
                      <a:r>
                        <a:rPr lang="en-IE" sz="1000" dirty="0"/>
                        <a:t>2.2</a:t>
                      </a:r>
                    </a:p>
                  </a:txBody>
                  <a:tcPr/>
                </a:tc>
                <a:extLst>
                  <a:ext uri="{0D108BD9-81ED-4DB2-BD59-A6C34878D82A}">
                    <a16:rowId xmlns:a16="http://schemas.microsoft.com/office/drawing/2014/main" xmlns="" val="3295887626"/>
                  </a:ext>
                </a:extLst>
              </a:tr>
              <a:tr h="370840">
                <a:tc>
                  <a:txBody>
                    <a:bodyPr/>
                    <a:lstStyle/>
                    <a:p>
                      <a:r>
                        <a:rPr lang="en-IE" sz="1000" b="1" dirty="0" err="1"/>
                        <a:t>CaO</a:t>
                      </a:r>
                      <a:r>
                        <a:rPr lang="en-IE" sz="1000" b="1" dirty="0"/>
                        <a:t> (%) </a:t>
                      </a:r>
                    </a:p>
                  </a:txBody>
                  <a:tcPr/>
                </a:tc>
                <a:tc>
                  <a:txBody>
                    <a:bodyPr/>
                    <a:lstStyle/>
                    <a:p>
                      <a:pPr algn="ctr"/>
                      <a:r>
                        <a:rPr lang="en-IE" sz="1000" dirty="0"/>
                        <a:t>5.9±0.2</a:t>
                      </a:r>
                    </a:p>
                  </a:txBody>
                  <a:tcPr/>
                </a:tc>
                <a:tc>
                  <a:txBody>
                    <a:bodyPr/>
                    <a:lstStyle/>
                    <a:p>
                      <a:pPr algn="ctr"/>
                      <a:r>
                        <a:rPr lang="en-IE" sz="1000" dirty="0"/>
                        <a:t>8.2±0.5</a:t>
                      </a:r>
                    </a:p>
                  </a:txBody>
                  <a:tcPr/>
                </a:tc>
                <a:tc>
                  <a:txBody>
                    <a:bodyPr/>
                    <a:lstStyle/>
                    <a:p>
                      <a:pPr algn="ctr"/>
                      <a:r>
                        <a:rPr lang="en-IE" sz="1000" dirty="0"/>
                        <a:t>4.4±0.3</a:t>
                      </a:r>
                    </a:p>
                  </a:txBody>
                  <a:tcPr/>
                </a:tc>
                <a:tc>
                  <a:txBody>
                    <a:bodyPr/>
                    <a:lstStyle/>
                    <a:p>
                      <a:pPr algn="ctr"/>
                      <a:r>
                        <a:rPr lang="en-IE" sz="1000" dirty="0"/>
                        <a:t>1.1±0.2</a:t>
                      </a:r>
                    </a:p>
                  </a:txBody>
                  <a:tcPr/>
                </a:tc>
                <a:tc>
                  <a:txBody>
                    <a:bodyPr/>
                    <a:lstStyle/>
                    <a:p>
                      <a:pPr algn="ctr"/>
                      <a:r>
                        <a:rPr lang="en-IE" sz="1000" dirty="0"/>
                        <a:t>7.6±0.4</a:t>
                      </a:r>
                    </a:p>
                  </a:txBody>
                  <a:tcPr/>
                </a:tc>
                <a:tc>
                  <a:txBody>
                    <a:bodyPr/>
                    <a:lstStyle/>
                    <a:p>
                      <a:pPr algn="ctr"/>
                      <a:r>
                        <a:rPr lang="en-IE" sz="1000" dirty="0"/>
                        <a:t>1.2±0.1</a:t>
                      </a: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5.6±</a:t>
                      </a:r>
                    </a:p>
                    <a:p>
                      <a:pPr algn="ctr"/>
                      <a:r>
                        <a:rPr lang="en-IE" sz="1000" dirty="0"/>
                        <a:t>0.1</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7.7±</a:t>
                      </a:r>
                    </a:p>
                    <a:p>
                      <a:pPr algn="ctr"/>
                      <a:r>
                        <a:rPr lang="en-IE" sz="1000" dirty="0"/>
                        <a:t>0.3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3.2±</a:t>
                      </a:r>
                    </a:p>
                    <a:p>
                      <a:pPr algn="ctr"/>
                      <a:r>
                        <a:rPr lang="en-IE" sz="1000" dirty="0"/>
                        <a:t>0.5</a:t>
                      </a:r>
                    </a:p>
                  </a:txBody>
                  <a:tcPr/>
                </a:tc>
                <a:extLst>
                  <a:ext uri="{0D108BD9-81ED-4DB2-BD59-A6C34878D82A}">
                    <a16:rowId xmlns:a16="http://schemas.microsoft.com/office/drawing/2014/main" xmlns="" val="871107006"/>
                  </a:ext>
                </a:extLst>
              </a:tr>
              <a:tr h="370840">
                <a:tc>
                  <a:txBody>
                    <a:bodyPr/>
                    <a:lstStyle/>
                    <a:p>
                      <a:r>
                        <a:rPr lang="en-IE" sz="1000" b="1" dirty="0"/>
                        <a:t>SiO2 (%) </a:t>
                      </a:r>
                    </a:p>
                  </a:txBody>
                  <a:tcPr/>
                </a:tc>
                <a:tc>
                  <a:txBody>
                    <a:bodyPr/>
                    <a:lstStyle/>
                    <a:p>
                      <a:pPr algn="ctr"/>
                      <a:r>
                        <a:rPr lang="en-IE" sz="1000" dirty="0"/>
                        <a:t>8.6±0.7</a:t>
                      </a:r>
                    </a:p>
                  </a:txBody>
                  <a:tcPr/>
                </a:tc>
                <a:tc>
                  <a:txBody>
                    <a:bodyPr/>
                    <a:lstStyle/>
                    <a:p>
                      <a:pPr algn="ctr"/>
                      <a:r>
                        <a:rPr lang="en-IE" sz="1000" dirty="0"/>
                        <a:t>8.5±0.9</a:t>
                      </a:r>
                    </a:p>
                  </a:txBody>
                  <a:tcPr/>
                </a:tc>
                <a:tc>
                  <a:txBody>
                    <a:bodyPr/>
                    <a:lstStyle/>
                    <a:p>
                      <a:pPr algn="ctr"/>
                      <a:r>
                        <a:rPr lang="en-IE" sz="1000" dirty="0"/>
                        <a:t>8.6±1.7</a:t>
                      </a:r>
                    </a:p>
                  </a:txBody>
                  <a:tcPr/>
                </a:tc>
                <a:tc>
                  <a:txBody>
                    <a:bodyPr/>
                    <a:lstStyle/>
                    <a:p>
                      <a:pPr algn="ctr"/>
                      <a:r>
                        <a:rPr lang="en-IE" sz="1000" dirty="0"/>
                        <a:t>2.6±0.3</a:t>
                      </a:r>
                    </a:p>
                  </a:txBody>
                  <a:tcPr/>
                </a:tc>
                <a:tc>
                  <a:txBody>
                    <a:bodyPr/>
                    <a:lstStyle/>
                    <a:p>
                      <a:pPr algn="ctr"/>
                      <a:r>
                        <a:rPr lang="en-IE" sz="1000" dirty="0"/>
                        <a:t>1.3±0.2</a:t>
                      </a:r>
                    </a:p>
                  </a:txBody>
                  <a:tcPr/>
                </a:tc>
                <a:tc>
                  <a:txBody>
                    <a:bodyPr/>
                    <a:lstStyle/>
                    <a:p>
                      <a:pPr algn="ctr"/>
                      <a:r>
                        <a:rPr lang="en-IE" sz="1000" dirty="0"/>
                        <a:t>1.4±0.2</a:t>
                      </a: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9.4±</a:t>
                      </a:r>
                    </a:p>
                    <a:p>
                      <a:pPr algn="ctr"/>
                      <a:r>
                        <a:rPr lang="en-IE" sz="1000" dirty="0"/>
                        <a:t>0.5</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5.1±</a:t>
                      </a:r>
                    </a:p>
                    <a:p>
                      <a:pPr algn="ctr"/>
                      <a:r>
                        <a:rPr lang="en-IE" sz="1000" dirty="0"/>
                        <a:t>0.4</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4.3±</a:t>
                      </a:r>
                    </a:p>
                    <a:p>
                      <a:pPr algn="ctr"/>
                      <a:r>
                        <a:rPr lang="en-IE" sz="1000" dirty="0"/>
                        <a:t>0.3</a:t>
                      </a:r>
                    </a:p>
                  </a:txBody>
                  <a:tcPr/>
                </a:tc>
                <a:extLst>
                  <a:ext uri="{0D108BD9-81ED-4DB2-BD59-A6C34878D82A}">
                    <a16:rowId xmlns:a16="http://schemas.microsoft.com/office/drawing/2014/main" xmlns="" val="2325746927"/>
                  </a:ext>
                </a:extLst>
              </a:tr>
              <a:tr h="370840">
                <a:tc>
                  <a:txBody>
                    <a:bodyPr/>
                    <a:lstStyle/>
                    <a:p>
                      <a:r>
                        <a:rPr lang="en-IE" sz="1000" b="1" dirty="0"/>
                        <a:t>TiO2 (%)</a:t>
                      </a:r>
                    </a:p>
                  </a:txBody>
                  <a:tcPr/>
                </a:tc>
                <a:tc>
                  <a:txBody>
                    <a:bodyPr/>
                    <a:lstStyle/>
                    <a:p>
                      <a:pPr algn="ctr"/>
                      <a:r>
                        <a:rPr lang="en-IE" sz="1000" dirty="0"/>
                        <a:t>2.4±0.3</a:t>
                      </a:r>
                    </a:p>
                  </a:txBody>
                  <a:tcPr/>
                </a:tc>
                <a:tc>
                  <a:txBody>
                    <a:bodyPr/>
                    <a:lstStyle/>
                    <a:p>
                      <a:pPr algn="ctr"/>
                      <a:r>
                        <a:rPr lang="en-IE" sz="1000" dirty="0"/>
                        <a:t>2.1±0.1</a:t>
                      </a:r>
                    </a:p>
                  </a:txBody>
                  <a:tcPr/>
                </a:tc>
                <a:tc>
                  <a:txBody>
                    <a:bodyPr/>
                    <a:lstStyle/>
                    <a:p>
                      <a:pPr algn="ctr"/>
                      <a:r>
                        <a:rPr lang="en-IE" sz="1000" dirty="0"/>
                        <a:t>2.7±0.1</a:t>
                      </a:r>
                    </a:p>
                  </a:txBody>
                  <a:tcPr/>
                </a:tc>
                <a:tc>
                  <a:txBody>
                    <a:bodyPr/>
                    <a:lstStyle/>
                    <a:p>
                      <a:pPr algn="ctr"/>
                      <a:r>
                        <a:rPr lang="en-IE" sz="1000" dirty="0"/>
                        <a:t>0.9±0.1</a:t>
                      </a:r>
                    </a:p>
                  </a:txBody>
                  <a:tcPr/>
                </a:tc>
                <a:tc>
                  <a:txBody>
                    <a:bodyPr/>
                    <a:lstStyle/>
                    <a:p>
                      <a:pPr algn="ctr"/>
                      <a:r>
                        <a:rPr lang="en-IE" sz="1000" dirty="0"/>
                        <a:t>1.0±0.1</a:t>
                      </a:r>
                    </a:p>
                  </a:txBody>
                  <a:tcPr/>
                </a:tc>
                <a:tc>
                  <a:txBody>
                    <a:bodyPr/>
                    <a:lstStyle/>
                    <a:p>
                      <a:pPr algn="ctr"/>
                      <a:r>
                        <a:rPr lang="en-IE" sz="1000" dirty="0"/>
                        <a:t>2.1±0.6</a:t>
                      </a: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2.5±</a:t>
                      </a:r>
                    </a:p>
                    <a:p>
                      <a:pPr algn="ctr"/>
                      <a:r>
                        <a:rPr lang="en-IE" sz="1000" dirty="0"/>
                        <a:t>0</a:t>
                      </a:r>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2.3±</a:t>
                      </a:r>
                    </a:p>
                    <a:p>
                      <a:pPr algn="ctr"/>
                      <a:r>
                        <a:rPr lang="en-IE" sz="1000" dirty="0"/>
                        <a:t>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2.3±</a:t>
                      </a:r>
                    </a:p>
                    <a:p>
                      <a:pPr algn="ctr"/>
                      <a:r>
                        <a:rPr lang="en-IE" sz="1000" dirty="0"/>
                        <a:t>0.5</a:t>
                      </a:r>
                    </a:p>
                  </a:txBody>
                  <a:tcPr/>
                </a:tc>
                <a:extLst>
                  <a:ext uri="{0D108BD9-81ED-4DB2-BD59-A6C34878D82A}">
                    <a16:rowId xmlns:a16="http://schemas.microsoft.com/office/drawing/2014/main" xmlns="" val="3847260901"/>
                  </a:ext>
                </a:extLst>
              </a:tr>
              <a:tr h="370840">
                <a:tc>
                  <a:txBody>
                    <a:bodyPr/>
                    <a:lstStyle/>
                    <a:p>
                      <a:r>
                        <a:rPr lang="en-IE" sz="1000" b="1" dirty="0" err="1"/>
                        <a:t>MgO</a:t>
                      </a:r>
                      <a:r>
                        <a:rPr lang="en-IE" sz="1000" b="1" dirty="0"/>
                        <a:t> (%)</a:t>
                      </a:r>
                    </a:p>
                  </a:txBody>
                  <a:tcPr/>
                </a:tc>
                <a:tc>
                  <a:txBody>
                    <a:bodyPr/>
                    <a:lstStyle/>
                    <a:p>
                      <a:pPr algn="ctr"/>
                      <a:r>
                        <a:rPr lang="en-IE" sz="1000" dirty="0"/>
                        <a:t>3.6±1.3</a:t>
                      </a:r>
                    </a:p>
                  </a:txBody>
                  <a:tcPr/>
                </a:tc>
                <a:tc>
                  <a:txBody>
                    <a:bodyPr/>
                    <a:lstStyle/>
                    <a:p>
                      <a:pPr algn="ctr"/>
                      <a:r>
                        <a:rPr lang="en-IE" sz="1000" dirty="0"/>
                        <a:t>40.6±0.6</a:t>
                      </a:r>
                    </a:p>
                  </a:txBody>
                  <a:tcPr/>
                </a:tc>
                <a:tc>
                  <a:txBody>
                    <a:bodyPr/>
                    <a:lstStyle/>
                    <a:p>
                      <a:pPr algn="ctr"/>
                      <a:r>
                        <a:rPr lang="en-IE" sz="1000" dirty="0"/>
                        <a:t>3.1±1.0</a:t>
                      </a:r>
                    </a:p>
                  </a:txBody>
                  <a:tcPr/>
                </a:tc>
                <a:tc>
                  <a:txBody>
                    <a:bodyPr/>
                    <a:lstStyle/>
                    <a:p>
                      <a:pPr algn="ctr"/>
                      <a:r>
                        <a:rPr lang="en-IE" sz="1000" dirty="0"/>
                        <a:t>4.7±1.8</a:t>
                      </a:r>
                    </a:p>
                  </a:txBody>
                  <a:tcPr/>
                </a:tc>
                <a:tc>
                  <a:txBody>
                    <a:bodyPr/>
                    <a:lstStyle/>
                    <a:p>
                      <a:pPr algn="ctr"/>
                      <a:r>
                        <a:rPr lang="en-IE" sz="1000" dirty="0"/>
                        <a:t>3.6±0.8</a:t>
                      </a:r>
                    </a:p>
                  </a:txBody>
                  <a:tcPr/>
                </a:tc>
                <a:tc>
                  <a:txBody>
                    <a:bodyPr/>
                    <a:lstStyle/>
                    <a:p>
                      <a:pPr algn="ctr"/>
                      <a:r>
                        <a:rPr lang="en-IE" sz="1000" dirty="0"/>
                        <a:t>2.6±0.6</a:t>
                      </a:r>
                    </a:p>
                  </a:txBody>
                  <a:tcP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4.1±0.6</a:t>
                      </a:r>
                    </a:p>
                    <a:p>
                      <a:pPr algn="ctr"/>
                      <a:endParaRPr lang="en-IE" sz="1000" dirty="0"/>
                    </a:p>
                  </a:txBody>
                  <a:tcPr>
                    <a:lnL w="12700" cap="flat" cmpd="sng" algn="ctr">
                      <a:solidFill>
                        <a:schemeClr val="tx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3.8±</a:t>
                      </a:r>
                    </a:p>
                    <a:p>
                      <a:pPr algn="ctr"/>
                      <a:r>
                        <a:rPr lang="en-IE" sz="1000" dirty="0"/>
                        <a:t>0.9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1000" dirty="0"/>
                        <a:t>3.2±</a:t>
                      </a:r>
                    </a:p>
                    <a:p>
                      <a:pPr algn="ctr"/>
                      <a:r>
                        <a:rPr lang="en-IE" sz="1000" dirty="0"/>
                        <a:t>1.6</a:t>
                      </a:r>
                    </a:p>
                  </a:txBody>
                  <a:tcPr/>
                </a:tc>
                <a:extLst>
                  <a:ext uri="{0D108BD9-81ED-4DB2-BD59-A6C34878D82A}">
                    <a16:rowId xmlns:a16="http://schemas.microsoft.com/office/drawing/2014/main" xmlns="" val="1113779960"/>
                  </a:ext>
                </a:extLst>
              </a:tr>
              <a:tr h="370840">
                <a:tc>
                  <a:txBody>
                    <a:bodyPr/>
                    <a:lstStyle/>
                    <a:p>
                      <a:r>
                        <a:rPr lang="en-IE" sz="1000" b="1" dirty="0"/>
                        <a:t>Other (%)</a:t>
                      </a:r>
                    </a:p>
                  </a:txBody>
                  <a:tcPr/>
                </a:tc>
                <a:tc>
                  <a:txBody>
                    <a:bodyPr/>
                    <a:lstStyle/>
                    <a:p>
                      <a:pPr algn="ctr"/>
                      <a:r>
                        <a:rPr lang="en-IE" sz="1000" dirty="0"/>
                        <a:t>22.9</a:t>
                      </a:r>
                    </a:p>
                  </a:txBody>
                  <a:tcPr/>
                </a:tc>
                <a:tc>
                  <a:txBody>
                    <a:bodyPr/>
                    <a:lstStyle/>
                    <a:p>
                      <a:pPr algn="ctr"/>
                      <a:r>
                        <a:rPr lang="en-IE" sz="1000" dirty="0"/>
                        <a:t>25.8</a:t>
                      </a:r>
                    </a:p>
                  </a:txBody>
                  <a:tcPr/>
                </a:tc>
                <a:tc>
                  <a:txBody>
                    <a:bodyPr/>
                    <a:lstStyle/>
                    <a:p>
                      <a:pPr algn="ctr"/>
                      <a:r>
                        <a:rPr lang="en-IE" sz="1000" dirty="0"/>
                        <a:t>28.3</a:t>
                      </a:r>
                    </a:p>
                  </a:txBody>
                  <a:tcPr/>
                </a:tc>
                <a:tc>
                  <a:txBody>
                    <a:bodyPr/>
                    <a:lstStyle/>
                    <a:p>
                      <a:pPr algn="ctr"/>
                      <a:r>
                        <a:rPr lang="en-IE" sz="1000" dirty="0"/>
                        <a:t>10.3</a:t>
                      </a:r>
                    </a:p>
                  </a:txBody>
                  <a:tcPr/>
                </a:tc>
                <a:tc>
                  <a:txBody>
                    <a:bodyPr/>
                    <a:lstStyle/>
                    <a:p>
                      <a:pPr algn="ctr"/>
                      <a:r>
                        <a:rPr lang="en-IE" sz="1000" dirty="0"/>
                        <a:t>15</a:t>
                      </a:r>
                    </a:p>
                  </a:txBody>
                  <a:tcPr/>
                </a:tc>
                <a:tc>
                  <a:txBody>
                    <a:bodyPr/>
                    <a:lstStyle/>
                    <a:p>
                      <a:pPr algn="ctr"/>
                      <a:r>
                        <a:rPr lang="en-IE" sz="1000" dirty="0"/>
                        <a:t>15.4</a:t>
                      </a:r>
                    </a:p>
                  </a:txBody>
                  <a:tcPr>
                    <a:lnR w="12700" cap="flat" cmpd="sng" algn="ctr">
                      <a:solidFill>
                        <a:schemeClr val="tx1"/>
                      </a:solidFill>
                      <a:prstDash val="solid"/>
                      <a:round/>
                      <a:headEnd type="none" w="med" len="med"/>
                      <a:tailEnd type="none" w="med" len="med"/>
                    </a:lnR>
                  </a:tcPr>
                </a:tc>
                <a:tc>
                  <a:txBody>
                    <a:bodyPr/>
                    <a:lstStyle/>
                    <a:p>
                      <a:pPr algn="ctr"/>
                      <a:r>
                        <a:rPr lang="en-IE" sz="1000" dirty="0"/>
                        <a:t>20.5</a:t>
                      </a:r>
                    </a:p>
                  </a:txBody>
                  <a:tcPr>
                    <a:lnL w="12700" cap="flat" cmpd="sng" algn="ctr">
                      <a:solidFill>
                        <a:schemeClr val="tx1"/>
                      </a:solidFill>
                      <a:prstDash val="solid"/>
                      <a:round/>
                      <a:headEnd type="none" w="med" len="med"/>
                      <a:tailEnd type="none" w="med" len="med"/>
                    </a:lnL>
                  </a:tcPr>
                </a:tc>
                <a:tc>
                  <a:txBody>
                    <a:bodyPr/>
                    <a:lstStyle/>
                    <a:p>
                      <a:pPr algn="ctr"/>
                      <a:r>
                        <a:rPr lang="en-IE" sz="1000" dirty="0"/>
                        <a:t>22</a:t>
                      </a:r>
                    </a:p>
                  </a:txBody>
                  <a:tcPr/>
                </a:tc>
                <a:tc>
                  <a:txBody>
                    <a:bodyPr/>
                    <a:lstStyle/>
                    <a:p>
                      <a:pPr algn="ctr"/>
                      <a:r>
                        <a:rPr lang="en-IE" sz="1000" dirty="0"/>
                        <a:t>22.3</a:t>
                      </a:r>
                    </a:p>
                  </a:txBody>
                  <a:tcPr/>
                </a:tc>
                <a:extLst>
                  <a:ext uri="{0D108BD9-81ED-4DB2-BD59-A6C34878D82A}">
                    <a16:rowId xmlns:a16="http://schemas.microsoft.com/office/drawing/2014/main" xmlns="" val="3600453392"/>
                  </a:ext>
                </a:extLst>
              </a:tr>
            </a:tbl>
          </a:graphicData>
        </a:graphic>
      </p:graphicFrame>
    </p:spTree>
    <p:extLst>
      <p:ext uri="{BB962C8B-B14F-4D97-AF65-F5344CB8AC3E}">
        <p14:creationId xmlns:p14="http://schemas.microsoft.com/office/powerpoint/2010/main" val="29911166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a:t> Main elemental composition of the bauxite residue</a:t>
            </a:r>
          </a:p>
        </p:txBody>
      </p:sp>
      <p:sp>
        <p:nvSpPr>
          <p:cNvPr id="3" name="Content Placeholder 2"/>
          <p:cNvSpPr>
            <a:spLocks noGrp="1"/>
          </p:cNvSpPr>
          <p:nvPr>
            <p:ph sz="quarter" idx="1"/>
          </p:nvPr>
        </p:nvSpPr>
        <p:spPr/>
        <p:txBody>
          <a:bodyPr/>
          <a:lstStyle/>
          <a:p>
            <a:endParaRPr lang="en-IE" dirty="0"/>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9" name="Footer Placeholder 8"/>
          <p:cNvSpPr>
            <a:spLocks noGrp="1"/>
          </p:cNvSpPr>
          <p:nvPr>
            <p:ph type="ftr" sz="quarter" idx="11"/>
          </p:nvPr>
        </p:nvSpPr>
        <p:spPr>
          <a:xfrm rot="10800000" flipV="1">
            <a:off x="304798" y="6381329"/>
            <a:ext cx="8641861" cy="476672"/>
          </a:xfrm>
        </p:spPr>
        <p:txBody>
          <a:bodyPr/>
          <a:lstStyle/>
          <a:p>
            <a:endParaRPr lang="en-IE"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val="227714463"/>
              </p:ext>
            </p:extLst>
          </p:nvPr>
        </p:nvGraphicFramePr>
        <p:xfrm>
          <a:off x="304798" y="1875021"/>
          <a:ext cx="8382005" cy="3565783"/>
        </p:xfrm>
        <a:graphic>
          <a:graphicData uri="http://schemas.openxmlformats.org/drawingml/2006/table">
            <a:tbl>
              <a:tblPr firstRow="1" firstCol="1" bandRow="1">
                <a:tableStyleId>{2D5ABB26-0587-4C30-8999-92F81FD0307C}</a:tableStyleId>
              </a:tblPr>
              <a:tblGrid>
                <a:gridCol w="886329">
                  <a:extLst>
                    <a:ext uri="{9D8B030D-6E8A-4147-A177-3AD203B41FA5}">
                      <a16:colId xmlns:a16="http://schemas.microsoft.com/office/drawing/2014/main" xmlns="" val="20000"/>
                    </a:ext>
                  </a:extLst>
                </a:gridCol>
                <a:gridCol w="740066">
                  <a:extLst>
                    <a:ext uri="{9D8B030D-6E8A-4147-A177-3AD203B41FA5}">
                      <a16:colId xmlns:a16="http://schemas.microsoft.com/office/drawing/2014/main" xmlns="" val="20001"/>
                    </a:ext>
                  </a:extLst>
                </a:gridCol>
                <a:gridCol w="828825">
                  <a:extLst>
                    <a:ext uri="{9D8B030D-6E8A-4147-A177-3AD203B41FA5}">
                      <a16:colId xmlns:a16="http://schemas.microsoft.com/office/drawing/2014/main" xmlns="" val="20002"/>
                    </a:ext>
                  </a:extLst>
                </a:gridCol>
                <a:gridCol w="828825">
                  <a:extLst>
                    <a:ext uri="{9D8B030D-6E8A-4147-A177-3AD203B41FA5}">
                      <a16:colId xmlns:a16="http://schemas.microsoft.com/office/drawing/2014/main" xmlns="" val="20003"/>
                    </a:ext>
                  </a:extLst>
                </a:gridCol>
                <a:gridCol w="828825">
                  <a:extLst>
                    <a:ext uri="{9D8B030D-6E8A-4147-A177-3AD203B41FA5}">
                      <a16:colId xmlns:a16="http://schemas.microsoft.com/office/drawing/2014/main" xmlns="" val="20004"/>
                    </a:ext>
                  </a:extLst>
                </a:gridCol>
                <a:gridCol w="891330">
                  <a:extLst>
                    <a:ext uri="{9D8B030D-6E8A-4147-A177-3AD203B41FA5}">
                      <a16:colId xmlns:a16="http://schemas.microsoft.com/office/drawing/2014/main" xmlns="" val="20005"/>
                    </a:ext>
                  </a:extLst>
                </a:gridCol>
                <a:gridCol w="828825">
                  <a:extLst>
                    <a:ext uri="{9D8B030D-6E8A-4147-A177-3AD203B41FA5}">
                      <a16:colId xmlns:a16="http://schemas.microsoft.com/office/drawing/2014/main" xmlns="" val="20006"/>
                    </a:ext>
                  </a:extLst>
                </a:gridCol>
                <a:gridCol w="891330">
                  <a:extLst>
                    <a:ext uri="{9D8B030D-6E8A-4147-A177-3AD203B41FA5}">
                      <a16:colId xmlns:a16="http://schemas.microsoft.com/office/drawing/2014/main" xmlns="" val="20007"/>
                    </a:ext>
                  </a:extLst>
                </a:gridCol>
                <a:gridCol w="828825">
                  <a:extLst>
                    <a:ext uri="{9D8B030D-6E8A-4147-A177-3AD203B41FA5}">
                      <a16:colId xmlns:a16="http://schemas.microsoft.com/office/drawing/2014/main" xmlns="" val="20008"/>
                    </a:ext>
                  </a:extLst>
                </a:gridCol>
                <a:gridCol w="828825">
                  <a:extLst>
                    <a:ext uri="{9D8B030D-6E8A-4147-A177-3AD203B41FA5}">
                      <a16:colId xmlns:a16="http://schemas.microsoft.com/office/drawing/2014/main" xmlns="" val="20009"/>
                    </a:ext>
                  </a:extLst>
                </a:gridCol>
              </a:tblGrid>
              <a:tr h="419806">
                <a:tc>
                  <a:txBody>
                    <a:bodyPr/>
                    <a:lstStyle/>
                    <a:p>
                      <a:pPr>
                        <a:spcAft>
                          <a:spcPts val="0"/>
                        </a:spcAft>
                      </a:pPr>
                      <a:r>
                        <a:rPr lang="en-IE" sz="1000" b="1" kern="1200" dirty="0">
                          <a:effectLst/>
                        </a:rPr>
                        <a:t>Parameter</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 +gypsum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Fine fraction+ seawater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 + gypsum  </a:t>
                      </a:r>
                      <a:endParaRPr lang="en-IE" sz="1100" b="1" dirty="0">
                        <a:effectLst/>
                        <a:latin typeface="Calibri"/>
                        <a:ea typeface="Times New Roman"/>
                      </a:endParaRPr>
                    </a:p>
                  </a:txBody>
                  <a:tcPr marL="66279" marR="66279" marT="0" marB="0"/>
                </a:tc>
                <a:tc>
                  <a:txBody>
                    <a:bodyPr/>
                    <a:lstStyle/>
                    <a:p>
                      <a:pPr>
                        <a:spcAft>
                          <a:spcPts val="0"/>
                        </a:spcAft>
                      </a:pPr>
                      <a:r>
                        <a:rPr lang="en-IE" sz="1000" b="1" kern="1200" dirty="0">
                          <a:effectLst/>
                        </a:rPr>
                        <a:t>Coarse fraction +seawater </a:t>
                      </a:r>
                      <a:endParaRPr lang="en-IE" sz="1100" b="1"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spcAft>
                          <a:spcPts val="0"/>
                        </a:spcAft>
                      </a:pPr>
                      <a:r>
                        <a:rPr lang="en-IE" sz="1000" b="1" kern="1200" dirty="0">
                          <a:effectLst/>
                        </a:rPr>
                        <a:t>Unseparated</a:t>
                      </a:r>
                      <a:endParaRPr lang="en-IE" sz="1100" b="1" dirty="0">
                        <a:effectLst/>
                      </a:endParaRPr>
                    </a:p>
                  </a:txBody>
                  <a:tcPr marL="66279" marR="66279" marT="0" marB="0">
                    <a:lnL w="12700" cap="flat" cmpd="sng" algn="ctr">
                      <a:solidFill>
                        <a:schemeClr val="tx1"/>
                      </a:solidFill>
                      <a:prstDash val="solid"/>
                      <a:round/>
                      <a:headEnd type="none" w="med" len="med"/>
                      <a:tailEnd type="none" w="med" len="med"/>
                    </a:lnL>
                  </a:tcPr>
                </a:tc>
                <a:tc>
                  <a:txBody>
                    <a:bodyPr/>
                    <a:lstStyle/>
                    <a:p>
                      <a:pPr>
                        <a:spcAft>
                          <a:spcPts val="0"/>
                        </a:spcAft>
                      </a:pPr>
                      <a:r>
                        <a:rPr lang="en-IE" sz="1000" b="1" kern="1200" dirty="0">
                          <a:effectLst/>
                        </a:rPr>
                        <a:t>Unseparated+ gypsum </a:t>
                      </a:r>
                    </a:p>
                  </a:txBody>
                  <a:tcPr marL="66279" marR="66279" marT="0" marB="0"/>
                </a:tc>
                <a:tc>
                  <a:txBody>
                    <a:bodyPr/>
                    <a:lstStyle/>
                    <a:p>
                      <a:pPr>
                        <a:spcAft>
                          <a:spcPts val="0"/>
                        </a:spcAft>
                      </a:pPr>
                      <a:r>
                        <a:rPr lang="en-IE" sz="1000" b="1" kern="1200" dirty="0">
                          <a:effectLst/>
                        </a:rPr>
                        <a:t>Unseparated +seawater </a:t>
                      </a:r>
                      <a:endParaRPr lang="en-IE" sz="1100" b="1" dirty="0">
                        <a:effectLst/>
                        <a:latin typeface="Calibri"/>
                        <a:ea typeface="Times New Roman"/>
                      </a:endParaRPr>
                    </a:p>
                  </a:txBody>
                  <a:tcPr marL="66279" marR="66279" marT="0" marB="0"/>
                </a:tc>
                <a:extLst>
                  <a:ext uri="{0D108BD9-81ED-4DB2-BD59-A6C34878D82A}">
                    <a16:rowId xmlns:a16="http://schemas.microsoft.com/office/drawing/2014/main" xmlns="" val="10000"/>
                  </a:ext>
                </a:extLst>
              </a:tr>
              <a:tr h="419806">
                <a:tc>
                  <a:txBody>
                    <a:bodyPr/>
                    <a:lstStyle/>
                    <a:p>
                      <a:pPr>
                        <a:spcAft>
                          <a:spcPts val="0"/>
                        </a:spcAft>
                      </a:pPr>
                      <a:r>
                        <a:rPr lang="en-IE" sz="1000" b="1" kern="1200" dirty="0">
                          <a:effectLst/>
                        </a:rPr>
                        <a:t>Al (mg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72538±1390</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81095±1219</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80608±3090</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45855±2769</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48851±2336</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45855±2769</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a:effectLst/>
                        </a:rPr>
                        <a:t>67296±3343</a:t>
                      </a:r>
                      <a:endParaRPr lang="en-IE" sz="110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65389±1326</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64189±595</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1"/>
                  </a:ext>
                </a:extLst>
              </a:tr>
              <a:tr h="399820">
                <a:tc>
                  <a:txBody>
                    <a:bodyPr/>
                    <a:lstStyle/>
                    <a:p>
                      <a:pPr>
                        <a:spcAft>
                          <a:spcPts val="0"/>
                        </a:spcAft>
                      </a:pPr>
                      <a:r>
                        <a:rPr lang="en-IE" sz="1000" b="1" kern="1200" dirty="0">
                          <a:effectLst/>
                        </a:rPr>
                        <a:t>Fe (mg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338571±3057</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289459±1859</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298282±4937</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434739±9980</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460078±23043</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434740±9981</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a:effectLst/>
                        </a:rPr>
                        <a:t>353392±10003</a:t>
                      </a:r>
                      <a:endParaRPr lang="en-IE" sz="110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328114±4498</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332251±3435</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02"/>
                  </a:ext>
                </a:extLst>
              </a:tr>
              <a:tr h="399820">
                <a:tc>
                  <a:txBody>
                    <a:bodyPr/>
                    <a:lstStyle/>
                    <a:p>
                      <a:pPr>
                        <a:spcAft>
                          <a:spcPts val="0"/>
                        </a:spcAft>
                      </a:pPr>
                      <a:r>
                        <a:rPr lang="en-IE" sz="1000" b="1" kern="1200" dirty="0">
                          <a:effectLst/>
                        </a:rPr>
                        <a:t>Mg (mg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122.28±4.96</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163±37</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1047±25.6</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18.32±4.78</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&lt;LOD</a:t>
                      </a:r>
                      <a:r>
                        <a:rPr lang="en-IE" sz="1000" kern="1200" baseline="30000" dirty="0">
                          <a:effectLst/>
                        </a:rPr>
                        <a:t>*</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18.3±4.8</a:t>
                      </a:r>
                      <a:endParaRPr lang="en-IE" sz="1100" dirty="0">
                        <a:effectLst/>
                      </a:endParaRPr>
                    </a:p>
                    <a:p>
                      <a:pPr algn="ctr">
                        <a:spcAft>
                          <a:spcPts val="0"/>
                        </a:spcAft>
                      </a:pPr>
                      <a:r>
                        <a:rPr lang="en-IE" sz="1000" kern="1200" dirty="0">
                          <a:effectLst/>
                        </a:rPr>
                        <a:t> </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109±3.9</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dirty="0">
                          <a:effectLst/>
                        </a:rPr>
                        <a:t>150±9</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2203.8±134</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03"/>
                  </a:ext>
                </a:extLst>
              </a:tr>
              <a:tr h="209903">
                <a:tc>
                  <a:txBody>
                    <a:bodyPr/>
                    <a:lstStyle/>
                    <a:p>
                      <a:pPr>
                        <a:spcAft>
                          <a:spcPts val="0"/>
                        </a:spcAft>
                      </a:pPr>
                      <a:r>
                        <a:rPr lang="en-IE" sz="1000" b="1" kern="1200" dirty="0">
                          <a:effectLst/>
                        </a:rPr>
                        <a:t>K (mg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399±1.47</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454±29</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1108±41</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255±38</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195±23</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255.2±38</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399±13</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359±11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1048±63.2</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4"/>
                  </a:ext>
                </a:extLst>
              </a:tr>
              <a:tr h="209903">
                <a:tc>
                  <a:txBody>
                    <a:bodyPr/>
                    <a:lstStyle/>
                    <a:p>
                      <a:pPr>
                        <a:spcAft>
                          <a:spcPts val="0"/>
                        </a:spcAft>
                      </a:pPr>
                      <a:r>
                        <a:rPr lang="en-IE" sz="1000" b="1" kern="1200">
                          <a:effectLst/>
                        </a:rPr>
                        <a:t>Si (mg kg</a:t>
                      </a:r>
                      <a:r>
                        <a:rPr lang="en-IE" sz="1000" b="1" kern="1200" baseline="30000">
                          <a:effectLst/>
                        </a:rPr>
                        <a:t>-1</a:t>
                      </a:r>
                      <a:r>
                        <a:rPr lang="en-IE" sz="1000" b="1" kern="1200">
                          <a:effectLst/>
                        </a:rPr>
                        <a:t>)</a:t>
                      </a:r>
                      <a:endParaRPr lang="en-IE" sz="1100" b="1">
                        <a:effectLst/>
                        <a:latin typeface="Calibri"/>
                        <a:ea typeface="Times New Roman"/>
                      </a:endParaRPr>
                    </a:p>
                  </a:txBody>
                  <a:tcPr marL="66279" marR="66279" marT="0" marB="0"/>
                </a:tc>
                <a:tc>
                  <a:txBody>
                    <a:bodyPr/>
                    <a:lstStyle/>
                    <a:p>
                      <a:pPr algn="ctr">
                        <a:spcAft>
                          <a:spcPts val="0"/>
                        </a:spcAft>
                      </a:pPr>
                      <a:r>
                        <a:rPr lang="en-IE" sz="1000" kern="1200">
                          <a:effectLst/>
                        </a:rPr>
                        <a:t>232±62</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256±92</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245.7±35</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213±6.6</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234±34</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212.9±6.6</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276±20</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285±34</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258.5±11.7</a:t>
                      </a:r>
                      <a:endParaRPr lang="en-IE" sz="1100">
                        <a:effectLst/>
                        <a:latin typeface="Calibri"/>
                        <a:ea typeface="Times New Roman"/>
                      </a:endParaRPr>
                    </a:p>
                  </a:txBody>
                  <a:tcPr marL="66279" marR="66279" marT="0" marB="0"/>
                </a:tc>
                <a:extLst>
                  <a:ext uri="{0D108BD9-81ED-4DB2-BD59-A6C34878D82A}">
                    <a16:rowId xmlns:a16="http://schemas.microsoft.com/office/drawing/2014/main" xmlns="" val="10005"/>
                  </a:ext>
                </a:extLst>
              </a:tr>
              <a:tr h="209903">
                <a:tc>
                  <a:txBody>
                    <a:bodyPr/>
                    <a:lstStyle/>
                    <a:p>
                      <a:pPr>
                        <a:spcAft>
                          <a:spcPts val="0"/>
                        </a:spcAft>
                      </a:pPr>
                      <a:r>
                        <a:rPr lang="en-IE" sz="1000" b="1" kern="1200" dirty="0">
                          <a:effectLst/>
                        </a:rPr>
                        <a:t>Na (mg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28647±261</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38180±352</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41864±2012</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8804±666</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5935±114</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8804.8±666</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25514±317</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dirty="0">
                          <a:effectLst/>
                        </a:rPr>
                        <a:t>23703±499</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31974±1087</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06"/>
                  </a:ext>
                </a:extLst>
              </a:tr>
              <a:tr h="209903">
                <a:tc>
                  <a:txBody>
                    <a:bodyPr/>
                    <a:lstStyle/>
                    <a:p>
                      <a:pPr>
                        <a:spcAft>
                          <a:spcPts val="0"/>
                        </a:spcAft>
                      </a:pPr>
                      <a:r>
                        <a:rPr lang="en-IE" sz="1000" b="1" kern="1200">
                          <a:effectLst/>
                        </a:rPr>
                        <a:t>Ti (mg kg</a:t>
                      </a:r>
                      <a:r>
                        <a:rPr lang="en-IE" sz="1000" b="1" kern="1200" baseline="30000">
                          <a:effectLst/>
                        </a:rPr>
                        <a:t>-1</a:t>
                      </a:r>
                      <a:r>
                        <a:rPr lang="en-IE" sz="1000" b="1" kern="1200">
                          <a:effectLst/>
                        </a:rPr>
                        <a:t>)</a:t>
                      </a:r>
                      <a:endParaRPr lang="en-IE" sz="1100" b="1">
                        <a:effectLst/>
                        <a:latin typeface="Calibri"/>
                        <a:ea typeface="Times New Roman"/>
                      </a:endParaRPr>
                    </a:p>
                  </a:txBody>
                  <a:tcPr marL="66279" marR="66279" marT="0" marB="0"/>
                </a:tc>
                <a:tc>
                  <a:txBody>
                    <a:bodyPr/>
                    <a:lstStyle/>
                    <a:p>
                      <a:pPr algn="ctr">
                        <a:spcAft>
                          <a:spcPts val="0"/>
                        </a:spcAft>
                      </a:pPr>
                      <a:r>
                        <a:rPr lang="en-IE" sz="1000" kern="1200" dirty="0">
                          <a:effectLst/>
                        </a:rPr>
                        <a:t>1395±196</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a:effectLst/>
                        </a:rPr>
                        <a:t>1309±100</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1265±22</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&lt;LOD</a:t>
                      </a:r>
                      <a:r>
                        <a:rPr lang="en-IE" sz="1000" kern="1200" baseline="30000" dirty="0">
                          <a:effectLst/>
                        </a:rPr>
                        <a:t>*</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&lt;LOD</a:t>
                      </a:r>
                      <a:r>
                        <a:rPr lang="en-IE" sz="1000" kern="1200" baseline="30000" dirty="0">
                          <a:effectLst/>
                        </a:rPr>
                        <a:t>*</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&lt;LOD</a:t>
                      </a:r>
                      <a:r>
                        <a:rPr lang="en-IE" sz="1000" kern="1200" baseline="30000" dirty="0">
                          <a:effectLst/>
                        </a:rPr>
                        <a:t>*</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1382±38</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1288±120</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1233±46</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10"/>
                  </a:ext>
                </a:extLst>
              </a:tr>
              <a:tr h="399820">
                <a:tc>
                  <a:txBody>
                    <a:bodyPr/>
                    <a:lstStyle/>
                    <a:p>
                      <a:pPr>
                        <a:spcAft>
                          <a:spcPts val="0"/>
                        </a:spcAft>
                      </a:pPr>
                      <a:r>
                        <a:rPr lang="en-IE" sz="1000" b="1" kern="1200" dirty="0">
                          <a:effectLst/>
                        </a:rPr>
                        <a:t>Ca(mg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dirty="0">
                          <a:effectLst/>
                        </a:rPr>
                        <a:t>46855±1073</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51641±485</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17159±413</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4152±490</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12771±823</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4152.4±490</a:t>
                      </a:r>
                      <a:endParaRPr lang="en-IE" sz="1100" dirty="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15084±358</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dirty="0">
                          <a:effectLst/>
                        </a:rPr>
                        <a:t>42703±2383</a:t>
                      </a:r>
                      <a:endParaRPr lang="en-IE" sz="1100" dirty="0">
                        <a:effectLst/>
                        <a:latin typeface="Calibri"/>
                        <a:ea typeface="Times New Roman"/>
                      </a:endParaRPr>
                    </a:p>
                  </a:txBody>
                  <a:tcPr marL="66279" marR="66279" marT="0" marB="0"/>
                </a:tc>
                <a:tc>
                  <a:txBody>
                    <a:bodyPr/>
                    <a:lstStyle/>
                    <a:p>
                      <a:pPr algn="ctr">
                        <a:spcAft>
                          <a:spcPts val="0"/>
                        </a:spcAft>
                      </a:pPr>
                      <a:r>
                        <a:rPr lang="en-IE" sz="1000" kern="1200" dirty="0">
                          <a:effectLst/>
                        </a:rPr>
                        <a:t>14820±926</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11"/>
                  </a:ext>
                </a:extLst>
              </a:tr>
              <a:tr h="209903">
                <a:tc>
                  <a:txBody>
                    <a:bodyPr/>
                    <a:lstStyle/>
                    <a:p>
                      <a:pPr>
                        <a:spcAft>
                          <a:spcPts val="0"/>
                        </a:spcAft>
                      </a:pPr>
                      <a:r>
                        <a:rPr lang="en-IE" sz="1000" b="1" kern="1200" dirty="0">
                          <a:effectLst/>
                        </a:rPr>
                        <a:t>P(mg kg</a:t>
                      </a:r>
                      <a:r>
                        <a:rPr lang="en-IE" sz="1000" b="1" kern="1200" baseline="30000" dirty="0">
                          <a:effectLst/>
                        </a:rPr>
                        <a:t>-1</a:t>
                      </a:r>
                      <a:r>
                        <a:rPr lang="en-IE" sz="1000" b="1" kern="1200" dirty="0">
                          <a:effectLst/>
                        </a:rPr>
                        <a:t>)</a:t>
                      </a:r>
                      <a:endParaRPr lang="en-IE" sz="1100" b="1" dirty="0">
                        <a:effectLst/>
                        <a:latin typeface="Calibri"/>
                        <a:ea typeface="Times New Roman"/>
                      </a:endParaRPr>
                    </a:p>
                  </a:txBody>
                  <a:tcPr marL="66279" marR="66279" marT="0" marB="0"/>
                </a:tc>
                <a:tc>
                  <a:txBody>
                    <a:bodyPr/>
                    <a:lstStyle/>
                    <a:p>
                      <a:pPr algn="ctr">
                        <a:spcAft>
                          <a:spcPts val="0"/>
                        </a:spcAft>
                      </a:pPr>
                      <a:r>
                        <a:rPr lang="en-IE" sz="1000" kern="1200">
                          <a:effectLst/>
                        </a:rPr>
                        <a:t>955±0.57</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962±99</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1018±15</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1040±23</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1011±59</a:t>
                      </a:r>
                      <a:endParaRPr lang="en-IE" sz="1100">
                        <a:effectLst/>
                        <a:latin typeface="Calibri"/>
                        <a:ea typeface="Times New Roman"/>
                      </a:endParaRPr>
                    </a:p>
                  </a:txBody>
                  <a:tcPr marL="66279" marR="66279" marT="0" marB="0"/>
                </a:tc>
                <a:tc>
                  <a:txBody>
                    <a:bodyPr/>
                    <a:lstStyle/>
                    <a:p>
                      <a:pPr algn="ctr">
                        <a:spcAft>
                          <a:spcPts val="0"/>
                        </a:spcAft>
                      </a:pPr>
                      <a:r>
                        <a:rPr lang="en-IE" sz="1000" kern="1200">
                          <a:effectLst/>
                        </a:rPr>
                        <a:t>1039.6±23</a:t>
                      </a:r>
                      <a:endParaRPr lang="en-IE" sz="1100">
                        <a:effectLst/>
                        <a:latin typeface="Calibri"/>
                        <a:ea typeface="Times New Roman"/>
                      </a:endParaRPr>
                    </a:p>
                  </a:txBody>
                  <a:tcPr marL="66279" marR="66279" marT="0" marB="0">
                    <a:lnR w="12700" cap="flat" cmpd="sng" algn="ctr">
                      <a:solidFill>
                        <a:schemeClr val="tx1"/>
                      </a:solidFill>
                      <a:prstDash val="solid"/>
                      <a:round/>
                      <a:headEnd type="none" w="med" len="med"/>
                      <a:tailEnd type="none" w="med" len="med"/>
                    </a:lnR>
                  </a:tcPr>
                </a:tc>
                <a:tc>
                  <a:txBody>
                    <a:bodyPr/>
                    <a:lstStyle/>
                    <a:p>
                      <a:pPr algn="ctr">
                        <a:spcAft>
                          <a:spcPts val="0"/>
                        </a:spcAft>
                      </a:pPr>
                      <a:r>
                        <a:rPr lang="en-IE" sz="1000" kern="1200" dirty="0">
                          <a:effectLst/>
                        </a:rPr>
                        <a:t>1298±26</a:t>
                      </a:r>
                      <a:endParaRPr lang="en-IE" sz="1100" dirty="0">
                        <a:effectLst/>
                        <a:latin typeface="Calibri"/>
                        <a:ea typeface="Times New Roman"/>
                      </a:endParaRPr>
                    </a:p>
                  </a:txBody>
                  <a:tcPr marL="66279" marR="66279" marT="0" marB="0">
                    <a:lnL w="12700" cap="flat" cmpd="sng" algn="ctr">
                      <a:solidFill>
                        <a:schemeClr val="tx1"/>
                      </a:solidFill>
                      <a:prstDash val="solid"/>
                      <a:round/>
                      <a:headEnd type="none" w="med" len="med"/>
                      <a:tailEnd type="none" w="med" len="med"/>
                    </a:lnL>
                  </a:tcPr>
                </a:tc>
                <a:tc>
                  <a:txBody>
                    <a:bodyPr/>
                    <a:lstStyle/>
                    <a:p>
                      <a:pPr algn="ctr">
                        <a:spcAft>
                          <a:spcPts val="0"/>
                        </a:spcAft>
                      </a:pPr>
                      <a:r>
                        <a:rPr lang="en-IE" sz="1000" kern="1200">
                          <a:effectLst/>
                        </a:rPr>
                        <a:t>1220±10</a:t>
                      </a:r>
                      <a:endParaRPr lang="en-IE" sz="1100">
                        <a:effectLst/>
                        <a:latin typeface="Calibri"/>
                        <a:ea typeface="Times New Roman"/>
                      </a:endParaRPr>
                    </a:p>
                  </a:txBody>
                  <a:tcPr marL="66279" marR="66279" marT="0" marB="0"/>
                </a:tc>
                <a:tc>
                  <a:txBody>
                    <a:bodyPr/>
                    <a:lstStyle/>
                    <a:p>
                      <a:pPr algn="ctr">
                        <a:spcAft>
                          <a:spcPts val="0"/>
                        </a:spcAft>
                      </a:pPr>
                      <a:r>
                        <a:rPr lang="en-IE" sz="1000" kern="1200" dirty="0">
                          <a:effectLst/>
                        </a:rPr>
                        <a:t>1320±53.8</a:t>
                      </a: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16"/>
                  </a:ext>
                </a:extLst>
              </a:tr>
              <a:tr h="219901">
                <a:tc>
                  <a:txBody>
                    <a:bodyPr/>
                    <a:lstStyle/>
                    <a:p>
                      <a:pPr>
                        <a:spcAft>
                          <a:spcPts val="0"/>
                        </a:spcAft>
                      </a:pPr>
                      <a:endParaRPr lang="en-IE" sz="1100" b="1" dirty="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17"/>
                  </a:ext>
                </a:extLst>
              </a:tr>
              <a:tr h="219901">
                <a:tc>
                  <a:txBody>
                    <a:bodyPr/>
                    <a:lstStyle/>
                    <a:p>
                      <a:pPr>
                        <a:spcAft>
                          <a:spcPts val="0"/>
                        </a:spcAft>
                      </a:pPr>
                      <a:endParaRPr lang="en-IE" sz="1100" b="1" dirty="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a:effectLst/>
                        <a:latin typeface="Calibri"/>
                        <a:ea typeface="Times New Roman"/>
                      </a:endParaRPr>
                    </a:p>
                  </a:txBody>
                  <a:tcPr marL="66279" marR="66279" marT="0" marB="0"/>
                </a:tc>
                <a:tc>
                  <a:txBody>
                    <a:bodyPr/>
                    <a:lstStyle/>
                    <a:p>
                      <a:pPr>
                        <a:spcAft>
                          <a:spcPts val="0"/>
                        </a:spcAft>
                      </a:pPr>
                      <a:endParaRPr lang="en-IE" sz="1100" dirty="0">
                        <a:effectLst/>
                        <a:latin typeface="Calibri"/>
                        <a:ea typeface="Times New Roman"/>
                      </a:endParaRPr>
                    </a:p>
                  </a:txBody>
                  <a:tcPr marL="66279" marR="66279" marT="0" marB="0"/>
                </a:tc>
                <a:extLst>
                  <a:ext uri="{0D108BD9-81ED-4DB2-BD59-A6C34878D82A}">
                    <a16:rowId xmlns:a16="http://schemas.microsoft.com/office/drawing/2014/main" xmlns="" val="10018"/>
                  </a:ext>
                </a:extLst>
              </a:tr>
            </a:tbl>
          </a:graphicData>
        </a:graphic>
      </p:graphicFrame>
      <p:sp>
        <p:nvSpPr>
          <p:cNvPr id="7" name="TextBox 6"/>
          <p:cNvSpPr txBox="1"/>
          <p:nvPr/>
        </p:nvSpPr>
        <p:spPr>
          <a:xfrm>
            <a:off x="457200" y="5157189"/>
            <a:ext cx="3322712" cy="246221"/>
          </a:xfrm>
          <a:prstGeom prst="rect">
            <a:avLst/>
          </a:prstGeom>
          <a:noFill/>
        </p:spPr>
        <p:txBody>
          <a:bodyPr wrap="square" rtlCol="0">
            <a:spAutoFit/>
          </a:bodyPr>
          <a:lstStyle/>
          <a:p>
            <a:r>
              <a:rPr lang="en-IE" sz="1000" b="1" dirty="0"/>
              <a:t>*&lt;LOD = Below the limit of detection</a:t>
            </a:r>
          </a:p>
        </p:txBody>
      </p:sp>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20052079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r>
              <a:rPr lang="en-IE" dirty="0"/>
              <a:t>Surface morphology</a:t>
            </a:r>
          </a:p>
        </p:txBody>
      </p:sp>
      <p:sp>
        <p:nvSpPr>
          <p:cNvPr id="4" name="Footer Placeholder 3"/>
          <p:cNvSpPr>
            <a:spLocks noGrp="1"/>
          </p:cNvSpPr>
          <p:nvPr>
            <p:ph type="ftr" sz="quarter" idx="11"/>
          </p:nvPr>
        </p:nvSpPr>
        <p:spPr/>
        <p:txBody>
          <a:bodyPr/>
          <a:lstStyle/>
          <a:p>
            <a:endParaRPr lang="en-IE"/>
          </a:p>
        </p:txBody>
      </p:sp>
      <p:pic>
        <p:nvPicPr>
          <p:cNvPr id="9218" name="Picture 2" descr="C:\Users\Patricia.Cusack\Desktop\Capture.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1015536"/>
            <a:ext cx="8205298" cy="51106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03325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 Step 3: Batch adsorption study</a:t>
            </a:r>
          </a:p>
        </p:txBody>
      </p:sp>
      <p:sp>
        <p:nvSpPr>
          <p:cNvPr id="3" name="Content Placeholder 2"/>
          <p:cNvSpPr>
            <a:spLocks noGrp="1"/>
          </p:cNvSpPr>
          <p:nvPr>
            <p:ph sz="quarter" idx="1"/>
          </p:nvPr>
        </p:nvSpPr>
        <p:spPr/>
        <p:txBody>
          <a:bodyPr>
            <a:normAutofit lnSpcReduction="10000"/>
          </a:bodyPr>
          <a:lstStyle/>
          <a:p>
            <a:r>
              <a:rPr lang="en-IE" dirty="0"/>
              <a:t>9 different media used:</a:t>
            </a:r>
          </a:p>
          <a:p>
            <a:pPr lvl="1"/>
            <a:r>
              <a:rPr lang="en-IE" dirty="0"/>
              <a:t>Untreated fine fraction, seawater treated, gypsum treated</a:t>
            </a:r>
          </a:p>
          <a:p>
            <a:pPr lvl="1"/>
            <a:r>
              <a:rPr lang="en-IE" dirty="0"/>
              <a:t>Untreated coarse fraction, seawater treated, gypsum treated</a:t>
            </a:r>
          </a:p>
          <a:p>
            <a:pPr lvl="1"/>
            <a:r>
              <a:rPr lang="en-IE" dirty="0"/>
              <a:t>Untreated unseparated bauxite residue, seawater treated, gypsum treated</a:t>
            </a:r>
          </a:p>
          <a:p>
            <a:r>
              <a:rPr lang="en-IE" dirty="0"/>
              <a:t>Concentration range: 0 to 150mg P L</a:t>
            </a:r>
            <a:r>
              <a:rPr lang="en-IE" baseline="30000" dirty="0"/>
              <a:t>-1</a:t>
            </a:r>
          </a:p>
          <a:p>
            <a:r>
              <a:rPr lang="en-IE" dirty="0"/>
              <a:t>Shaken for 24 hours</a:t>
            </a:r>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9" name="Footer Placeholder 8"/>
          <p:cNvSpPr>
            <a:spLocks noGrp="1"/>
          </p:cNvSpPr>
          <p:nvPr>
            <p:ph type="ftr" sz="quarter" idx="11"/>
          </p:nvPr>
        </p:nvSpPr>
        <p:spPr>
          <a:xfrm rot="10800000" flipV="1">
            <a:off x="304798" y="6381329"/>
            <a:ext cx="8641861" cy="476672"/>
          </a:xfrm>
        </p:spPr>
        <p:txBody>
          <a:bodyPr/>
          <a:lstStyle/>
          <a:p>
            <a:endParaRPr lang="en-IE"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55776"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802579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Objectives of presentation</a:t>
            </a:r>
          </a:p>
        </p:txBody>
      </p:sp>
      <p:sp>
        <p:nvSpPr>
          <p:cNvPr id="3" name="Content Placeholder 2"/>
          <p:cNvSpPr>
            <a:spLocks noGrp="1"/>
          </p:cNvSpPr>
          <p:nvPr>
            <p:ph idx="1"/>
          </p:nvPr>
        </p:nvSpPr>
        <p:spPr/>
        <p:txBody>
          <a:bodyPr/>
          <a:lstStyle/>
          <a:p>
            <a:endParaRPr lang="en-IE" dirty="0"/>
          </a:p>
          <a:p>
            <a:pPr marL="514350" indent="-514350">
              <a:buFont typeface="+mj-lt"/>
              <a:buAutoNum type="arabicPeriod"/>
            </a:pPr>
            <a:r>
              <a:rPr lang="en-IE" dirty="0"/>
              <a:t>Some background on Critical Raw Materials (CRM) and phosphorus</a:t>
            </a:r>
          </a:p>
          <a:p>
            <a:pPr marL="514350" indent="-514350">
              <a:buFont typeface="+mj-lt"/>
              <a:buAutoNum type="arabicPeriod"/>
            </a:pPr>
            <a:r>
              <a:rPr lang="en-IE" dirty="0"/>
              <a:t>Bauxite residue, what is it?</a:t>
            </a:r>
          </a:p>
          <a:p>
            <a:pPr marL="514350" indent="-514350">
              <a:buFont typeface="+mj-lt"/>
              <a:buAutoNum type="arabicPeriod"/>
            </a:pPr>
            <a:r>
              <a:rPr lang="en-IE" dirty="0"/>
              <a:t>Bauxite residue as an adsorbent for phosphorus (P)</a:t>
            </a:r>
          </a:p>
          <a:p>
            <a:pPr marL="514350" indent="-514350">
              <a:buFont typeface="+mj-lt"/>
              <a:buAutoNum type="arabicPeriod"/>
            </a:pPr>
            <a:r>
              <a:rPr lang="en-IE" dirty="0"/>
              <a:t>My study and results </a:t>
            </a:r>
          </a:p>
          <a:p>
            <a:pPr marL="0" indent="0">
              <a:buNone/>
            </a:pPr>
            <a:endParaRPr lang="en-IE" dirty="0"/>
          </a:p>
          <a:p>
            <a:endParaRPr lang="en-IE" dirty="0"/>
          </a:p>
        </p:txBody>
      </p:sp>
      <p:sp>
        <p:nvSpPr>
          <p:cNvPr id="9" name="Footer Placeholder 8"/>
          <p:cNvSpPr>
            <a:spLocks noGrp="1"/>
          </p:cNvSpPr>
          <p:nvPr>
            <p:ph type="ftr" sz="quarter" idx="11"/>
          </p:nvPr>
        </p:nvSpPr>
        <p:spPr/>
        <p:txBody>
          <a:bodyPr/>
          <a:lstStyle/>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67114" y="6247576"/>
            <a:ext cx="1682195" cy="489829"/>
          </a:xfrm>
          <a:prstGeom prst="rect">
            <a:avLst/>
          </a:prstGeom>
        </p:spPr>
      </p:pic>
    </p:spTree>
    <p:extLst>
      <p:ext uri="{BB962C8B-B14F-4D97-AF65-F5344CB8AC3E}">
        <p14:creationId xmlns:p14="http://schemas.microsoft.com/office/powerpoint/2010/main" val="2166811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 Maximum adsorption capacity</a:t>
            </a:r>
          </a:p>
        </p:txBody>
      </p:sp>
      <p:sp>
        <p:nvSpPr>
          <p:cNvPr id="3" name="Content Placeholder 2"/>
          <p:cNvSpPr>
            <a:spLocks noGrp="1"/>
          </p:cNvSpPr>
          <p:nvPr>
            <p:ph sz="quarter" idx="1"/>
          </p:nvPr>
        </p:nvSpPr>
        <p:spPr/>
        <p:txBody>
          <a:bodyPr/>
          <a:lstStyle/>
          <a:p>
            <a:endParaRPr lang="en-IE" dirty="0"/>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9" name="Footer Placeholder 8"/>
          <p:cNvSpPr>
            <a:spLocks noGrp="1"/>
          </p:cNvSpPr>
          <p:nvPr>
            <p:ph type="ftr" sz="quarter" idx="11"/>
          </p:nvPr>
        </p:nvSpPr>
        <p:spPr>
          <a:xfrm rot="10800000" flipV="1">
            <a:off x="304798" y="6381329"/>
            <a:ext cx="8641861" cy="476672"/>
          </a:xfrm>
        </p:spPr>
        <p:txBody>
          <a:bodyPr/>
          <a:lstStyle/>
          <a:p>
            <a:endParaRPr lang="en-IE"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graphicFrame>
        <p:nvGraphicFramePr>
          <p:cNvPr id="6" name="Table 5"/>
          <p:cNvGraphicFramePr>
            <a:graphicFrameLocks noGrp="1"/>
          </p:cNvGraphicFramePr>
          <p:nvPr>
            <p:extLst>
              <p:ext uri="{D42A27DB-BD31-4B8C-83A1-F6EECF244321}">
                <p14:modId xmlns:p14="http://schemas.microsoft.com/office/powerpoint/2010/main" val="962964766"/>
              </p:ext>
            </p:extLst>
          </p:nvPr>
        </p:nvGraphicFramePr>
        <p:xfrm>
          <a:off x="539552" y="1844820"/>
          <a:ext cx="7776865" cy="4320487"/>
        </p:xfrm>
        <a:graphic>
          <a:graphicData uri="http://schemas.openxmlformats.org/drawingml/2006/table">
            <a:tbl>
              <a:tblPr firstRow="1" firstCol="1" bandRow="1"/>
              <a:tblGrid>
                <a:gridCol w="1997098">
                  <a:extLst>
                    <a:ext uri="{9D8B030D-6E8A-4147-A177-3AD203B41FA5}">
                      <a16:colId xmlns:a16="http://schemas.microsoft.com/office/drawing/2014/main" xmlns="" val="20000"/>
                    </a:ext>
                  </a:extLst>
                </a:gridCol>
                <a:gridCol w="944452">
                  <a:extLst>
                    <a:ext uri="{9D8B030D-6E8A-4147-A177-3AD203B41FA5}">
                      <a16:colId xmlns:a16="http://schemas.microsoft.com/office/drawing/2014/main" xmlns="" val="20001"/>
                    </a:ext>
                  </a:extLst>
                </a:gridCol>
                <a:gridCol w="1096574">
                  <a:extLst>
                    <a:ext uri="{9D8B030D-6E8A-4147-A177-3AD203B41FA5}">
                      <a16:colId xmlns:a16="http://schemas.microsoft.com/office/drawing/2014/main" xmlns="" val="20002"/>
                    </a:ext>
                  </a:extLst>
                </a:gridCol>
                <a:gridCol w="886696">
                  <a:extLst>
                    <a:ext uri="{9D8B030D-6E8A-4147-A177-3AD203B41FA5}">
                      <a16:colId xmlns:a16="http://schemas.microsoft.com/office/drawing/2014/main" xmlns="" val="20003"/>
                    </a:ext>
                  </a:extLst>
                </a:gridCol>
                <a:gridCol w="2852045">
                  <a:extLst>
                    <a:ext uri="{9D8B030D-6E8A-4147-A177-3AD203B41FA5}">
                      <a16:colId xmlns:a16="http://schemas.microsoft.com/office/drawing/2014/main" xmlns="" val="20004"/>
                    </a:ext>
                  </a:extLst>
                </a:gridCol>
              </a:tblGrid>
              <a:tr h="554141">
                <a:tc>
                  <a:txBody>
                    <a:bodyPr/>
                    <a:lstStyle/>
                    <a:p>
                      <a:pPr>
                        <a:spcAft>
                          <a:spcPts val="0"/>
                        </a:spcAft>
                      </a:pPr>
                      <a:r>
                        <a:rPr lang="en-IE" sz="1100" b="1" kern="1200" dirty="0">
                          <a:solidFill>
                            <a:srgbClr val="000000"/>
                          </a:solidFill>
                          <a:effectLst/>
                          <a:latin typeface="Calibri"/>
                          <a:ea typeface="Times New Roman"/>
                        </a:rPr>
                        <a:t>Media</a:t>
                      </a:r>
                      <a:endParaRPr lang="en-IE" sz="1100" b="1" dirty="0">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b="1" kern="1200" dirty="0">
                          <a:solidFill>
                            <a:srgbClr val="000000"/>
                          </a:solidFill>
                          <a:effectLst/>
                          <a:latin typeface="Calibri"/>
                          <a:ea typeface="Times New Roman"/>
                        </a:rPr>
                        <a:t> </a:t>
                      </a:r>
                      <a:endParaRPr lang="en-IE" sz="1100" b="1"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b="1" kern="1200" dirty="0">
                          <a:solidFill>
                            <a:srgbClr val="000000"/>
                          </a:solidFill>
                          <a:effectLst/>
                          <a:latin typeface="Calibri"/>
                          <a:ea typeface="Times New Roman"/>
                        </a:rPr>
                        <a:t>Isotherm</a:t>
                      </a:r>
                      <a:endParaRPr lang="en-IE" sz="1100" b="1"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b="1" kern="1200" dirty="0">
                          <a:solidFill>
                            <a:srgbClr val="000000"/>
                          </a:solidFill>
                          <a:effectLst/>
                          <a:latin typeface="Calibri"/>
                          <a:ea typeface="Times New Roman"/>
                        </a:rPr>
                        <a:t>R</a:t>
                      </a:r>
                      <a:r>
                        <a:rPr lang="en-IE" sz="1100" b="1" kern="1200" baseline="30000" dirty="0">
                          <a:solidFill>
                            <a:srgbClr val="000000"/>
                          </a:solidFill>
                          <a:effectLst/>
                          <a:latin typeface="Calibri"/>
                          <a:ea typeface="Times New Roman"/>
                        </a:rPr>
                        <a:t>2</a:t>
                      </a:r>
                      <a:endParaRPr lang="en-IE" sz="1100" b="1"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b="1" kern="1200" dirty="0" err="1">
                          <a:solidFill>
                            <a:srgbClr val="000000"/>
                          </a:solidFill>
                          <a:effectLst/>
                          <a:latin typeface="Calibri"/>
                          <a:ea typeface="Times New Roman"/>
                        </a:rPr>
                        <a:t>Q</a:t>
                      </a:r>
                      <a:r>
                        <a:rPr lang="en-IE" sz="1100" b="1" kern="1200" baseline="-25000" dirty="0" err="1">
                          <a:solidFill>
                            <a:srgbClr val="000000"/>
                          </a:solidFill>
                          <a:effectLst/>
                          <a:latin typeface="Calibri"/>
                          <a:ea typeface="Times New Roman"/>
                        </a:rPr>
                        <a:t>max</a:t>
                      </a:r>
                      <a:r>
                        <a:rPr lang="en-IE" sz="1100" b="1" kern="1200" dirty="0">
                          <a:solidFill>
                            <a:srgbClr val="000000"/>
                          </a:solidFill>
                          <a:effectLst/>
                          <a:latin typeface="Calibri"/>
                          <a:ea typeface="Times New Roman"/>
                        </a:rPr>
                        <a:t> </a:t>
                      </a:r>
                      <a:endParaRPr lang="en-IE" sz="1100" b="1" dirty="0">
                        <a:effectLst/>
                        <a:latin typeface="Calibri"/>
                        <a:ea typeface="Times New Roman"/>
                      </a:endParaRPr>
                    </a:p>
                    <a:p>
                      <a:pPr>
                        <a:spcAft>
                          <a:spcPts val="0"/>
                        </a:spcAft>
                      </a:pPr>
                      <a:r>
                        <a:rPr lang="en-IE" sz="1100" b="1" kern="1200" dirty="0">
                          <a:solidFill>
                            <a:srgbClr val="000000"/>
                          </a:solidFill>
                          <a:effectLst/>
                          <a:latin typeface="Calibri"/>
                          <a:ea typeface="Times New Roman"/>
                        </a:rPr>
                        <a:t>(mg P g</a:t>
                      </a:r>
                      <a:r>
                        <a:rPr lang="en-IE" sz="1100" b="1" kern="1200" baseline="30000" dirty="0">
                          <a:solidFill>
                            <a:srgbClr val="000000"/>
                          </a:solidFill>
                          <a:effectLst/>
                          <a:latin typeface="Calibri"/>
                          <a:ea typeface="Times New Roman"/>
                        </a:rPr>
                        <a:t>-1</a:t>
                      </a:r>
                      <a:r>
                        <a:rPr lang="en-IE" sz="1100" b="1" kern="1200" dirty="0">
                          <a:solidFill>
                            <a:srgbClr val="000000"/>
                          </a:solidFill>
                          <a:effectLst/>
                          <a:latin typeface="Calibri"/>
                          <a:ea typeface="Times New Roman"/>
                        </a:rPr>
                        <a:t> media)</a:t>
                      </a:r>
                      <a:endParaRPr lang="en-IE" sz="1100" b="1"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0"/>
                  </a:ext>
                </a:extLst>
              </a:tr>
              <a:tr h="369428">
                <a:tc>
                  <a:txBody>
                    <a:bodyPr/>
                    <a:lstStyle/>
                    <a:p>
                      <a:pPr>
                        <a:spcAft>
                          <a:spcPts val="0"/>
                        </a:spcAft>
                      </a:pPr>
                      <a:r>
                        <a:rPr lang="en-IE" sz="1100" b="1" kern="1200">
                          <a:solidFill>
                            <a:srgbClr val="000000"/>
                          </a:solidFill>
                          <a:effectLst/>
                          <a:latin typeface="Calibri"/>
                          <a:ea typeface="Times New Roman"/>
                        </a:rPr>
                        <a:t>Untreated bauxite</a:t>
                      </a:r>
                      <a:endParaRPr lang="en-IE" sz="1100" b="1">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Unseparated</a:t>
                      </a:r>
                      <a:r>
                        <a:rPr lang="en-IE" sz="1100" kern="1200" baseline="0" dirty="0">
                          <a:solidFill>
                            <a:srgbClr val="000000"/>
                          </a:solidFill>
                          <a:effectLst/>
                          <a:latin typeface="Calibri"/>
                          <a:ea typeface="Times New Roman"/>
                        </a:rPr>
                        <a:t> </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Langmuir</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0.992</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1</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1"/>
                  </a:ext>
                </a:extLst>
              </a:tr>
              <a:tr h="369428">
                <a:tc>
                  <a:txBody>
                    <a:bodyPr/>
                    <a:lstStyle/>
                    <a:p>
                      <a:pPr>
                        <a:spcAft>
                          <a:spcPts val="0"/>
                        </a:spcAft>
                      </a:pPr>
                      <a:r>
                        <a:rPr lang="en-IE" sz="1100" b="1" kern="1200">
                          <a:solidFill>
                            <a:srgbClr val="000000"/>
                          </a:solidFill>
                          <a:effectLst/>
                          <a:latin typeface="Calibri"/>
                          <a:ea typeface="Times New Roman"/>
                        </a:rPr>
                        <a:t> </a:t>
                      </a:r>
                      <a:endParaRPr lang="en-IE" sz="1100" b="1">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Fine</a:t>
                      </a:r>
                      <a:r>
                        <a:rPr lang="en-IE" sz="1100" kern="1200" baseline="0" dirty="0">
                          <a:solidFill>
                            <a:srgbClr val="000000"/>
                          </a:solidFill>
                          <a:effectLst/>
                          <a:latin typeface="Calibri"/>
                          <a:ea typeface="Times New Roman"/>
                        </a:rPr>
                        <a:t> Fraction</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Langmuir</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0.996</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0.375</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2"/>
                  </a:ext>
                </a:extLst>
              </a:tr>
              <a:tr h="369428">
                <a:tc>
                  <a:txBody>
                    <a:bodyPr/>
                    <a:lstStyle/>
                    <a:p>
                      <a:pPr>
                        <a:spcAft>
                          <a:spcPts val="0"/>
                        </a:spcAft>
                      </a:pPr>
                      <a:r>
                        <a:rPr lang="en-IE" sz="1100" b="1" kern="1200" dirty="0">
                          <a:solidFill>
                            <a:srgbClr val="000000"/>
                          </a:solidFill>
                          <a:effectLst/>
                          <a:latin typeface="Calibri"/>
                          <a:ea typeface="Times New Roman"/>
                        </a:rPr>
                        <a:t> </a:t>
                      </a:r>
                      <a:endParaRPr lang="en-IE" sz="1100" b="1" dirty="0">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Coarse</a:t>
                      </a:r>
                      <a:r>
                        <a:rPr lang="en-IE" sz="1100" kern="1200" baseline="0" dirty="0">
                          <a:solidFill>
                            <a:srgbClr val="000000"/>
                          </a:solidFill>
                          <a:effectLst/>
                          <a:latin typeface="Calibri"/>
                          <a:ea typeface="Times New Roman"/>
                        </a:rPr>
                        <a:t> Fraction</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Langmuir</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0.982</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0.346</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3"/>
                  </a:ext>
                </a:extLst>
              </a:tr>
              <a:tr h="184714">
                <a:tc>
                  <a:txBody>
                    <a:bodyPr/>
                    <a:lstStyle/>
                    <a:p>
                      <a:pPr>
                        <a:spcAft>
                          <a:spcPts val="0"/>
                        </a:spcAft>
                      </a:pPr>
                      <a:r>
                        <a:rPr lang="en-IE" sz="1100" b="1" kern="1200">
                          <a:solidFill>
                            <a:srgbClr val="000000"/>
                          </a:solidFill>
                          <a:effectLst/>
                          <a:latin typeface="Calibri"/>
                          <a:ea typeface="Times New Roman"/>
                        </a:rPr>
                        <a:t> </a:t>
                      </a:r>
                      <a:endParaRPr lang="en-IE" sz="1100" b="1">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4"/>
                  </a:ext>
                </a:extLst>
              </a:tr>
              <a:tr h="369428">
                <a:tc>
                  <a:txBody>
                    <a:bodyPr/>
                    <a:lstStyle/>
                    <a:p>
                      <a:pPr>
                        <a:spcAft>
                          <a:spcPts val="0"/>
                        </a:spcAft>
                      </a:pPr>
                      <a:r>
                        <a:rPr lang="en-IE" sz="1100" b="1" kern="1200">
                          <a:solidFill>
                            <a:srgbClr val="000000"/>
                          </a:solidFill>
                          <a:effectLst/>
                          <a:latin typeface="Calibri"/>
                          <a:ea typeface="Times New Roman"/>
                        </a:rPr>
                        <a:t>Gypsum treatment bauxite</a:t>
                      </a:r>
                      <a:endParaRPr lang="en-IE" sz="1100" b="1">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Unseparated</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Langmuir</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0.993</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2.73</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5"/>
                  </a:ext>
                </a:extLst>
              </a:tr>
              <a:tr h="369428">
                <a:tc>
                  <a:txBody>
                    <a:bodyPr/>
                    <a:lstStyle/>
                    <a:p>
                      <a:pPr>
                        <a:spcAft>
                          <a:spcPts val="0"/>
                        </a:spcAft>
                      </a:pPr>
                      <a:r>
                        <a:rPr lang="en-IE" sz="1100" b="1" kern="1200">
                          <a:solidFill>
                            <a:srgbClr val="000000"/>
                          </a:solidFill>
                          <a:effectLst/>
                          <a:latin typeface="Calibri"/>
                          <a:ea typeface="Times New Roman"/>
                        </a:rPr>
                        <a:t> </a:t>
                      </a:r>
                      <a:endParaRPr lang="en-IE" sz="1100" b="1">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Fine</a:t>
                      </a:r>
                      <a:r>
                        <a:rPr lang="en-IE" sz="1100" kern="1200" baseline="0" dirty="0">
                          <a:solidFill>
                            <a:srgbClr val="000000"/>
                          </a:solidFill>
                          <a:effectLst/>
                          <a:latin typeface="Calibri"/>
                          <a:ea typeface="Times New Roman"/>
                        </a:rPr>
                        <a:t> Fraction</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Langmuir</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0.971</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2.46</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6"/>
                  </a:ext>
                </a:extLst>
              </a:tr>
              <a:tr h="369428">
                <a:tc>
                  <a:txBody>
                    <a:bodyPr/>
                    <a:lstStyle/>
                    <a:p>
                      <a:pPr>
                        <a:spcAft>
                          <a:spcPts val="0"/>
                        </a:spcAft>
                      </a:pPr>
                      <a:r>
                        <a:rPr lang="en-IE" sz="1100" b="1" kern="1200">
                          <a:solidFill>
                            <a:srgbClr val="000000"/>
                          </a:solidFill>
                          <a:effectLst/>
                          <a:latin typeface="Calibri"/>
                          <a:ea typeface="Times New Roman"/>
                        </a:rPr>
                        <a:t> </a:t>
                      </a:r>
                      <a:endParaRPr lang="en-IE" sz="1100" b="1">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Coarse</a:t>
                      </a:r>
                      <a:r>
                        <a:rPr lang="en-IE" sz="1100" kern="1200" baseline="0" dirty="0">
                          <a:solidFill>
                            <a:srgbClr val="000000"/>
                          </a:solidFill>
                          <a:effectLst/>
                          <a:latin typeface="Calibri"/>
                          <a:ea typeface="Times New Roman"/>
                        </a:rPr>
                        <a:t> Fraction</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Langmuir</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0.999</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1.39</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7"/>
                  </a:ext>
                </a:extLst>
              </a:tr>
              <a:tr h="256780">
                <a:tc>
                  <a:txBody>
                    <a:bodyPr/>
                    <a:lstStyle/>
                    <a:p>
                      <a:pPr>
                        <a:spcAft>
                          <a:spcPts val="0"/>
                        </a:spcAft>
                      </a:pPr>
                      <a:r>
                        <a:rPr lang="en-IE" sz="1100" b="1" kern="1200">
                          <a:solidFill>
                            <a:srgbClr val="000000"/>
                          </a:solidFill>
                          <a:effectLst/>
                          <a:latin typeface="Calibri"/>
                          <a:ea typeface="Times New Roman"/>
                        </a:rPr>
                        <a:t> </a:t>
                      </a:r>
                      <a:endParaRPr lang="en-IE" sz="1100" b="1">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8"/>
                  </a:ext>
                </a:extLst>
              </a:tr>
              <a:tr h="369428">
                <a:tc>
                  <a:txBody>
                    <a:bodyPr/>
                    <a:lstStyle/>
                    <a:p>
                      <a:pPr>
                        <a:spcAft>
                          <a:spcPts val="0"/>
                        </a:spcAft>
                      </a:pPr>
                      <a:r>
                        <a:rPr lang="en-IE" sz="1100" b="1" kern="1200" dirty="0">
                          <a:solidFill>
                            <a:srgbClr val="000000"/>
                          </a:solidFill>
                          <a:effectLst/>
                          <a:latin typeface="Calibri"/>
                          <a:ea typeface="Times New Roman"/>
                        </a:rPr>
                        <a:t>Seawater treated bauxite</a:t>
                      </a:r>
                      <a:endParaRPr lang="en-IE" sz="1100" b="1" dirty="0">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Unseparated </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Langmuir</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0.995</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1.92</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9"/>
                  </a:ext>
                </a:extLst>
              </a:tr>
              <a:tr h="369428">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Fine</a:t>
                      </a:r>
                      <a:r>
                        <a:rPr lang="en-IE" sz="1100" kern="1200" baseline="0" dirty="0">
                          <a:solidFill>
                            <a:srgbClr val="000000"/>
                          </a:solidFill>
                          <a:effectLst/>
                          <a:latin typeface="Calibri"/>
                          <a:ea typeface="Times New Roman"/>
                        </a:rPr>
                        <a:t> Fraction</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Langmuir</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0.995</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0.475</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10"/>
                  </a:ext>
                </a:extLst>
              </a:tr>
              <a:tr h="369428">
                <a:tc>
                  <a:txBody>
                    <a:bodyPr/>
                    <a:lstStyle/>
                    <a:p>
                      <a:pPr>
                        <a:spcAft>
                          <a:spcPts val="0"/>
                        </a:spcAft>
                      </a:pPr>
                      <a:r>
                        <a:rPr lang="en-IE" sz="1100" kern="1200">
                          <a:solidFill>
                            <a:srgbClr val="000000"/>
                          </a:solidFill>
                          <a:effectLst/>
                          <a:latin typeface="Calibri"/>
                          <a:ea typeface="Times New Roman"/>
                        </a:rPr>
                        <a:t> </a:t>
                      </a:r>
                      <a:endParaRPr lang="en-IE" sz="1100">
                        <a:effectLst/>
                        <a:latin typeface="Calibri"/>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Coarse</a:t>
                      </a:r>
                      <a:r>
                        <a:rPr lang="en-IE" sz="1100" kern="1200" baseline="0" dirty="0">
                          <a:solidFill>
                            <a:srgbClr val="000000"/>
                          </a:solidFill>
                          <a:effectLst/>
                          <a:latin typeface="Calibri"/>
                          <a:ea typeface="Times New Roman"/>
                        </a:rPr>
                        <a:t> Fraction</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Langmuir</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100" kern="1200">
                          <a:solidFill>
                            <a:srgbClr val="000000"/>
                          </a:solidFill>
                          <a:effectLst/>
                          <a:latin typeface="Calibri"/>
                          <a:ea typeface="Times New Roman"/>
                        </a:rPr>
                        <a:t>0.999</a:t>
                      </a:r>
                      <a:endParaRPr lang="en-IE" sz="110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IE" sz="1100" kern="1200" dirty="0">
                          <a:solidFill>
                            <a:srgbClr val="000000"/>
                          </a:solidFill>
                          <a:effectLst/>
                          <a:latin typeface="Calibri"/>
                          <a:ea typeface="Times New Roman"/>
                        </a:rPr>
                        <a:t>0.66</a:t>
                      </a:r>
                      <a:endParaRPr lang="en-IE" sz="1100" dirty="0">
                        <a:effectLst/>
                        <a:latin typeface="Calibri"/>
                        <a:ea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1"/>
                  </a:ext>
                </a:extLst>
              </a:tr>
            </a:tbl>
          </a:graphicData>
        </a:graphic>
      </p:graphicFrame>
      <p:sp>
        <p:nvSpPr>
          <p:cNvPr id="7" name="Rectangle 6"/>
          <p:cNvSpPr/>
          <p:nvPr/>
        </p:nvSpPr>
        <p:spPr>
          <a:xfrm>
            <a:off x="1204800" y="1412776"/>
            <a:ext cx="6463544" cy="307777"/>
          </a:xfrm>
          <a:prstGeom prst="rect">
            <a:avLst/>
          </a:prstGeom>
        </p:spPr>
        <p:txBody>
          <a:bodyPr wrap="square">
            <a:spAutoFit/>
          </a:bodyPr>
          <a:lstStyle/>
          <a:p>
            <a:r>
              <a:rPr lang="en-IE" sz="1400" b="1" dirty="0"/>
              <a:t>Table 6 </a:t>
            </a:r>
            <a:r>
              <a:rPr lang="en-IE" sz="1400" dirty="0"/>
              <a:t>Removal rate of P using each of the nine media.  </a:t>
            </a:r>
          </a:p>
        </p:txBody>
      </p:sp>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34432375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 Present and future work</a:t>
            </a:r>
          </a:p>
        </p:txBody>
      </p:sp>
      <p:sp>
        <p:nvSpPr>
          <p:cNvPr id="3" name="Content Placeholder 2"/>
          <p:cNvSpPr>
            <a:spLocks noGrp="1"/>
          </p:cNvSpPr>
          <p:nvPr>
            <p:ph sz="quarter" idx="1"/>
          </p:nvPr>
        </p:nvSpPr>
        <p:spPr/>
        <p:txBody>
          <a:bodyPr/>
          <a:lstStyle/>
          <a:p>
            <a:endParaRPr lang="en-IE" dirty="0"/>
          </a:p>
          <a:p>
            <a:r>
              <a:rPr lang="en-IE" dirty="0"/>
              <a:t>Permeability testing to achieve a suitable media mix to set up column trials.</a:t>
            </a:r>
          </a:p>
          <a:p>
            <a:r>
              <a:rPr lang="en-IE" dirty="0"/>
              <a:t>Column trials with wastewater.</a:t>
            </a:r>
          </a:p>
          <a:p>
            <a:pPr lvl="1"/>
            <a:r>
              <a:rPr lang="en-IE" dirty="0"/>
              <a:t>Look at media volume, kinetics of adsorption, effect of retention time and flow rate.</a:t>
            </a:r>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9" name="Footer Placeholder 8"/>
          <p:cNvSpPr>
            <a:spLocks noGrp="1"/>
          </p:cNvSpPr>
          <p:nvPr>
            <p:ph type="ftr" sz="quarter" idx="11"/>
          </p:nvPr>
        </p:nvSpPr>
        <p:spPr>
          <a:xfrm rot="10800000" flipV="1">
            <a:off x="304798" y="6381329"/>
            <a:ext cx="8641861" cy="476672"/>
          </a:xfrm>
        </p:spPr>
        <p:txBody>
          <a:bodyPr/>
          <a:lstStyle/>
          <a:p>
            <a:endParaRPr lang="en-IE"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1204800" y="1412776"/>
            <a:ext cx="6463544" cy="307777"/>
          </a:xfrm>
          <a:prstGeom prst="rect">
            <a:avLst/>
          </a:prstGeom>
        </p:spPr>
        <p:txBody>
          <a:bodyPr wrap="square">
            <a:spAutoFit/>
          </a:bodyPr>
          <a:lstStyle/>
          <a:p>
            <a:r>
              <a:rPr lang="en-IE" sz="1400" dirty="0"/>
              <a:t>.  </a:t>
            </a:r>
          </a:p>
        </p:txBody>
      </p:sp>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36942071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References</a:t>
            </a:r>
          </a:p>
        </p:txBody>
      </p:sp>
      <p:sp>
        <p:nvSpPr>
          <p:cNvPr id="3" name="Content Placeholder 2"/>
          <p:cNvSpPr>
            <a:spLocks noGrp="1"/>
          </p:cNvSpPr>
          <p:nvPr>
            <p:ph idx="1"/>
          </p:nvPr>
        </p:nvSpPr>
        <p:spPr/>
        <p:txBody>
          <a:bodyPr>
            <a:normAutofit fontScale="92500"/>
          </a:bodyPr>
          <a:lstStyle/>
          <a:p>
            <a:r>
              <a:rPr lang="en-IE" sz="1400" dirty="0"/>
              <a:t>Akhurst, D.J., Jones, G.B., Clark, M. and </a:t>
            </a:r>
            <a:r>
              <a:rPr lang="en-IE" sz="1400" dirty="0" err="1"/>
              <a:t>McConchie</a:t>
            </a:r>
            <a:r>
              <a:rPr lang="en-IE" sz="1400" dirty="0"/>
              <a:t>, D., 2006. Phosphate removal from aqueous solutions using neutralised bauxite refinery residues (</a:t>
            </a:r>
            <a:r>
              <a:rPr lang="en-IE" sz="1400" dirty="0" err="1"/>
              <a:t>Bauxsol</a:t>
            </a:r>
            <a:r>
              <a:rPr lang="en-IE" sz="1400" dirty="0"/>
              <a:t>™). Environmental chemistry, 3(1), pp.65-74.</a:t>
            </a:r>
          </a:p>
          <a:p>
            <a:r>
              <a:rPr lang="en-IE" sz="1400" dirty="0"/>
              <a:t>European Commission (EC) (2010) </a:t>
            </a:r>
            <a:r>
              <a:rPr lang="en-IE" sz="1400" i="1" dirty="0"/>
              <a:t>Critical Raw Materials </a:t>
            </a:r>
            <a:r>
              <a:rPr lang="en-IE" sz="1400" dirty="0"/>
              <a:t>[image], available: </a:t>
            </a:r>
            <a:r>
              <a:rPr lang="en-IE" sz="1400" dirty="0">
                <a:hlinkClick r:id="rId2"/>
              </a:rPr>
              <a:t>https://ec.europa.eu/growth/sectors/raw-materials/specific-interest/critical_en</a:t>
            </a:r>
            <a:r>
              <a:rPr lang="en-IE" sz="1400" dirty="0"/>
              <a:t> [accessed 30 March 2017].</a:t>
            </a:r>
          </a:p>
          <a:p>
            <a:r>
              <a:rPr lang="en-IE" sz="1400" dirty="0" err="1"/>
              <a:t>Fixen</a:t>
            </a:r>
            <a:r>
              <a:rPr lang="en-IE" sz="1400" dirty="0"/>
              <a:t>, P.E. and Johnston, A.M., 2012. World fertilizer nutrient reserves: a view to the future. </a:t>
            </a:r>
            <a:r>
              <a:rPr lang="en-IE" sz="1400" i="1" dirty="0"/>
              <a:t>Journal of the Science of Food and Agriculture</a:t>
            </a:r>
            <a:r>
              <a:rPr lang="en-IE" sz="1400" dirty="0"/>
              <a:t>, </a:t>
            </a:r>
            <a:r>
              <a:rPr lang="en-IE" sz="1400" i="1" dirty="0"/>
              <a:t>92</a:t>
            </a:r>
            <a:r>
              <a:rPr lang="en-IE" sz="1400" dirty="0"/>
              <a:t>(5), pp.1001-1005.</a:t>
            </a:r>
          </a:p>
          <a:p>
            <a:r>
              <a:rPr lang="en-IE" sz="1400" dirty="0"/>
              <a:t>Grace, M.A., Healy, M.G. and Clifford, E., 2015. Use of industrial by-products and natural media to adsorb nutrients, metals and organic carbon from drinking water. Science of The Total Environment, 518, pp.491-497.</a:t>
            </a:r>
          </a:p>
          <a:p>
            <a:r>
              <a:rPr lang="en-IE" sz="1400" dirty="0"/>
              <a:t>Gräfe, M., Power, G. and Klauber, C., 2009. Review of bauxite residue alkalinity and associated chemistry. Clay Miner. </a:t>
            </a:r>
            <a:r>
              <a:rPr lang="en-IE" sz="1400" dirty="0" err="1"/>
              <a:t>Karawara</a:t>
            </a:r>
            <a:r>
              <a:rPr lang="en-IE" sz="1400" dirty="0"/>
              <a:t>, WA, Australia. </a:t>
            </a:r>
          </a:p>
          <a:p>
            <a:r>
              <a:rPr lang="en-IE" sz="1400" dirty="0"/>
              <a:t>Evans, K., 2016. The history, challenges, and new developments in the management and use of bauxite residue. Journal of Sustainable Metallurgy, 2(4), pp.316-331.</a:t>
            </a:r>
          </a:p>
          <a:p>
            <a:r>
              <a:rPr lang="en-IE" sz="1400" dirty="0"/>
              <a:t>Lopez, E., Soto, B., Arias, M., Nunez, A., </a:t>
            </a:r>
            <a:r>
              <a:rPr lang="en-IE" sz="1400" dirty="0" err="1"/>
              <a:t>Rubinos</a:t>
            </a:r>
            <a:r>
              <a:rPr lang="en-IE" sz="1400" dirty="0"/>
              <a:t>, D. and </a:t>
            </a:r>
            <a:r>
              <a:rPr lang="en-IE" sz="1400" dirty="0" err="1"/>
              <a:t>Barral</a:t>
            </a:r>
            <a:r>
              <a:rPr lang="en-IE" sz="1400" dirty="0"/>
              <a:t>, M.T., 1998. Adsorbent properties of red mud and its use for wastewater treatment. Water Research, 32(4), pp.1314-1322.</a:t>
            </a:r>
          </a:p>
          <a:p>
            <a:r>
              <a:rPr lang="en-IE" sz="1400" dirty="0" err="1"/>
              <a:t>Smil</a:t>
            </a:r>
            <a:r>
              <a:rPr lang="en-IE" sz="1400" dirty="0"/>
              <a:t>, V., 2000. Phosphorus in the environment: natural flows and human interferences. </a:t>
            </a:r>
            <a:r>
              <a:rPr lang="en-IE" sz="1400" i="1" dirty="0"/>
              <a:t>Annual review of energy and the environment</a:t>
            </a:r>
            <a:r>
              <a:rPr lang="en-IE" sz="1400" dirty="0"/>
              <a:t>, </a:t>
            </a:r>
            <a:r>
              <a:rPr lang="en-IE" sz="1400" i="1" dirty="0"/>
              <a:t>25</a:t>
            </a:r>
            <a:r>
              <a:rPr lang="en-IE" sz="1400" dirty="0"/>
              <a:t>(1), pp.53-88.</a:t>
            </a:r>
          </a:p>
          <a:p>
            <a:r>
              <a:rPr lang="en-IE" sz="1400" dirty="0" err="1"/>
              <a:t>Vaccari</a:t>
            </a:r>
            <a:r>
              <a:rPr lang="en-IE" sz="1400" dirty="0"/>
              <a:t>, D.A., 2009. Phosphorus: a looming crisis. </a:t>
            </a:r>
            <a:r>
              <a:rPr lang="en-IE" sz="1400" i="1" dirty="0"/>
              <a:t>Scientific American</a:t>
            </a:r>
            <a:r>
              <a:rPr lang="en-IE" sz="1400" dirty="0"/>
              <a:t>, </a:t>
            </a:r>
            <a:r>
              <a:rPr lang="en-IE" sz="1400" i="1" dirty="0"/>
              <a:t>300</a:t>
            </a:r>
            <a:r>
              <a:rPr lang="en-IE" sz="1400" dirty="0"/>
              <a:t>(6), pp.54-59.</a:t>
            </a:r>
          </a:p>
          <a:p>
            <a:r>
              <a:rPr lang="en-IE" sz="1400" dirty="0"/>
              <a:t>Ye, J., Zhang, P., Hoffmann, E., Zeng, G., Tang, Y., </a:t>
            </a:r>
            <a:r>
              <a:rPr lang="en-IE" sz="1400" dirty="0" err="1"/>
              <a:t>Dresely</a:t>
            </a:r>
            <a:r>
              <a:rPr lang="en-IE" sz="1400" dirty="0"/>
              <a:t>, J. and Liu, Y., 2014. Comparison of response surface methodology and artificial neural network in optimization and prediction of acid activation of </a:t>
            </a:r>
            <a:r>
              <a:rPr lang="en-IE" sz="1400" dirty="0" err="1"/>
              <a:t>Bauxsol</a:t>
            </a:r>
            <a:r>
              <a:rPr lang="en-IE" sz="1400" dirty="0"/>
              <a:t> for phosphorus adsorption. Water, Air, &amp; Soil Pollution, 225(12), p.2225.</a:t>
            </a:r>
          </a:p>
          <a:p>
            <a:endParaRPr lang="en-IE" sz="1400" dirty="0"/>
          </a:p>
          <a:p>
            <a:endParaRPr lang="en-IE" sz="1400" dirty="0"/>
          </a:p>
          <a:p>
            <a:endParaRPr lang="en-IE" sz="1400" dirty="0"/>
          </a:p>
          <a:p>
            <a:endParaRPr lang="en-IE" sz="1400" dirty="0"/>
          </a:p>
          <a:p>
            <a:endParaRPr lang="en-IE" dirty="0"/>
          </a:p>
        </p:txBody>
      </p:sp>
      <p:sp>
        <p:nvSpPr>
          <p:cNvPr id="4" name="Footer Placeholder 3"/>
          <p:cNvSpPr>
            <a:spLocks noGrp="1"/>
          </p:cNvSpPr>
          <p:nvPr>
            <p:ph type="ftr" sz="quarter" idx="11"/>
          </p:nvPr>
        </p:nvSpPr>
        <p:spPr/>
        <p:txBody>
          <a:bodyPr/>
          <a:lstStyle/>
          <a:p>
            <a:endParaRPr lang="en-IE"/>
          </a:p>
        </p:txBody>
      </p:sp>
    </p:spTree>
    <p:extLst>
      <p:ext uri="{BB962C8B-B14F-4D97-AF65-F5344CB8AC3E}">
        <p14:creationId xmlns:p14="http://schemas.microsoft.com/office/powerpoint/2010/main" val="5319870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Acknowledgements </a:t>
            </a:r>
          </a:p>
        </p:txBody>
      </p:sp>
      <p:sp>
        <p:nvSpPr>
          <p:cNvPr id="3" name="Content Placeholder 2"/>
          <p:cNvSpPr>
            <a:spLocks noGrp="1"/>
          </p:cNvSpPr>
          <p:nvPr>
            <p:ph sz="quarter" idx="1"/>
          </p:nvPr>
        </p:nvSpPr>
        <p:spPr/>
        <p:txBody>
          <a:bodyPr/>
          <a:lstStyle/>
          <a:p>
            <a:r>
              <a:rPr lang="en-IE" dirty="0"/>
              <a:t>Acknowledgements and thanks to the EPA for funding this project.</a:t>
            </a:r>
          </a:p>
          <a:p>
            <a:r>
              <a:rPr lang="en-IE" dirty="0"/>
              <a:t>Special thanks to my supervisors </a:t>
            </a:r>
            <a:r>
              <a:rPr lang="en-IE" dirty="0" err="1"/>
              <a:t>Dr.</a:t>
            </a:r>
            <a:r>
              <a:rPr lang="en-IE" dirty="0"/>
              <a:t> Ronan Courtney (UL) and </a:t>
            </a:r>
            <a:r>
              <a:rPr lang="en-IE" dirty="0" err="1"/>
              <a:t>Dr.</a:t>
            </a:r>
            <a:r>
              <a:rPr lang="en-IE" dirty="0"/>
              <a:t> Mark G. Healy (NUIG).</a:t>
            </a:r>
          </a:p>
          <a:p>
            <a:endParaRPr lang="en-IE" dirty="0"/>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9" name="Footer Placeholder 8"/>
          <p:cNvSpPr>
            <a:spLocks noGrp="1"/>
          </p:cNvSpPr>
          <p:nvPr>
            <p:ph type="ftr" sz="quarter" idx="11"/>
          </p:nvPr>
        </p:nvSpPr>
        <p:spPr>
          <a:xfrm rot="10800000" flipV="1">
            <a:off x="304798" y="6381329"/>
            <a:ext cx="8641861" cy="476672"/>
          </a:xfrm>
        </p:spPr>
        <p:txBody>
          <a:bodyPr/>
          <a:lstStyle/>
          <a:p>
            <a:endParaRPr lang="en-IE"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38439484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Critical raw materials</a:t>
            </a:r>
          </a:p>
        </p:txBody>
      </p:sp>
      <p:sp>
        <p:nvSpPr>
          <p:cNvPr id="3" name="Content Placeholder 2"/>
          <p:cNvSpPr>
            <a:spLocks noGrp="1"/>
          </p:cNvSpPr>
          <p:nvPr>
            <p:ph idx="1"/>
          </p:nvPr>
        </p:nvSpPr>
        <p:spPr/>
        <p:txBody>
          <a:bodyPr/>
          <a:lstStyle/>
          <a:p>
            <a:endParaRPr lang="en-IE" dirty="0"/>
          </a:p>
          <a:p>
            <a:endParaRPr lang="en-IE" dirty="0"/>
          </a:p>
          <a:p>
            <a:endParaRPr lang="en-IE" dirty="0"/>
          </a:p>
        </p:txBody>
      </p:sp>
      <p:sp>
        <p:nvSpPr>
          <p:cNvPr id="9" name="Footer Placeholder 8"/>
          <p:cNvSpPr>
            <a:spLocks noGrp="1"/>
          </p:cNvSpPr>
          <p:nvPr>
            <p:ph type="ftr" sz="quarter" idx="11"/>
          </p:nvPr>
        </p:nvSpPr>
        <p:spPr/>
        <p:txBody>
          <a:bodyPr/>
          <a:lstStyle/>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0384" y="1373874"/>
            <a:ext cx="8316416" cy="4182980"/>
          </a:xfrm>
          <a:prstGeom prst="rect">
            <a:avLst/>
          </a:prstGeom>
        </p:spPr>
      </p:pic>
      <p:sp>
        <p:nvSpPr>
          <p:cNvPr id="8" name="Rectangle 7"/>
          <p:cNvSpPr/>
          <p:nvPr/>
        </p:nvSpPr>
        <p:spPr>
          <a:xfrm>
            <a:off x="4506132" y="5718398"/>
            <a:ext cx="4572000" cy="246221"/>
          </a:xfrm>
          <a:prstGeom prst="rect">
            <a:avLst/>
          </a:prstGeom>
        </p:spPr>
        <p:txBody>
          <a:bodyPr>
            <a:spAutoFit/>
          </a:bodyPr>
          <a:lstStyle/>
          <a:p>
            <a:pPr algn="r"/>
            <a:r>
              <a:rPr lang="en-IE" sz="1000" dirty="0"/>
              <a:t>(European Commission (EC) (2010)) </a:t>
            </a:r>
          </a:p>
        </p:txBody>
      </p:sp>
      <p:pic>
        <p:nvPicPr>
          <p:cNvPr id="15"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3686325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Critical raw materials</a:t>
            </a:r>
          </a:p>
        </p:txBody>
      </p:sp>
      <p:sp>
        <p:nvSpPr>
          <p:cNvPr id="3" name="Content Placeholder 2"/>
          <p:cNvSpPr>
            <a:spLocks noGrp="1"/>
          </p:cNvSpPr>
          <p:nvPr>
            <p:ph idx="1"/>
          </p:nvPr>
        </p:nvSpPr>
        <p:spPr/>
        <p:txBody>
          <a:bodyPr/>
          <a:lstStyle/>
          <a:p>
            <a:endParaRPr lang="en-IE" dirty="0"/>
          </a:p>
          <a:p>
            <a:endParaRPr lang="en-IE" dirty="0"/>
          </a:p>
          <a:p>
            <a:endParaRPr lang="en-IE" dirty="0"/>
          </a:p>
        </p:txBody>
      </p:sp>
      <p:sp>
        <p:nvSpPr>
          <p:cNvPr id="9" name="Footer Placeholder 8"/>
          <p:cNvSpPr>
            <a:spLocks noGrp="1"/>
          </p:cNvSpPr>
          <p:nvPr>
            <p:ph type="ftr" sz="quarter" idx="11"/>
          </p:nvPr>
        </p:nvSpPr>
        <p:spPr/>
        <p:txBody>
          <a:bodyPr/>
          <a:lstStyle/>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7" name="Picture 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8798" y="1630583"/>
            <a:ext cx="8316416" cy="4182980"/>
          </a:xfrm>
          <a:prstGeom prst="rect">
            <a:avLst/>
          </a:prstGeom>
        </p:spPr>
      </p:pic>
      <p:sp>
        <p:nvSpPr>
          <p:cNvPr id="6" name="Oval 5"/>
          <p:cNvSpPr/>
          <p:nvPr/>
        </p:nvSpPr>
        <p:spPr>
          <a:xfrm>
            <a:off x="4572000" y="4005064"/>
            <a:ext cx="792088" cy="36004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TextBox 7"/>
          <p:cNvSpPr txBox="1"/>
          <p:nvPr/>
        </p:nvSpPr>
        <p:spPr>
          <a:xfrm>
            <a:off x="4355976" y="5860593"/>
            <a:ext cx="4680720" cy="246221"/>
          </a:xfrm>
          <a:prstGeom prst="rect">
            <a:avLst/>
          </a:prstGeom>
          <a:noFill/>
        </p:spPr>
        <p:txBody>
          <a:bodyPr wrap="square" rtlCol="0">
            <a:spAutoFit/>
          </a:bodyPr>
          <a:lstStyle/>
          <a:p>
            <a:pPr algn="r"/>
            <a:r>
              <a:rPr lang="en-IE" sz="1000" dirty="0"/>
              <a:t>(European Commission (EC) (2010))</a:t>
            </a:r>
          </a:p>
        </p:txBody>
      </p:sp>
      <p:pic>
        <p:nvPicPr>
          <p:cNvPr id="15" name="Picture 1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1371343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endParaRPr lang="en-IE" dirty="0"/>
          </a:p>
        </p:txBody>
      </p:sp>
      <p:sp>
        <p:nvSpPr>
          <p:cNvPr id="3" name="Content Placeholder 2"/>
          <p:cNvSpPr>
            <a:spLocks noGrp="1"/>
          </p:cNvSpPr>
          <p:nvPr>
            <p:ph idx="4294967295"/>
          </p:nvPr>
        </p:nvSpPr>
        <p:spPr>
          <a:xfrm>
            <a:off x="0" y="1464668"/>
            <a:ext cx="8229600" cy="4525963"/>
          </a:xfrm>
        </p:spPr>
        <p:txBody>
          <a:bodyPr>
            <a:normAutofit/>
          </a:bodyPr>
          <a:lstStyle/>
          <a:p>
            <a:r>
              <a:rPr lang="en-IE" sz="2000" dirty="0"/>
              <a:t>Phosphorus is a non-metal and a key component in the composition of  animals and plants; essential for successful crop yields.</a:t>
            </a:r>
          </a:p>
          <a:p>
            <a:r>
              <a:rPr lang="en-IE" sz="2000" dirty="0"/>
              <a:t>Phosphorus is added to land through the use of fertilisers.	</a:t>
            </a:r>
          </a:p>
          <a:p>
            <a:pPr marL="857250" lvl="1" indent="-457200">
              <a:buFont typeface="+mj-lt"/>
              <a:buAutoNum type="arabicPeriod"/>
            </a:pPr>
            <a:r>
              <a:rPr lang="en-IE" sz="1600" dirty="0"/>
              <a:t>Organic fertiliser – phosphorus sourced from the manure.</a:t>
            </a:r>
          </a:p>
          <a:p>
            <a:pPr marL="857250" lvl="1" indent="-457200">
              <a:buFont typeface="+mj-lt"/>
              <a:buAutoNum type="arabicPeriod"/>
            </a:pPr>
            <a:r>
              <a:rPr lang="en-IE" sz="1600" dirty="0"/>
              <a:t>Mineral fertiliser – phosphorus sourced from phosphate rock.</a:t>
            </a:r>
          </a:p>
          <a:p>
            <a:pPr lvl="2"/>
            <a:r>
              <a:rPr lang="en-IE" sz="1600" dirty="0"/>
              <a:t>Demand projected to increase with increasing population; production costs increasing.</a:t>
            </a:r>
          </a:p>
          <a:p>
            <a:pPr lvl="2"/>
            <a:r>
              <a:rPr lang="en-IE" sz="1600" dirty="0"/>
              <a:t>Therefore decline in phosphate rock supplies.</a:t>
            </a:r>
          </a:p>
          <a:p>
            <a:r>
              <a:rPr lang="en-IE" sz="2000" dirty="0"/>
              <a:t>Eutrophication </a:t>
            </a:r>
          </a:p>
          <a:p>
            <a:pPr lvl="1"/>
            <a:r>
              <a:rPr lang="en-IE" sz="2000" dirty="0"/>
              <a:t>Phosphorus one of the major nutrients contributing to eutrophication of lakes/natural waters.    </a:t>
            </a:r>
          </a:p>
          <a:p>
            <a:pPr lvl="1"/>
            <a:endParaRPr lang="en-IE" sz="2000" dirty="0"/>
          </a:p>
          <a:p>
            <a:endParaRPr lang="en-IE" sz="2000" dirty="0"/>
          </a:p>
          <a:p>
            <a:endParaRPr lang="en-IE" dirty="0"/>
          </a:p>
        </p:txBody>
      </p:sp>
      <p:sp>
        <p:nvSpPr>
          <p:cNvPr id="6" name="Title 5"/>
          <p:cNvSpPr>
            <a:spLocks noGrp="1"/>
          </p:cNvSpPr>
          <p:nvPr>
            <p:ph type="title" idx="4294967295"/>
          </p:nvPr>
        </p:nvSpPr>
        <p:spPr>
          <a:xfrm>
            <a:off x="0" y="274638"/>
            <a:ext cx="8229600" cy="1143000"/>
          </a:xfrm>
        </p:spPr>
        <p:txBody>
          <a:bodyPr/>
          <a:lstStyle/>
          <a:p>
            <a:r>
              <a:rPr lang="en-IE" dirty="0"/>
              <a:t>Phosphorus</a:t>
            </a:r>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graphicFrame>
        <p:nvGraphicFramePr>
          <p:cNvPr id="15" name="Table 14"/>
          <p:cNvGraphicFramePr>
            <a:graphicFrameLocks noGrp="1"/>
          </p:cNvGraphicFramePr>
          <p:nvPr>
            <p:extLst>
              <p:ext uri="{D42A27DB-BD31-4B8C-83A1-F6EECF244321}">
                <p14:modId xmlns:p14="http://schemas.microsoft.com/office/powerpoint/2010/main" val="283452464"/>
              </p:ext>
            </p:extLst>
          </p:nvPr>
        </p:nvGraphicFramePr>
        <p:xfrm>
          <a:off x="4338027" y="5328564"/>
          <a:ext cx="4355977" cy="992376"/>
        </p:xfrm>
        <a:graphic>
          <a:graphicData uri="http://schemas.openxmlformats.org/drawingml/2006/table">
            <a:tbl>
              <a:tblPr firstRow="1" firstCol="1" bandRow="1">
                <a:tableStyleId>{2D5ABB26-0587-4C30-8999-92F81FD0307C}</a:tableStyleId>
              </a:tblPr>
              <a:tblGrid>
                <a:gridCol w="1451677">
                  <a:extLst>
                    <a:ext uri="{9D8B030D-6E8A-4147-A177-3AD203B41FA5}">
                      <a16:colId xmlns:a16="http://schemas.microsoft.com/office/drawing/2014/main" xmlns="" val="20000"/>
                    </a:ext>
                  </a:extLst>
                </a:gridCol>
                <a:gridCol w="1452150">
                  <a:extLst>
                    <a:ext uri="{9D8B030D-6E8A-4147-A177-3AD203B41FA5}">
                      <a16:colId xmlns:a16="http://schemas.microsoft.com/office/drawing/2014/main" xmlns="" val="20001"/>
                    </a:ext>
                  </a:extLst>
                </a:gridCol>
                <a:gridCol w="1452150">
                  <a:extLst>
                    <a:ext uri="{9D8B030D-6E8A-4147-A177-3AD203B41FA5}">
                      <a16:colId xmlns:a16="http://schemas.microsoft.com/office/drawing/2014/main" xmlns="" val="20002"/>
                    </a:ext>
                  </a:extLst>
                </a:gridCol>
              </a:tblGrid>
              <a:tr h="414018">
                <a:tc>
                  <a:txBody>
                    <a:bodyPr/>
                    <a:lstStyle/>
                    <a:p>
                      <a:pPr>
                        <a:lnSpc>
                          <a:spcPct val="115000"/>
                        </a:lnSpc>
                        <a:spcAft>
                          <a:spcPts val="0"/>
                        </a:spcAft>
                      </a:pPr>
                      <a:r>
                        <a:rPr lang="en-IE" sz="1100" b="1" dirty="0">
                          <a:effectLst/>
                        </a:rPr>
                        <a:t>Estimated lifetime of reserves</a:t>
                      </a:r>
                      <a:endParaRPr lang="en-IE" sz="1100" b="1"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r>
                        <a:rPr lang="en-IE" sz="1100" b="1" dirty="0">
                          <a:effectLst/>
                        </a:rPr>
                        <a:t>Estimated year of depletion</a:t>
                      </a:r>
                      <a:endParaRPr lang="en-IE" sz="1100" b="1"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r>
                        <a:rPr lang="en-IE" sz="1100" b="1" dirty="0">
                          <a:effectLst/>
                        </a:rPr>
                        <a:t>Reference</a:t>
                      </a:r>
                      <a:endParaRPr lang="en-IE" sz="1100" b="1"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0"/>
                  </a:ext>
                </a:extLst>
              </a:tr>
              <a:tr h="150026">
                <a:tc>
                  <a:txBody>
                    <a:bodyPr/>
                    <a:lstStyle/>
                    <a:p>
                      <a:pPr>
                        <a:lnSpc>
                          <a:spcPct val="115000"/>
                        </a:lnSpc>
                        <a:spcAft>
                          <a:spcPts val="0"/>
                        </a:spcAft>
                      </a:pPr>
                      <a:r>
                        <a:rPr lang="en-IE" sz="1100" dirty="0">
                          <a:effectLst/>
                        </a:rPr>
                        <a:t>80 years</a:t>
                      </a:r>
                      <a:endParaRPr lang="en-IE"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r>
                        <a:rPr lang="en-IE" sz="1100" dirty="0">
                          <a:effectLst/>
                        </a:rPr>
                        <a:t>2080</a:t>
                      </a:r>
                      <a:endParaRPr lang="en-I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r>
                        <a:rPr lang="en-IE" sz="1100">
                          <a:effectLst/>
                        </a:rPr>
                        <a:t>Smil 2000</a:t>
                      </a:r>
                      <a:endParaRPr lang="en-IE" sz="110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1"/>
                  </a:ext>
                </a:extLst>
              </a:tr>
              <a:tr h="150026">
                <a:tc>
                  <a:txBody>
                    <a:bodyPr/>
                    <a:lstStyle/>
                    <a:p>
                      <a:pPr>
                        <a:lnSpc>
                          <a:spcPct val="115000"/>
                        </a:lnSpc>
                        <a:spcAft>
                          <a:spcPts val="0"/>
                        </a:spcAft>
                      </a:pPr>
                      <a:r>
                        <a:rPr lang="en-IE" sz="1100">
                          <a:effectLst/>
                        </a:rPr>
                        <a:t>93 years </a:t>
                      </a:r>
                      <a:endParaRPr lang="en-IE" sz="110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r>
                        <a:rPr lang="en-IE" sz="1100" dirty="0">
                          <a:effectLst/>
                        </a:rPr>
                        <a:t>2102</a:t>
                      </a:r>
                      <a:endParaRPr lang="en-I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nSpc>
                          <a:spcPct val="115000"/>
                        </a:lnSpc>
                        <a:spcAft>
                          <a:spcPts val="0"/>
                        </a:spcAft>
                      </a:pPr>
                      <a:r>
                        <a:rPr lang="en-IE" sz="1100">
                          <a:effectLst/>
                        </a:rPr>
                        <a:t>Fixen 2009</a:t>
                      </a:r>
                      <a:endParaRPr lang="en-IE" sz="110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xmlns="" val="10002"/>
                  </a:ext>
                </a:extLst>
              </a:tr>
              <a:tr h="150026">
                <a:tc>
                  <a:txBody>
                    <a:bodyPr/>
                    <a:lstStyle/>
                    <a:p>
                      <a:pPr>
                        <a:lnSpc>
                          <a:spcPct val="115000"/>
                        </a:lnSpc>
                        <a:spcAft>
                          <a:spcPts val="0"/>
                        </a:spcAft>
                      </a:pPr>
                      <a:r>
                        <a:rPr lang="en-IE" sz="1100" dirty="0">
                          <a:effectLst/>
                        </a:rPr>
                        <a:t>90 years </a:t>
                      </a:r>
                      <a:endParaRPr lang="en-IE" sz="1100" dirty="0">
                        <a:effectLst/>
                        <a:latin typeface="Calibri"/>
                        <a:ea typeface="Calibri"/>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IE" sz="1100">
                          <a:effectLst/>
                        </a:rPr>
                        <a:t>2099</a:t>
                      </a:r>
                      <a:endParaRPr lang="en-IE" sz="110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en-IE" sz="1100" dirty="0" err="1">
                          <a:effectLst/>
                        </a:rPr>
                        <a:t>Vaccari</a:t>
                      </a:r>
                      <a:r>
                        <a:rPr lang="en-IE" sz="1100" dirty="0">
                          <a:effectLst/>
                        </a:rPr>
                        <a:t> 2009</a:t>
                      </a:r>
                      <a:endParaRPr lang="en-I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bl>
          </a:graphicData>
        </a:graphic>
      </p:graphicFrame>
      <p:sp>
        <p:nvSpPr>
          <p:cNvPr id="2" name="Rectangle 1"/>
          <p:cNvSpPr/>
          <p:nvPr/>
        </p:nvSpPr>
        <p:spPr>
          <a:xfrm>
            <a:off x="4078897" y="5061691"/>
            <a:ext cx="4572000" cy="307777"/>
          </a:xfrm>
          <a:prstGeom prst="rect">
            <a:avLst/>
          </a:prstGeom>
        </p:spPr>
        <p:txBody>
          <a:bodyPr>
            <a:spAutoFit/>
          </a:bodyPr>
          <a:lstStyle/>
          <a:p>
            <a:pPr algn="r"/>
            <a:r>
              <a:rPr lang="en-IE" sz="1400" b="1" dirty="0"/>
              <a:t>Table 1 </a:t>
            </a:r>
            <a:r>
              <a:rPr lang="en-IE" sz="1400" dirty="0"/>
              <a:t>Estimation of remaining phosphate rock reserves.</a:t>
            </a:r>
          </a:p>
        </p:txBody>
      </p:sp>
      <p:pic>
        <p:nvPicPr>
          <p:cNvPr id="16" name="Picture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2760922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endParaRPr lang="en-IE" dirty="0"/>
          </a:p>
        </p:txBody>
      </p:sp>
      <p:sp>
        <p:nvSpPr>
          <p:cNvPr id="3" name="Content Placeholder 2"/>
          <p:cNvSpPr>
            <a:spLocks noGrp="1"/>
          </p:cNvSpPr>
          <p:nvPr>
            <p:ph idx="4294967295"/>
          </p:nvPr>
        </p:nvSpPr>
        <p:spPr>
          <a:xfrm>
            <a:off x="0" y="1600200"/>
            <a:ext cx="8229600" cy="4525963"/>
          </a:xfrm>
        </p:spPr>
        <p:txBody>
          <a:bodyPr>
            <a:normAutofit/>
          </a:bodyPr>
          <a:lstStyle/>
          <a:p>
            <a:endParaRPr lang="en-IE" dirty="0"/>
          </a:p>
          <a:p>
            <a:r>
              <a:rPr lang="en-IE" dirty="0"/>
              <a:t>Chemical Precipitation</a:t>
            </a:r>
          </a:p>
          <a:p>
            <a:r>
              <a:rPr lang="en-IE" dirty="0"/>
              <a:t>Biological Phosphate Removal (BPR)</a:t>
            </a:r>
          </a:p>
          <a:p>
            <a:r>
              <a:rPr lang="en-IE" dirty="0"/>
              <a:t>Adsorbents</a:t>
            </a:r>
          </a:p>
          <a:p>
            <a:endParaRPr lang="en-IE" dirty="0"/>
          </a:p>
          <a:p>
            <a:endParaRPr lang="en-IE" dirty="0"/>
          </a:p>
        </p:txBody>
      </p:sp>
      <p:sp>
        <p:nvSpPr>
          <p:cNvPr id="6" name="Title 5"/>
          <p:cNvSpPr>
            <a:spLocks noGrp="1"/>
          </p:cNvSpPr>
          <p:nvPr>
            <p:ph type="title" idx="4294967295"/>
          </p:nvPr>
        </p:nvSpPr>
        <p:spPr>
          <a:xfrm>
            <a:off x="0" y="274638"/>
            <a:ext cx="8229600" cy="1143000"/>
          </a:xfrm>
        </p:spPr>
        <p:txBody>
          <a:bodyPr>
            <a:normAutofit fontScale="90000"/>
          </a:bodyPr>
          <a:lstStyle/>
          <a:p>
            <a:r>
              <a:rPr lang="en-IE" dirty="0"/>
              <a:t>Methods of P removal from wastewater</a:t>
            </a:r>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4197111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Bauxite residue – what is it?</a:t>
            </a:r>
          </a:p>
        </p:txBody>
      </p:sp>
      <p:sp>
        <p:nvSpPr>
          <p:cNvPr id="3" name="Content Placeholder 2"/>
          <p:cNvSpPr>
            <a:spLocks noGrp="1"/>
          </p:cNvSpPr>
          <p:nvPr>
            <p:ph idx="1"/>
          </p:nvPr>
        </p:nvSpPr>
        <p:spPr/>
        <p:txBody>
          <a:bodyPr/>
          <a:lstStyle/>
          <a:p>
            <a:endParaRPr lang="en-IE" dirty="0"/>
          </a:p>
          <a:p>
            <a:endParaRPr lang="en-IE" dirty="0"/>
          </a:p>
          <a:p>
            <a:endParaRPr lang="en-IE" dirty="0"/>
          </a:p>
        </p:txBody>
      </p:sp>
      <p:sp>
        <p:nvSpPr>
          <p:cNvPr id="9" name="Footer Placeholder 8"/>
          <p:cNvSpPr>
            <a:spLocks noGrp="1"/>
          </p:cNvSpPr>
          <p:nvPr>
            <p:ph type="ftr" sz="quarter" idx="11"/>
          </p:nvPr>
        </p:nvSpPr>
        <p:spPr/>
        <p:txBody>
          <a:bodyPr/>
          <a:lstStyle/>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52630" y="2776446"/>
            <a:ext cx="2438740" cy="1589664"/>
          </a:xfrm>
          <a:prstGeom prst="rect">
            <a:avLst/>
          </a:prstGeom>
        </p:spPr>
      </p:pic>
      <p:sp>
        <p:nvSpPr>
          <p:cNvPr id="10" name="TextBox 9"/>
          <p:cNvSpPr txBox="1"/>
          <p:nvPr/>
        </p:nvSpPr>
        <p:spPr>
          <a:xfrm>
            <a:off x="3646240" y="1977152"/>
            <a:ext cx="2023864" cy="646331"/>
          </a:xfrm>
          <a:prstGeom prst="rect">
            <a:avLst/>
          </a:prstGeom>
          <a:noFill/>
        </p:spPr>
        <p:txBody>
          <a:bodyPr wrap="square" rtlCol="0">
            <a:spAutoFit/>
          </a:bodyPr>
          <a:lstStyle/>
          <a:p>
            <a:r>
              <a:rPr lang="en-IE" dirty="0"/>
              <a:t>More commonly known as </a:t>
            </a:r>
            <a:r>
              <a:rPr lang="en-IE" b="1" u="sng" dirty="0"/>
              <a:t>red mud </a:t>
            </a:r>
          </a:p>
        </p:txBody>
      </p:sp>
      <p:sp>
        <p:nvSpPr>
          <p:cNvPr id="12" name="TextBox 11"/>
          <p:cNvSpPr txBox="1"/>
          <p:nvPr/>
        </p:nvSpPr>
        <p:spPr>
          <a:xfrm>
            <a:off x="5883254" y="2884289"/>
            <a:ext cx="2145130" cy="923330"/>
          </a:xfrm>
          <a:prstGeom prst="rect">
            <a:avLst/>
          </a:prstGeom>
          <a:noFill/>
        </p:spPr>
        <p:txBody>
          <a:bodyPr wrap="square" rtlCol="0">
            <a:spAutoFit/>
          </a:bodyPr>
          <a:lstStyle/>
          <a:p>
            <a:r>
              <a:rPr lang="en-IE" dirty="0"/>
              <a:t>A by-product produced in the aluminium industry</a:t>
            </a:r>
          </a:p>
        </p:txBody>
      </p:sp>
      <p:sp>
        <p:nvSpPr>
          <p:cNvPr id="16" name="TextBox 15"/>
          <p:cNvSpPr txBox="1"/>
          <p:nvPr/>
        </p:nvSpPr>
        <p:spPr>
          <a:xfrm>
            <a:off x="4902122" y="4347287"/>
            <a:ext cx="2520280" cy="1200329"/>
          </a:xfrm>
          <a:prstGeom prst="rect">
            <a:avLst/>
          </a:prstGeom>
          <a:noFill/>
        </p:spPr>
        <p:txBody>
          <a:bodyPr wrap="square" rtlCol="0">
            <a:spAutoFit/>
          </a:bodyPr>
          <a:lstStyle/>
          <a:p>
            <a:r>
              <a:rPr lang="en-IE" dirty="0"/>
              <a:t>Approximately 0.8t of bauxite residue produced per 1t of alumina</a:t>
            </a:r>
          </a:p>
        </p:txBody>
      </p:sp>
      <p:sp>
        <p:nvSpPr>
          <p:cNvPr id="17" name="TextBox 16"/>
          <p:cNvSpPr txBox="1"/>
          <p:nvPr/>
        </p:nvSpPr>
        <p:spPr>
          <a:xfrm>
            <a:off x="2075184" y="4356699"/>
            <a:ext cx="2160240" cy="1200329"/>
          </a:xfrm>
          <a:prstGeom prst="rect">
            <a:avLst/>
          </a:prstGeom>
          <a:noFill/>
        </p:spPr>
        <p:txBody>
          <a:bodyPr wrap="square" rtlCol="0">
            <a:spAutoFit/>
          </a:bodyPr>
          <a:lstStyle/>
          <a:p>
            <a:r>
              <a:rPr lang="en-IE" b="1" dirty="0"/>
              <a:t>Globally:</a:t>
            </a:r>
            <a:r>
              <a:rPr lang="en-IE" dirty="0"/>
              <a:t> Roughly 150Mt is being produced annually (Evans 2016)</a:t>
            </a:r>
          </a:p>
        </p:txBody>
      </p:sp>
      <p:sp>
        <p:nvSpPr>
          <p:cNvPr id="18" name="TextBox 17"/>
          <p:cNvSpPr txBox="1"/>
          <p:nvPr/>
        </p:nvSpPr>
        <p:spPr>
          <a:xfrm>
            <a:off x="1502008" y="2876433"/>
            <a:ext cx="1872208" cy="646331"/>
          </a:xfrm>
          <a:prstGeom prst="rect">
            <a:avLst/>
          </a:prstGeom>
          <a:noFill/>
        </p:spPr>
        <p:txBody>
          <a:bodyPr wrap="square" rtlCol="0">
            <a:spAutoFit/>
          </a:bodyPr>
          <a:lstStyle/>
          <a:p>
            <a:r>
              <a:rPr lang="en-IE" dirty="0"/>
              <a:t>Storage practices and management</a:t>
            </a:r>
          </a:p>
        </p:txBody>
      </p:sp>
      <p:cxnSp>
        <p:nvCxnSpPr>
          <p:cNvPr id="20" name="Straight Arrow Connector 19"/>
          <p:cNvCxnSpPr/>
          <p:nvPr/>
        </p:nvCxnSpPr>
        <p:spPr>
          <a:xfrm>
            <a:off x="5670104" y="2420888"/>
            <a:ext cx="558080" cy="355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444208" y="3933056"/>
            <a:ext cx="0" cy="414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H="1">
            <a:off x="4067944" y="4941168"/>
            <a:ext cx="64807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2699792" y="3645024"/>
            <a:ext cx="0" cy="7022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16947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IE" dirty="0"/>
              <a:t>Bauxite residue – storage considerations</a:t>
            </a:r>
          </a:p>
        </p:txBody>
      </p:sp>
      <p:sp>
        <p:nvSpPr>
          <p:cNvPr id="3" name="Content Placeholder 2"/>
          <p:cNvSpPr>
            <a:spLocks noGrp="1"/>
          </p:cNvSpPr>
          <p:nvPr>
            <p:ph idx="1"/>
          </p:nvPr>
        </p:nvSpPr>
        <p:spPr/>
        <p:txBody>
          <a:bodyPr/>
          <a:lstStyle/>
          <a:p>
            <a:endParaRPr lang="en-IE" dirty="0"/>
          </a:p>
          <a:p>
            <a:r>
              <a:rPr lang="en-IE" dirty="0"/>
              <a:t>Highly alkaline </a:t>
            </a:r>
          </a:p>
          <a:p>
            <a:r>
              <a:rPr lang="en-IE" dirty="0"/>
              <a:t>High electrical conductivity (EC) </a:t>
            </a:r>
          </a:p>
          <a:p>
            <a:r>
              <a:rPr lang="en-IE" dirty="0"/>
              <a:t>Fine particle size </a:t>
            </a:r>
          </a:p>
          <a:p>
            <a:pPr marL="0" indent="0" algn="r">
              <a:buNone/>
            </a:pPr>
            <a:r>
              <a:rPr lang="en-IE" sz="2000" dirty="0"/>
              <a:t>(Gräfe </a:t>
            </a:r>
            <a:r>
              <a:rPr lang="en-IE" sz="2000" i="1" dirty="0"/>
              <a:t>et al. </a:t>
            </a:r>
            <a:r>
              <a:rPr lang="en-IE" sz="2000" dirty="0"/>
              <a:t>2009)</a:t>
            </a:r>
          </a:p>
          <a:p>
            <a:pPr algn="r"/>
            <a:endParaRPr lang="en-IE" dirty="0"/>
          </a:p>
          <a:p>
            <a:endParaRPr lang="en-IE" dirty="0"/>
          </a:p>
          <a:p>
            <a:endParaRPr lang="en-IE" dirty="0"/>
          </a:p>
        </p:txBody>
      </p:sp>
      <p:sp>
        <p:nvSpPr>
          <p:cNvPr id="9" name="Footer Placeholder 8"/>
          <p:cNvSpPr>
            <a:spLocks noGrp="1"/>
          </p:cNvSpPr>
          <p:nvPr>
            <p:ph type="ftr" sz="quarter" idx="11"/>
          </p:nvPr>
        </p:nvSpPr>
        <p:spPr/>
        <p:txBody>
          <a:bodyPr/>
          <a:lstStyle/>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15" name="Picture 1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10009390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IE" dirty="0"/>
              <a:t>Bauxite residue as an adsorbent for P</a:t>
            </a:r>
          </a:p>
        </p:txBody>
      </p:sp>
      <p:sp>
        <p:nvSpPr>
          <p:cNvPr id="9" name="Footer Placeholder 8"/>
          <p:cNvSpPr>
            <a:spLocks noGrp="1"/>
          </p:cNvSpPr>
          <p:nvPr>
            <p:ph type="ftr" sz="quarter" idx="11"/>
          </p:nvPr>
        </p:nvSpPr>
        <p:spPr/>
        <p:txBody>
          <a:bodyPr/>
          <a:lstStyle/>
          <a:p>
            <a:endParaRPr lang="en-IE" dirty="0"/>
          </a:p>
        </p:txBody>
      </p:sp>
      <p:sp>
        <p:nvSpPr>
          <p:cNvPr id="3" name="Content Placeholder 2"/>
          <p:cNvSpPr>
            <a:spLocks noGrp="1"/>
          </p:cNvSpPr>
          <p:nvPr>
            <p:ph idx="4294967295"/>
          </p:nvPr>
        </p:nvSpPr>
        <p:spPr>
          <a:xfrm>
            <a:off x="0" y="1600200"/>
            <a:ext cx="8229600" cy="4525963"/>
          </a:xfrm>
        </p:spPr>
        <p:txBody>
          <a:bodyPr/>
          <a:lstStyle/>
          <a:p>
            <a:endParaRPr lang="en-IE" dirty="0"/>
          </a:p>
          <a:p>
            <a:pPr marL="0" indent="0" algn="r">
              <a:buNone/>
            </a:pPr>
            <a:endParaRPr lang="en-IE" dirty="0"/>
          </a:p>
          <a:p>
            <a:endParaRPr lang="en-IE" dirty="0"/>
          </a:p>
          <a:p>
            <a:endParaRPr lang="en-IE" dirty="0"/>
          </a:p>
        </p:txBody>
      </p:sp>
      <p:sp>
        <p:nvSpPr>
          <p:cNvPr id="4" name="AutoShape 2" descr="Image result for nuig image"/>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sp>
        <p:nvSpPr>
          <p:cNvPr id="5" name="AutoShape 4" descr="Image result for nuig image"/>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E"/>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800" y="6309320"/>
            <a:ext cx="1800000" cy="440981"/>
          </a:xfrm>
          <a:prstGeom prst="rect">
            <a:avLst/>
          </a:prstGeom>
          <a:ln>
            <a:noFill/>
          </a:ln>
          <a:effectLst>
            <a:outerShdw blurRad="292100" dist="139700" dir="2700000" algn="tl" rotWithShape="0">
              <a:srgbClr val="333333">
                <a:alpha val="65000"/>
              </a:srgbClr>
            </a:outerShdw>
          </a:effectLst>
        </p:spPr>
      </p:pic>
      <p:pic>
        <p:nvPicPr>
          <p:cNvPr id="13" name="Picture 2" descr="C:\Users\Patricia.Cusack\Desktop\Captur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16016" y="6309320"/>
            <a:ext cx="1800000" cy="44098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20272" y="6309320"/>
            <a:ext cx="1800000" cy="440981"/>
          </a:xfrm>
          <a:prstGeom prst="rect">
            <a:avLst/>
          </a:prstGeom>
          <a:ln>
            <a:noFill/>
          </a:ln>
          <a:effectLst>
            <a:outerShdw blurRad="292100" dist="139700" dir="2700000" algn="tl" rotWithShape="0">
              <a:srgbClr val="333333">
                <a:alpha val="65000"/>
              </a:srgbClr>
            </a:outerShdw>
          </a:effectLst>
        </p:spPr>
      </p:pic>
      <p:pic>
        <p:nvPicPr>
          <p:cNvPr id="15" name="Picture 2" descr="C:\Users\Patricia.Cusack\Desktop\EI_1000c.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24200" y="2400679"/>
            <a:ext cx="2601317" cy="1368152"/>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998901" y="3212976"/>
            <a:ext cx="2923949" cy="369332"/>
          </a:xfrm>
          <a:prstGeom prst="rect">
            <a:avLst/>
          </a:prstGeom>
          <a:noFill/>
        </p:spPr>
        <p:txBody>
          <a:bodyPr wrap="square" rtlCol="0">
            <a:spAutoFit/>
          </a:bodyPr>
          <a:lstStyle/>
          <a:p>
            <a:pPr algn="ctr"/>
            <a:endParaRPr lang="en-IE" dirty="0"/>
          </a:p>
        </p:txBody>
      </p:sp>
      <p:sp>
        <p:nvSpPr>
          <p:cNvPr id="16" name="Right Arrow 15"/>
          <p:cNvSpPr/>
          <p:nvPr/>
        </p:nvSpPr>
        <p:spPr>
          <a:xfrm rot="8052536">
            <a:off x="3176050" y="4038134"/>
            <a:ext cx="648072" cy="1071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7" name="Right Arrow 16"/>
          <p:cNvSpPr/>
          <p:nvPr/>
        </p:nvSpPr>
        <p:spPr>
          <a:xfrm rot="2593384">
            <a:off x="5019170" y="4046809"/>
            <a:ext cx="648072" cy="10714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TextBox 17"/>
          <p:cNvSpPr txBox="1"/>
          <p:nvPr/>
        </p:nvSpPr>
        <p:spPr>
          <a:xfrm>
            <a:off x="1403648" y="4361328"/>
            <a:ext cx="2520280" cy="923330"/>
          </a:xfrm>
          <a:prstGeom prst="rect">
            <a:avLst/>
          </a:prstGeom>
          <a:noFill/>
        </p:spPr>
        <p:txBody>
          <a:bodyPr wrap="square" rtlCol="0">
            <a:spAutoFit/>
          </a:bodyPr>
          <a:lstStyle/>
          <a:p>
            <a:r>
              <a:rPr lang="en-IE" dirty="0"/>
              <a:t>High composition of iron (Fe) and aluminium(Al) oxides</a:t>
            </a:r>
          </a:p>
        </p:txBody>
      </p:sp>
      <p:sp>
        <p:nvSpPr>
          <p:cNvPr id="19" name="TextBox 18"/>
          <p:cNvSpPr txBox="1"/>
          <p:nvPr/>
        </p:nvSpPr>
        <p:spPr>
          <a:xfrm>
            <a:off x="4932040" y="4361328"/>
            <a:ext cx="3528392" cy="646331"/>
          </a:xfrm>
          <a:prstGeom prst="rect">
            <a:avLst/>
          </a:prstGeom>
          <a:noFill/>
        </p:spPr>
        <p:txBody>
          <a:bodyPr wrap="square" rtlCol="0">
            <a:spAutoFit/>
          </a:bodyPr>
          <a:lstStyle/>
          <a:p>
            <a:r>
              <a:rPr lang="en-IE" dirty="0"/>
              <a:t>Adsorption of phosphates at the edge of Al/Fe-O </a:t>
            </a:r>
          </a:p>
        </p:txBody>
      </p:sp>
      <p:pic>
        <p:nvPicPr>
          <p:cNvPr id="20" name="Picture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54221" y="6308725"/>
            <a:ext cx="1682195" cy="435039"/>
          </a:xfrm>
          <a:prstGeom prst="rect">
            <a:avLst/>
          </a:prstGeom>
        </p:spPr>
      </p:pic>
    </p:spTree>
    <p:extLst>
      <p:ext uri="{BB962C8B-B14F-4D97-AF65-F5344CB8AC3E}">
        <p14:creationId xmlns:p14="http://schemas.microsoft.com/office/powerpoint/2010/main" val="31484422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1714</Words>
  <Application>Microsoft Macintosh PowerPoint</Application>
  <PresentationFormat>On-screen Show (4:3)</PresentationFormat>
  <Paragraphs>780</Paragraphs>
  <Slides>23</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Slide Titles</vt:lpstr>
      </vt:variant>
      <vt:variant>
        <vt:i4>23</vt:i4>
      </vt:variant>
      <vt:variant>
        <vt:lpstr>Custom Shows</vt:lpstr>
      </vt:variant>
      <vt:variant>
        <vt:i4>1</vt:i4>
      </vt:variant>
    </vt:vector>
  </HeadingPairs>
  <TitlesOfParts>
    <vt:vector size="29" baseType="lpstr">
      <vt:lpstr>Arial</vt:lpstr>
      <vt:lpstr>Calibri</vt:lpstr>
      <vt:lpstr>Times New Roman</vt:lpstr>
      <vt:lpstr>Wingdings</vt:lpstr>
      <vt:lpstr>Office Theme</vt:lpstr>
      <vt:lpstr>The use of Bauxite Residue for Phosphorus (P) recovery in wastewater </vt:lpstr>
      <vt:lpstr>Objectives of presentation</vt:lpstr>
      <vt:lpstr>Critical raw materials</vt:lpstr>
      <vt:lpstr>Critical raw materials</vt:lpstr>
      <vt:lpstr>Phosphorus</vt:lpstr>
      <vt:lpstr>Methods of P removal from wastewater</vt:lpstr>
      <vt:lpstr>Bauxite residue – what is it?</vt:lpstr>
      <vt:lpstr>Bauxite residue – storage considerations</vt:lpstr>
      <vt:lpstr>Bauxite residue as an adsorbent for P</vt:lpstr>
      <vt:lpstr>Previous studies </vt:lpstr>
      <vt:lpstr>Objectives of this segment of the study</vt:lpstr>
      <vt:lpstr> Step 1: Treatment of bauxite residue</vt:lpstr>
      <vt:lpstr>Step 2: Characterisation of bauxite residue samples </vt:lpstr>
      <vt:lpstr> Physicochemical properties of the bauxite residue</vt:lpstr>
      <vt:lpstr> Physicochemical properties of the bauxite residue</vt:lpstr>
      <vt:lpstr> Mineralogical composition of the bauxite residue</vt:lpstr>
      <vt:lpstr> Main elemental composition of the bauxite residue</vt:lpstr>
      <vt:lpstr>Surface morphology</vt:lpstr>
      <vt:lpstr> Step 3: Batch adsorption study</vt:lpstr>
      <vt:lpstr> Maximum adsorption capacity</vt:lpstr>
      <vt:lpstr> Present and future work</vt:lpstr>
      <vt:lpstr>References</vt:lpstr>
      <vt:lpstr>Acknowledgements </vt:lpstr>
      <vt:lpstr>Custom Show 1</vt:lpstr>
    </vt:vector>
  </TitlesOfParts>
  <Company>University of Limerick</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use of Bauxite Residue for Phosphorus recovery in wastewater</dc:title>
  <dc:creator>ULPatriciaCusack</dc:creator>
  <cp:lastModifiedBy>Healy, Mark</cp:lastModifiedBy>
  <cp:revision>61</cp:revision>
  <dcterms:created xsi:type="dcterms:W3CDTF">2017-02-23T16:00:22Z</dcterms:created>
  <dcterms:modified xsi:type="dcterms:W3CDTF">2017-04-06T15:35:39Z</dcterms:modified>
</cp:coreProperties>
</file>