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58" r:id="rId2"/>
    <p:sldId id="353" r:id="rId3"/>
    <p:sldId id="314" r:id="rId4"/>
    <p:sldId id="325" r:id="rId5"/>
    <p:sldId id="294" r:id="rId6"/>
    <p:sldId id="295" r:id="rId7"/>
    <p:sldId id="272" r:id="rId8"/>
    <p:sldId id="332" r:id="rId9"/>
    <p:sldId id="333" r:id="rId10"/>
    <p:sldId id="368" r:id="rId11"/>
    <p:sldId id="334" r:id="rId12"/>
    <p:sldId id="335" r:id="rId13"/>
    <p:sldId id="337" r:id="rId14"/>
    <p:sldId id="369" r:id="rId15"/>
    <p:sldId id="373" r:id="rId16"/>
    <p:sldId id="338" r:id="rId17"/>
    <p:sldId id="339" r:id="rId18"/>
    <p:sldId id="340" r:id="rId19"/>
    <p:sldId id="341" r:id="rId20"/>
    <p:sldId id="344" r:id="rId21"/>
    <p:sldId id="346" r:id="rId22"/>
    <p:sldId id="355" r:id="rId23"/>
    <p:sldId id="347" r:id="rId24"/>
    <p:sldId id="348" r:id="rId25"/>
    <p:sldId id="356" r:id="rId26"/>
    <p:sldId id="350" r:id="rId27"/>
    <p:sldId id="367" r:id="rId28"/>
    <p:sldId id="351" r:id="rId29"/>
    <p:sldId id="352" r:id="rId30"/>
    <p:sldId id="315" r:id="rId31"/>
    <p:sldId id="316" r:id="rId32"/>
    <p:sldId id="318" r:id="rId33"/>
    <p:sldId id="323" r:id="rId34"/>
    <p:sldId id="309" r:id="rId35"/>
    <p:sldId id="372" r:id="rId3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CEC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4660"/>
  </p:normalViewPr>
  <p:slideViewPr>
    <p:cSldViewPr>
      <p:cViewPr varScale="1">
        <p:scale>
          <a:sx n="69" d="100"/>
          <a:sy n="69" d="100"/>
        </p:scale>
        <p:origin x="-15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B344D1-DF5F-4435-A545-24D300E9DDC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1705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smtClean="0"/>
              <a:t>Click to edit Master text styles</a:t>
            </a:r>
          </a:p>
          <a:p>
            <a:pPr lvl="1"/>
            <a:r>
              <a:rPr lang="en-GB" altLang="en-US" noProof="0" smtClean="0"/>
              <a:t>Second level</a:t>
            </a:r>
          </a:p>
          <a:p>
            <a:pPr lvl="2"/>
            <a:r>
              <a:rPr lang="en-GB" altLang="en-US" noProof="0" smtClean="0"/>
              <a:t>Third level</a:t>
            </a:r>
          </a:p>
          <a:p>
            <a:pPr lvl="3"/>
            <a:r>
              <a:rPr lang="en-GB" altLang="en-US" noProof="0" smtClean="0"/>
              <a:t>Fourth level</a:t>
            </a:r>
          </a:p>
          <a:p>
            <a:pPr lvl="4"/>
            <a:r>
              <a:rPr lang="en-GB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2E5965A-83A7-4469-BF1B-271C471DCE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30694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CD7C75-7576-406D-9DEB-D135B37A2A9D}" type="slidenum">
              <a:rPr lang="en-GB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90223C-6E20-4A3B-8524-6D2BF7401ACD}" type="slidenum">
              <a:rPr lang="en-GB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GB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90223C-6E20-4A3B-8524-6D2BF7401ACD}" type="slidenum">
              <a:rPr lang="en-GB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GB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5D9B0A-0A07-4D95-9C57-561172586D16}" type="slidenum">
              <a:rPr lang="en-GB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GB" alt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5D9B0A-0A07-4D95-9C57-561172586D16}" type="slidenum">
              <a:rPr lang="en-GB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GB" alt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5D9B0A-0A07-4D95-9C57-561172586D16}" type="slidenum">
              <a:rPr lang="en-GB" altLang="en-US" smtClean="0"/>
              <a:pPr eaLnBrk="1" hangingPunct="1">
                <a:spcBef>
                  <a:spcPct val="0"/>
                </a:spcBef>
              </a:pPr>
              <a:t>16</a:t>
            </a:fld>
            <a:endParaRPr lang="en-GB" alt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5D9B0A-0A07-4D95-9C57-561172586D16}" type="slidenum">
              <a:rPr lang="en-GB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en-GB" alt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5D9B0A-0A07-4D95-9C57-561172586D16}" type="slidenum">
              <a:rPr lang="en-GB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GB" alt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5D9B0A-0A07-4D95-9C57-561172586D16}" type="slidenum">
              <a:rPr lang="en-GB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GB" alt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90223C-6E20-4A3B-8524-6D2BF7401ACD}" type="slidenum">
              <a:rPr lang="en-GB" altLang="en-US" smtClean="0"/>
              <a:pPr eaLnBrk="1" hangingPunct="1">
                <a:spcBef>
                  <a:spcPct val="0"/>
                </a:spcBef>
              </a:pPr>
              <a:t>30</a:t>
            </a:fld>
            <a:endParaRPr lang="en-GB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90223C-6E20-4A3B-8524-6D2BF7401ACD}" type="slidenum">
              <a:rPr lang="en-GB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GB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EC873-6083-4459-B41C-EC52AD46587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3151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395F2-6775-4859-80E4-12121BE4166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3625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0424F-104A-484D-8BE7-A1745C0187C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344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A3573-4212-4F45-9C28-671FF81D2F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4147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14889-DC6F-41CD-9315-D75AD315892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454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B5450-AFD3-4147-8F63-5F05FF00313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022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F66E1-A63F-4D69-AC90-44B39A1256E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7259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2BF16-180F-4027-A4C5-2A136DF2F69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4806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C6870-F76A-451B-AFE1-3C544F761BA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030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CB1B3-AC64-47EE-AF5A-444EB83B63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7669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103C1-F559-49EF-8207-C750159721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8544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7662BC0-5019-42E9-83C5-D12F1C02A7D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4.png"/><Relationship Id="rId7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20.png"/><Relationship Id="rId7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8.png"/><Relationship Id="rId7" Type="http://schemas.openxmlformats.org/officeDocument/2006/relationships/image" Target="../media/image4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png"/><Relationship Id="rId7" Type="http://schemas.openxmlformats.org/officeDocument/2006/relationships/image" Target="../media/image4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.png"/><Relationship Id="rId7" Type="http://schemas.openxmlformats.org/officeDocument/2006/relationships/image" Target="../media/image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hyperlink" Target="http://www.epa.ie/pubs/reports/water/wastewater/2014%20waste%20water%20report_web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hyperlink" Target="http://www.environ.ie/en/Publications/Environment/Water/FileDownLoad,17228,en.pdf" TargetMode="External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6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image" Target="../media/image39.jpeg"/><Relationship Id="rId10" Type="http://schemas.openxmlformats.org/officeDocument/2006/relationships/image" Target="../media/image5.png"/><Relationship Id="rId4" Type="http://schemas.openxmlformats.org/officeDocument/2006/relationships/image" Target="../media/image38.jpeg"/><Relationship Id="rId9" Type="http://schemas.openxmlformats.org/officeDocument/2006/relationships/image" Target="../media/image4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hyperlink" Target="mailto:mark.healy@nuigalway.ie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8.png"/><Relationship Id="rId7" Type="http://schemas.openxmlformats.org/officeDocument/2006/relationships/image" Target="../media/image3.jpeg"/><Relationship Id="rId2" Type="http://schemas.openxmlformats.org/officeDocument/2006/relationships/hyperlink" Target="http://www.bordbia.ie/industry/farmers/quality/SDQASDocuments/SustainableDairyAssuranceScheme-ProducerStandard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jpeg"/><Relationship Id="rId7" Type="http://schemas.openxmlformats.org/officeDocument/2006/relationships/image" Target="../media/image4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jpeg"/><Relationship Id="rId7" Type="http://schemas.openxmlformats.org/officeDocument/2006/relationships/image" Target="../media/image4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90538" y="3995738"/>
            <a:ext cx="8162925" cy="85725"/>
          </a:xfrm>
          <a:prstGeom prst="rect">
            <a:avLst/>
          </a:prstGeom>
          <a:solidFill>
            <a:srgbClr val="690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E" altLang="en-US" sz="1800"/>
          </a:p>
        </p:txBody>
      </p:sp>
      <p:sp>
        <p:nvSpPr>
          <p:cNvPr id="3077" name="Rectangle 5"/>
          <p:cNvSpPr>
            <a:spLocks noGrp="1" noChangeArrowheads="1"/>
          </p:cNvSpPr>
          <p:nvPr/>
        </p:nvSpPr>
        <p:spPr bwMode="auto">
          <a:xfrm>
            <a:off x="490538" y="331788"/>
            <a:ext cx="7805737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rgbClr val="69075A"/>
                </a:solidFill>
                <a:latin typeface="Times New Roman" pitchFamily="18" charset="0"/>
                <a:ea typeface="MS PGothic" pitchFamily="34" charset="-128"/>
              </a:rPr>
              <a:t>Investigation into potential risks associated with the use of treated municipal sludge on agricultural land</a:t>
            </a:r>
            <a:endParaRPr lang="en-US" altLang="en-US" sz="4500" dirty="0">
              <a:solidFill>
                <a:srgbClr val="69075A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490538" y="4314825"/>
            <a:ext cx="81629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GB" sz="1600" dirty="0"/>
              <a:t>Healy, </a:t>
            </a:r>
            <a:r>
              <a:rPr lang="en-GB" sz="1600" dirty="0" smtClean="0"/>
              <a:t>M.G., </a:t>
            </a:r>
            <a:r>
              <a:rPr lang="en-GB" sz="1600" dirty="0"/>
              <a:t>Fenton, O</a:t>
            </a:r>
            <a:r>
              <a:rPr lang="en-GB" sz="1600" dirty="0" smtClean="0"/>
              <a:t>., </a:t>
            </a:r>
            <a:r>
              <a:rPr lang="en-GB" sz="1600" dirty="0"/>
              <a:t>Cummins, E</a:t>
            </a:r>
            <a:r>
              <a:rPr lang="en-GB" sz="1600" dirty="0" smtClean="0"/>
              <a:t>., </a:t>
            </a:r>
            <a:r>
              <a:rPr lang="en-GB" sz="1600" dirty="0"/>
              <a:t>Clarke, R</a:t>
            </a:r>
            <a:r>
              <a:rPr lang="en-GB" sz="1600" dirty="0" smtClean="0"/>
              <a:t>., </a:t>
            </a:r>
            <a:r>
              <a:rPr lang="en-GB" sz="1600" dirty="0"/>
              <a:t>Peyton, </a:t>
            </a:r>
            <a:r>
              <a:rPr lang="en-GB" sz="1600" dirty="0" smtClean="0"/>
              <a:t>D.P., </a:t>
            </a:r>
            <a:r>
              <a:rPr lang="en-GB" sz="1600" dirty="0"/>
              <a:t>Fleming, G.T.A</a:t>
            </a:r>
            <a:r>
              <a:rPr lang="en-GB" sz="1600" dirty="0" smtClean="0"/>
              <a:t>.,  </a:t>
            </a:r>
            <a:r>
              <a:rPr lang="en-GB" sz="1600" dirty="0"/>
              <a:t>Wall, D</a:t>
            </a:r>
            <a:r>
              <a:rPr lang="en-GB" sz="1600" dirty="0" smtClean="0"/>
              <a:t>., </a:t>
            </a:r>
            <a:r>
              <a:rPr lang="en-GB" sz="1600" dirty="0"/>
              <a:t>Morrison, L</a:t>
            </a:r>
            <a:r>
              <a:rPr lang="en-GB" sz="1600" dirty="0" smtClean="0"/>
              <a:t>., </a:t>
            </a:r>
            <a:r>
              <a:rPr lang="en-GB" sz="1600" dirty="0"/>
              <a:t>and Cormican, M</a:t>
            </a:r>
            <a:r>
              <a:rPr lang="en-GB" sz="1600" dirty="0" smtClean="0"/>
              <a:t>.</a:t>
            </a:r>
            <a:endParaRPr lang="en-IE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3075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16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39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Methodology – Pharmaceutical </a:t>
            </a:r>
            <a:r>
              <a:rPr lang="en-US" sz="3500" dirty="0" err="1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characterisation</a:t>
            </a:r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44061" y="1413483"/>
            <a:ext cx="781155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reated </a:t>
            </a:r>
            <a:r>
              <a:rPr lang="en-US" sz="2400" dirty="0"/>
              <a:t>sludge was collected from </a:t>
            </a:r>
            <a:r>
              <a:rPr lang="en-US" sz="2400" dirty="0">
                <a:solidFill>
                  <a:srgbClr val="FF0000"/>
                </a:solidFill>
              </a:rPr>
              <a:t>16 wastewater treatment plants</a:t>
            </a:r>
            <a:r>
              <a:rPr lang="en-US" sz="2400" dirty="0"/>
              <a:t> (WWTPs) with population equivalents </a:t>
            </a:r>
            <a:r>
              <a:rPr lang="en-US" sz="2400" dirty="0" smtClean="0"/>
              <a:t>(PE) </a:t>
            </a:r>
            <a:r>
              <a:rPr lang="en-US" sz="2400" dirty="0"/>
              <a:t>ranging up to approximately 2.3 million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Pharmacuetical</a:t>
            </a:r>
            <a:r>
              <a:rPr lang="en-US" sz="2400" dirty="0" smtClean="0"/>
              <a:t> </a:t>
            </a:r>
            <a:r>
              <a:rPr lang="en-US" sz="2400" dirty="0" err="1" smtClean="0"/>
              <a:t>analysed</a:t>
            </a:r>
            <a:r>
              <a:rPr lang="en-US" sz="2400" dirty="0" smtClean="0"/>
              <a:t> using mass spectrometry </a:t>
            </a:r>
            <a:endParaRPr lang="en-US" sz="2400" dirty="0"/>
          </a:p>
          <a:p>
            <a:r>
              <a:rPr lang="en-US" sz="24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Pharmaceuticals examined: </a:t>
            </a:r>
            <a:r>
              <a:rPr lang="en-US" sz="2400" dirty="0" err="1" smtClean="0"/>
              <a:t>Triclosan</a:t>
            </a:r>
            <a:r>
              <a:rPr lang="en-US" sz="2400" dirty="0" smtClean="0"/>
              <a:t> and </a:t>
            </a:r>
            <a:r>
              <a:rPr lang="en-US" sz="2400" dirty="0" err="1" smtClean="0"/>
              <a:t>Triclocarban</a:t>
            </a:r>
            <a:endParaRPr lang="en-GB" sz="2400" dirty="0">
              <a:cs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1" name="Picture 3" descr="NUI_Galway_BrandMark_B_Co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Teagasc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4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864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Methodology 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3528" y="1124744"/>
            <a:ext cx="604867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hree </a:t>
            </a:r>
            <a:r>
              <a:rPr lang="en-US" sz="2400" dirty="0">
                <a:solidFill>
                  <a:srgbClr val="FF0000"/>
                </a:solidFill>
              </a:rPr>
              <a:t>types of </a:t>
            </a:r>
            <a:r>
              <a:rPr lang="en-US" sz="2400" dirty="0" err="1" smtClean="0">
                <a:solidFill>
                  <a:srgbClr val="FF0000"/>
                </a:solidFill>
              </a:rPr>
              <a:t>biosolids</a:t>
            </a:r>
            <a:r>
              <a:rPr lang="en-US" sz="2400" dirty="0" smtClean="0"/>
              <a:t>, were examined: 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anaerobically </a:t>
            </a:r>
            <a:r>
              <a:rPr lang="en-US" sz="2400" dirty="0">
                <a:solidFill>
                  <a:srgbClr val="FF0000"/>
                </a:solidFill>
              </a:rPr>
              <a:t>digested (AD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lime </a:t>
            </a:r>
            <a:r>
              <a:rPr lang="en-US" sz="2400" dirty="0">
                <a:solidFill>
                  <a:srgbClr val="FF0000"/>
                </a:solidFill>
              </a:rPr>
              <a:t>stabilized (LS</a:t>
            </a:r>
            <a:r>
              <a:rPr lang="en-US" sz="2400" dirty="0" smtClean="0">
                <a:solidFill>
                  <a:srgbClr val="FF0000"/>
                </a:solidFill>
              </a:rPr>
              <a:t>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thermally </a:t>
            </a:r>
            <a:r>
              <a:rPr lang="en-US" sz="2400" dirty="0">
                <a:solidFill>
                  <a:srgbClr val="FF0000"/>
                </a:solidFill>
              </a:rPr>
              <a:t>dried (TD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</a:p>
          <a:p>
            <a:endParaRPr lang="en-US" sz="24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138" y="852897"/>
            <a:ext cx="2253118" cy="1592394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138" y="4255819"/>
            <a:ext cx="2287645" cy="1685156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523" y="2564904"/>
            <a:ext cx="2276348" cy="1463832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23" name="Picture 3" descr="NUI_Galway_BrandMark_B_Co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2" descr="Teagasc 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8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761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39004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Results</a:t>
            </a:r>
          </a:p>
          <a:p>
            <a:pPr eaLnBrk="0" hangingPunct="0"/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Characterization of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biosolids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from 16 WWTPs </a:t>
            </a:r>
            <a:endParaRPr lang="en-US" sz="3500" dirty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751" y="1268760"/>
            <a:ext cx="5904656" cy="4287241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2371180" y="1844824"/>
            <a:ext cx="6772820" cy="2577772"/>
            <a:chOff x="2371180" y="1844824"/>
            <a:chExt cx="6772820" cy="2577772"/>
          </a:xfrm>
        </p:grpSpPr>
        <p:grpSp>
          <p:nvGrpSpPr>
            <p:cNvPr id="5" name="Group 4"/>
            <p:cNvGrpSpPr/>
            <p:nvPr/>
          </p:nvGrpSpPr>
          <p:grpSpPr>
            <a:xfrm>
              <a:off x="2371180" y="1844824"/>
              <a:ext cx="4813431" cy="2088232"/>
              <a:chOff x="2371180" y="1844824"/>
              <a:chExt cx="4813431" cy="2088232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3237562" y="2132856"/>
                <a:ext cx="576064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2371180" y="2852936"/>
                <a:ext cx="576064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4932040" y="3933056"/>
                <a:ext cx="576064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5796136" y="3920302"/>
                <a:ext cx="576064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6608547" y="2132856"/>
                <a:ext cx="576064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4111047" y="1844824"/>
                <a:ext cx="576064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>
              <a:off x="7452320" y="2708920"/>
              <a:ext cx="1691680" cy="1713676"/>
              <a:chOff x="7452320" y="2708920"/>
              <a:chExt cx="1691680" cy="1713676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7668344" y="2708920"/>
                <a:ext cx="576064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/>
              <p:cNvSpPr txBox="1"/>
              <p:nvPr/>
            </p:nvSpPr>
            <p:spPr>
              <a:xfrm>
                <a:off x="7452320" y="2852936"/>
                <a:ext cx="169168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600" b="1" i="1" dirty="0" smtClean="0"/>
                  <a:t>Limit values for metal concentrations in sludge for use in agriculture</a:t>
                </a:r>
                <a:endParaRPr lang="en-IE" sz="1600" b="1" i="1" dirty="0"/>
              </a:p>
            </p:txBody>
          </p:sp>
        </p:grpSp>
      </p:grpSp>
      <p:sp>
        <p:nvSpPr>
          <p:cNvPr id="8" name="Oval 7"/>
          <p:cNvSpPr/>
          <p:nvPr/>
        </p:nvSpPr>
        <p:spPr>
          <a:xfrm>
            <a:off x="7005211" y="1700808"/>
            <a:ext cx="331135" cy="2232248"/>
          </a:xfrm>
          <a:prstGeom prst="ellipse">
            <a:avLst/>
          </a:prstGeom>
          <a:noFill/>
          <a:ln w="44450">
            <a:solidFill>
              <a:schemeClr val="tx2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Box 1"/>
          <p:cNvSpPr txBox="1"/>
          <p:nvPr/>
        </p:nvSpPr>
        <p:spPr>
          <a:xfrm>
            <a:off x="5095543" y="161582"/>
            <a:ext cx="39582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500" dirty="0" smtClean="0"/>
              <a:t>Healy et al. 2016. Waste Manage. 48: 404-8</a:t>
            </a:r>
            <a:endParaRPr lang="en-IE" sz="15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30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35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696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39037"/>
              </p:ext>
            </p:extLst>
          </p:nvPr>
        </p:nvGraphicFramePr>
        <p:xfrm>
          <a:off x="411890" y="2134275"/>
          <a:ext cx="8339646" cy="381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1378"/>
                <a:gridCol w="1191378"/>
                <a:gridCol w="1191378"/>
                <a:gridCol w="1191378"/>
                <a:gridCol w="1191378"/>
                <a:gridCol w="1191378"/>
                <a:gridCol w="1191378"/>
              </a:tblGrid>
              <a:tr h="370840">
                <a:tc>
                  <a:txBody>
                    <a:bodyPr/>
                    <a:lstStyle/>
                    <a:p>
                      <a:r>
                        <a:rPr lang="en-IE" dirty="0" smtClean="0"/>
                        <a:t>Metal</a:t>
                      </a:r>
                      <a:endParaRPr lang="en-I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IE" dirty="0" smtClean="0"/>
                        <a:t>Anaerobic digestion</a:t>
                      </a:r>
                      <a:endParaRPr lang="en-I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IE" dirty="0" smtClean="0"/>
                        <a:t>Lime stabilisation</a:t>
                      </a:r>
                      <a:endParaRPr lang="en-I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IE" dirty="0" smtClean="0"/>
                        <a:t>Thermal drying</a:t>
                      </a:r>
                      <a:endParaRPr lang="en-I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i="1" dirty="0" smtClean="0"/>
                        <a:t>Mean</a:t>
                      </a:r>
                      <a:endParaRPr lang="en-IE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i="1" dirty="0" smtClean="0"/>
                        <a:t>SD</a:t>
                      </a:r>
                      <a:endParaRPr lang="en-IE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i="1" dirty="0" smtClean="0"/>
                        <a:t>Mean</a:t>
                      </a:r>
                      <a:endParaRPr lang="en-IE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i="1" dirty="0" smtClean="0"/>
                        <a:t>SD</a:t>
                      </a:r>
                      <a:endParaRPr lang="en-IE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i="1" dirty="0" smtClean="0"/>
                        <a:t>Mean </a:t>
                      </a:r>
                      <a:endParaRPr lang="en-IE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i="1" dirty="0" smtClean="0"/>
                        <a:t>SD</a:t>
                      </a:r>
                      <a:endParaRPr lang="en-IE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/>
                        <a:t>As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&lt;LOD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&lt;LOD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&lt;LOD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/>
                        <a:t>Se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3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2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3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2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</a:t>
                      </a:r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err="1" smtClean="0"/>
                        <a:t>Sr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162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61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183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75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114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36</a:t>
                      </a:r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/>
                        <a:t>Mo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5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2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4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5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</a:t>
                      </a:r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/>
                        <a:t>Ag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11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2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11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3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8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3</a:t>
                      </a:r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/>
                        <a:t>Sn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55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57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23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4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23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5</a:t>
                      </a:r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/>
                        <a:t>Sb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mtClean="0"/>
                        <a:t>20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5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17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3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17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4</a:t>
                      </a:r>
                      <a:endParaRPr lang="en-IE" dirty="0"/>
                    </a:p>
                  </a:txBody>
                  <a:tcPr/>
                </a:tc>
              </a:tr>
              <a:tr h="478864">
                <a:tc>
                  <a:txBody>
                    <a:bodyPr/>
                    <a:lstStyle/>
                    <a:p>
                      <a:r>
                        <a:rPr lang="en-IE" dirty="0" smtClean="0"/>
                        <a:t>Cr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51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43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25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15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16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12</a:t>
                      </a:r>
                      <a:endParaRPr lang="en-I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5536" y="1340768"/>
            <a:ext cx="85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b="1" i="1" dirty="0" smtClean="0"/>
              <a:t>Concentrations (mg kg</a:t>
            </a:r>
            <a:r>
              <a:rPr lang="en-IE" sz="2200" b="1" i="1" baseline="30000" dirty="0" smtClean="0"/>
              <a:t>-1</a:t>
            </a:r>
            <a:r>
              <a:rPr lang="en-IE" sz="2200" b="1" i="1" dirty="0" smtClean="0"/>
              <a:t>) of </a:t>
            </a:r>
            <a:r>
              <a:rPr lang="en-IE" sz="2200" b="1" i="1" u="sng" dirty="0" smtClean="0"/>
              <a:t>unlegislated metals </a:t>
            </a:r>
            <a:r>
              <a:rPr lang="en-IE" sz="2200" b="1" i="1" dirty="0" smtClean="0"/>
              <a:t>(in the EU) in the treated sludge</a:t>
            </a:r>
            <a:endParaRPr lang="en-IE" sz="2200" b="1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395536" y="3743175"/>
            <a:ext cx="8424936" cy="1702049"/>
            <a:chOff x="395536" y="3743175"/>
            <a:chExt cx="8424936" cy="1702049"/>
          </a:xfrm>
        </p:grpSpPr>
        <p:sp>
          <p:nvSpPr>
            <p:cNvPr id="5" name="Rectangle 4"/>
            <p:cNvSpPr/>
            <p:nvPr/>
          </p:nvSpPr>
          <p:spPr>
            <a:xfrm>
              <a:off x="395536" y="5085184"/>
              <a:ext cx="8424936" cy="360040"/>
            </a:xfrm>
            <a:prstGeom prst="rect">
              <a:avLst/>
            </a:prstGeom>
            <a:solidFill>
              <a:srgbClr val="FF000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88024" y="3743175"/>
              <a:ext cx="3369488" cy="92333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IE" dirty="0" smtClean="0"/>
                <a:t>Antimony (Sb) is substantially higher than in non-polluted soils (0.53 mg kg</a:t>
              </a:r>
              <a:r>
                <a:rPr lang="en-IE" baseline="30000" dirty="0" smtClean="0"/>
                <a:t>-1</a:t>
              </a:r>
              <a:r>
                <a:rPr lang="en-IE" dirty="0" smtClean="0"/>
                <a:t>)</a:t>
              </a:r>
              <a:endParaRPr lang="en-IE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4499992" y="4666505"/>
              <a:ext cx="288032" cy="41867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39004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Results</a:t>
            </a:r>
          </a:p>
          <a:p>
            <a:pPr eaLnBrk="0" hangingPunct="0"/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Characterization of </a:t>
            </a:r>
            <a:r>
              <a:rPr lang="en-US" sz="3500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biosolids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from 16 WWTPs </a:t>
            </a:r>
            <a:endParaRPr lang="en-US" sz="3500" dirty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5543" y="161582"/>
            <a:ext cx="39582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500" dirty="0" smtClean="0"/>
              <a:t>Healy et al. 2016. Waste Manage. 48: 404-8</a:t>
            </a:r>
            <a:endParaRPr lang="en-IE" sz="15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24" name="Picture 3" descr="NUI_Galway_BrandMark_B_Co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2" descr="Teagasc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9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669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39004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Results</a:t>
            </a:r>
          </a:p>
          <a:p>
            <a:pPr eaLnBrk="0" hangingPunct="0"/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Presence of pharmaceuticals in 16 WWTPs </a:t>
            </a:r>
            <a:endParaRPr lang="en-US" sz="3500" dirty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5543" y="161582"/>
            <a:ext cx="39582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500" dirty="0" smtClean="0"/>
              <a:t>Healy et al. 2016. Waste Manage. 48: 404-8</a:t>
            </a:r>
            <a:endParaRPr lang="en-IE" sz="1500" dirty="0"/>
          </a:p>
        </p:txBody>
      </p:sp>
      <p:pic>
        <p:nvPicPr>
          <p:cNvPr id="19" name="Picture 1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5"/>
          <a:stretch/>
        </p:blipFill>
        <p:spPr bwMode="auto">
          <a:xfrm>
            <a:off x="1091128" y="1540608"/>
            <a:ext cx="6533687" cy="41438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21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6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21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dirty="0" smtClean="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Addendum to study </a:t>
            </a:r>
            <a:r>
              <a:rPr lang="en-US" altLang="en-US" sz="3500" dirty="0" smtClean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  </a:t>
            </a:r>
            <a:endParaRPr lang="en-US" altLang="en-US" sz="3500" dirty="0">
              <a:solidFill>
                <a:srgbClr val="FF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902" y="1196752"/>
            <a:ext cx="3495873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500" dirty="0" smtClean="0"/>
              <a:t>Small particles of plastic, called ‘</a:t>
            </a:r>
            <a:r>
              <a:rPr lang="en-IE" sz="2500" i="1" dirty="0" err="1" smtClean="0">
                <a:solidFill>
                  <a:srgbClr val="FF0000"/>
                </a:solidFill>
              </a:rPr>
              <a:t>microplastics</a:t>
            </a:r>
            <a:r>
              <a:rPr lang="en-IE" sz="2500" dirty="0" smtClean="0"/>
              <a:t>’, have also been found on sludge particles.</a:t>
            </a:r>
          </a:p>
          <a:p>
            <a:endParaRPr lang="en-IE" sz="25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500" dirty="0" smtClean="0"/>
              <a:t>These may carry contaminants that may attach to their surface.  </a:t>
            </a:r>
          </a:p>
          <a:p>
            <a:endParaRPr lang="en-IE" sz="25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023" y="980728"/>
            <a:ext cx="5348984" cy="36320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5339" y="4655529"/>
            <a:ext cx="361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/>
              <a:t>McMahon et al. 2016. In press. </a:t>
            </a:r>
            <a:endParaRPr lang="en-IE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3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4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400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Rectangle 6"/>
          <p:cNvSpPr>
            <a:spLocks noGrp="1" noChangeArrowheads="1"/>
          </p:cNvSpPr>
          <p:nvPr/>
        </p:nvSpPr>
        <p:spPr bwMode="auto">
          <a:xfrm>
            <a:off x="468313" y="1700213"/>
            <a:ext cx="820737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r>
              <a:rPr lang="en-US" altLang="en-US" sz="2400" dirty="0" smtClean="0">
                <a:latin typeface="+mj-lt"/>
                <a:ea typeface="MS PGothic" pitchFamily="34" charset="-128"/>
              </a:rPr>
              <a:t> To characterize the metal concentrations in treated municipal sludge in Ireland.</a:t>
            </a: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r>
              <a:rPr lang="en-US" altLang="en-US" sz="2400" dirty="0" smtClean="0">
                <a:latin typeface="+mj-lt"/>
                <a:ea typeface="MS PGothic" pitchFamily="34" charset="-128"/>
              </a:rPr>
              <a:t>The measure the surface runoff of nutrients, solids, microbial matter, pharmaceuticals and metals following land application.</a:t>
            </a: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r>
              <a:rPr lang="en-US" altLang="en-US" sz="2400" dirty="0" smtClean="0">
                <a:latin typeface="+mj-lt"/>
                <a:ea typeface="MS PGothic" pitchFamily="34" charset="-128"/>
              </a:rPr>
              <a:t>To measure the update of metals by vegetation (ryegrass).  </a:t>
            </a: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endParaRPr lang="en-US" altLang="en-US" sz="2400" u="sng" dirty="0" smtClean="0">
              <a:latin typeface="+mj-lt"/>
              <a:ea typeface="MS PGothic" pitchFamily="34" charset="-128"/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dirty="0" smtClean="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Research aims </a:t>
            </a:r>
            <a:endParaRPr lang="en-US" altLang="en-US" sz="3500" dirty="0">
              <a:solidFill>
                <a:srgbClr val="85CFE8"/>
              </a:solidFill>
              <a:latin typeface="Times New Roman" pitchFamily="18" charset="0"/>
              <a:ea typeface="MS PGothic" pitchFamily="34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3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18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729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Rectangle 6"/>
          <p:cNvSpPr>
            <a:spLocks noGrp="1" noChangeArrowheads="1"/>
          </p:cNvSpPr>
          <p:nvPr/>
        </p:nvSpPr>
        <p:spPr bwMode="auto">
          <a:xfrm>
            <a:off x="468313" y="1700213"/>
            <a:ext cx="820737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endParaRPr lang="en-US" altLang="en-US" sz="2400" dirty="0" smtClean="0">
              <a:latin typeface="+mj-lt"/>
              <a:ea typeface="MS PGothic" pitchFamily="34" charset="-128"/>
            </a:endParaRPr>
          </a:p>
          <a:p>
            <a:pPr marL="0" indent="0" eaLnBrk="0" hangingPunct="0">
              <a:lnSpc>
                <a:spcPct val="140000"/>
              </a:lnSpc>
              <a:defRPr/>
            </a:pPr>
            <a:endParaRPr lang="en-US" altLang="en-US" sz="2400" dirty="0" smtClean="0">
              <a:latin typeface="+mj-lt"/>
              <a:ea typeface="MS PGothic" pitchFamily="34" charset="-128"/>
            </a:endParaRP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r>
              <a:rPr lang="en-US" altLang="en-US" sz="2400" dirty="0" smtClean="0">
                <a:latin typeface="+mj-lt"/>
                <a:ea typeface="MS PGothic" pitchFamily="34" charset="-128"/>
              </a:rPr>
              <a:t>The measure the surface runoff of nutrients, solids, microbial matter, pharmaceuticals and metals following land application.</a:t>
            </a: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endParaRPr lang="en-US" altLang="en-US" sz="2400" u="sng" dirty="0" smtClean="0">
              <a:latin typeface="+mj-lt"/>
              <a:ea typeface="MS PGothic" pitchFamily="34" charset="-128"/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dirty="0" smtClean="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Research aims </a:t>
            </a:r>
            <a:endParaRPr lang="en-US" altLang="en-US" sz="3500" dirty="0">
              <a:solidFill>
                <a:srgbClr val="85CFE8"/>
              </a:solidFill>
              <a:latin typeface="Times New Roman" pitchFamily="18" charset="0"/>
              <a:ea typeface="MS PGothic" pitchFamily="34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3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18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77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Aims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5738" y="908050"/>
            <a:ext cx="5681662" cy="50629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300" dirty="0"/>
              <a:t>To quantify losses of: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300" dirty="0">
                <a:solidFill>
                  <a:srgbClr val="FF0000"/>
                </a:solidFill>
              </a:rPr>
              <a:t>nutrients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300" dirty="0">
                <a:solidFill>
                  <a:srgbClr val="FF0000"/>
                </a:solidFill>
              </a:rPr>
              <a:t>metals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300" dirty="0">
                <a:solidFill>
                  <a:srgbClr val="FF0000"/>
                </a:solidFill>
              </a:rPr>
              <a:t>microbes (total and faecal coliforms)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300" dirty="0">
                <a:solidFill>
                  <a:srgbClr val="FF0000"/>
                </a:solidFill>
              </a:rPr>
              <a:t>anti-microbial agents, </a:t>
            </a:r>
            <a:r>
              <a:rPr lang="en-GB" sz="2300" dirty="0" err="1">
                <a:solidFill>
                  <a:srgbClr val="FF0000"/>
                </a:solidFill>
              </a:rPr>
              <a:t>triclosan</a:t>
            </a:r>
            <a:r>
              <a:rPr lang="en-GB" sz="2300" dirty="0">
                <a:solidFill>
                  <a:srgbClr val="FF0000"/>
                </a:solidFill>
              </a:rPr>
              <a:t> and </a:t>
            </a:r>
            <a:r>
              <a:rPr lang="en-GB" sz="2300" dirty="0" err="1">
                <a:solidFill>
                  <a:srgbClr val="FF0000"/>
                </a:solidFill>
              </a:rPr>
              <a:t>triclocarbon</a:t>
            </a:r>
            <a:r>
              <a:rPr lang="en-GB" sz="2300" dirty="0"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r>
              <a:rPr lang="en-GB" sz="2300" dirty="0"/>
              <a:t>in runoff from micro-plots (n=5) at time intervals of 24, 48 and 360 hr following application of three types of </a:t>
            </a:r>
            <a:r>
              <a:rPr lang="en-GB" sz="2300" dirty="0" err="1"/>
              <a:t>biosolids</a:t>
            </a:r>
            <a:endParaRPr lang="en-GB" sz="2300" dirty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300" dirty="0">
                <a:solidFill>
                  <a:srgbClr val="FF0000"/>
                </a:solidFill>
              </a:rPr>
              <a:t>Thermally dried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300" dirty="0">
                <a:solidFill>
                  <a:srgbClr val="FF0000"/>
                </a:solidFill>
              </a:rPr>
              <a:t>Anaerobically digested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300" dirty="0">
                <a:solidFill>
                  <a:srgbClr val="FF0000"/>
                </a:solidFill>
              </a:rPr>
              <a:t>Lime stabilised </a:t>
            </a:r>
          </a:p>
          <a:p>
            <a:pPr>
              <a:defRPr/>
            </a:pPr>
            <a:r>
              <a:rPr lang="en-GB" sz="2300" dirty="0"/>
              <a:t>applied at the legal application </a:t>
            </a:r>
            <a:r>
              <a:rPr lang="en-GB" sz="2300" dirty="0" smtClean="0"/>
              <a:t>rate.</a:t>
            </a:r>
            <a:endParaRPr lang="en-GB" sz="23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400" dirty="0"/>
          </a:p>
        </p:txBody>
      </p:sp>
      <p:grpSp>
        <p:nvGrpSpPr>
          <p:cNvPr id="27653" name="Group 2"/>
          <p:cNvGrpSpPr>
            <a:grpSpLocks/>
          </p:cNvGrpSpPr>
          <p:nvPr/>
        </p:nvGrpSpPr>
        <p:grpSpPr bwMode="auto">
          <a:xfrm>
            <a:off x="6300788" y="1346200"/>
            <a:ext cx="2597150" cy="1192213"/>
            <a:chOff x="3458101" y="1182161"/>
            <a:chExt cx="2927406" cy="1382742"/>
          </a:xfrm>
        </p:grpSpPr>
        <p:pic>
          <p:nvPicPr>
            <p:cNvPr id="27656" name="Picture 2" descr="http://www.scanship.no/sites/default/files/scanship-bio-sludge-treatment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6" t="-433" r="6902" b="433"/>
            <a:stretch>
              <a:fillRect/>
            </a:stretch>
          </p:blipFill>
          <p:spPr bwMode="auto">
            <a:xfrm>
              <a:off x="3458101" y="1182161"/>
              <a:ext cx="2927406" cy="1382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996957" y="1193208"/>
              <a:ext cx="1376023" cy="2154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IE" sz="600" dirty="0">
                  <a:solidFill>
                    <a:schemeClr val="bg1">
                      <a:lumMod val="65000"/>
                    </a:schemeClr>
                  </a:solidFill>
                </a:rPr>
                <a:t>© </a:t>
              </a:r>
              <a:r>
                <a:rPr lang="en-IE" sz="600" dirty="0" err="1">
                  <a:solidFill>
                    <a:schemeClr val="bg1">
                      <a:lumMod val="65000"/>
                    </a:schemeClr>
                  </a:solidFill>
                </a:rPr>
                <a:t>Scanship</a:t>
              </a:r>
              <a:r>
                <a:rPr lang="en-IE" sz="600" dirty="0">
                  <a:solidFill>
                    <a:schemeClr val="bg1">
                      <a:lumMod val="65000"/>
                    </a:schemeClr>
                  </a:solidFill>
                </a:rPr>
                <a:t> Bio-sludge Treatment</a:t>
              </a:r>
            </a:p>
          </p:txBody>
        </p:sp>
      </p:grpSp>
      <p:pic>
        <p:nvPicPr>
          <p:cNvPr id="27654" name="Picture 4" descr="Photograph showing a tractor applying sewage slu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636838"/>
            <a:ext cx="259715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766050" y="4313238"/>
            <a:ext cx="1120775" cy="185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E" sz="600" dirty="0">
                <a:solidFill>
                  <a:schemeClr val="bg1">
                    <a:lumMod val="65000"/>
                  </a:schemeClr>
                </a:solidFill>
              </a:rPr>
              <a:t>© The James Hutton Institute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112" y="5617031"/>
            <a:ext cx="8886825" cy="80021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IE" sz="2300" dirty="0" smtClean="0"/>
              <a:t>Runoff was also compared to runoff from dairy cattle slurry, applied at the same rate.</a:t>
            </a:r>
            <a:endParaRPr lang="en-IE" sz="2300" dirty="0"/>
          </a:p>
        </p:txBody>
      </p:sp>
    </p:spTree>
    <p:extLst>
      <p:ext uri="{BB962C8B-B14F-4D97-AF65-F5344CB8AC3E}">
        <p14:creationId xmlns:p14="http://schemas.microsoft.com/office/powerpoint/2010/main" val="389941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Methodology 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" r="9251"/>
          <a:stretch>
            <a:fillRect/>
          </a:stretch>
        </p:blipFill>
        <p:spPr bwMode="auto">
          <a:xfrm>
            <a:off x="471488" y="1001713"/>
            <a:ext cx="2843212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3838" y="2797175"/>
            <a:ext cx="3856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cs typeface="Arial" charset="0"/>
              </a:rPr>
              <a:t>Plot isolated using PVC sheeting (50 mm below soil surface)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3533775"/>
            <a:ext cx="28479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1268413"/>
            <a:ext cx="28289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397375" y="4581525"/>
            <a:ext cx="4529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1800">
                <a:cs typeface="Arial" charset="0"/>
              </a:rPr>
              <a:t>Rainfall simulators used to apply rain 24, 48, 360 hr after application date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IE" altLang="en-US" sz="1800"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1800">
                <a:cs typeface="Arial" charset="0"/>
              </a:rPr>
              <a:t>Target Intensity 10.5 mm hr</a:t>
            </a:r>
            <a:r>
              <a:rPr lang="en-IE" altLang="en-US" sz="1800" baseline="30000">
                <a:cs typeface="Arial" charset="0"/>
              </a:rPr>
              <a:t>-1</a:t>
            </a:r>
            <a:endParaRPr lang="en-GB" altLang="en-US" sz="1800">
              <a:cs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6" name="Picture 3" descr="NUI_Galway_BrandMark_B_Co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2" descr="Teagasc 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31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31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Background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68760"/>
            <a:ext cx="2924487" cy="334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785193" y="1516063"/>
            <a:ext cx="1728192" cy="616793"/>
          </a:xfrm>
          <a:prstGeom prst="rightArrow">
            <a:avLst/>
          </a:prstGeom>
          <a:solidFill>
            <a:srgbClr val="DECE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ight Arrow 14"/>
          <p:cNvSpPr/>
          <p:nvPr/>
        </p:nvSpPr>
        <p:spPr>
          <a:xfrm>
            <a:off x="6012160" y="3212976"/>
            <a:ext cx="1728192" cy="616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642628" y="2276872"/>
            <a:ext cx="2013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Wastewater in</a:t>
            </a:r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6012160" y="3862205"/>
            <a:ext cx="2013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Clean water out</a:t>
            </a:r>
            <a:endParaRPr lang="en-IE" dirty="0"/>
          </a:p>
        </p:txBody>
      </p:sp>
      <p:sp>
        <p:nvSpPr>
          <p:cNvPr id="5" name="Down Arrow 4"/>
          <p:cNvSpPr/>
          <p:nvPr/>
        </p:nvSpPr>
        <p:spPr>
          <a:xfrm>
            <a:off x="4049260" y="4797152"/>
            <a:ext cx="657597" cy="936104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TextBox 18"/>
          <p:cNvSpPr txBox="1"/>
          <p:nvPr/>
        </p:nvSpPr>
        <p:spPr>
          <a:xfrm>
            <a:off x="1763688" y="5080538"/>
            <a:ext cx="2013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Sludge generated</a:t>
            </a:r>
            <a:endParaRPr lang="en-IE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8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4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537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6" b="4558"/>
          <a:stretch>
            <a:fillRect/>
          </a:stretch>
        </p:blipFill>
        <p:spPr bwMode="auto">
          <a:xfrm>
            <a:off x="0" y="0"/>
            <a:ext cx="56467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1"/>
          <a:stretch>
            <a:fillRect/>
          </a:stretch>
        </p:blipFill>
        <p:spPr bwMode="auto">
          <a:xfrm>
            <a:off x="0" y="0"/>
            <a:ext cx="5724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15888"/>
            <a:ext cx="34194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1275"/>
            <a:ext cx="91805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635375" y="1989138"/>
            <a:ext cx="1657350" cy="0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55875" y="2141538"/>
            <a:ext cx="936625" cy="2800350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95738" y="1412875"/>
            <a:ext cx="115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400" b="1">
                <a:solidFill>
                  <a:schemeClr val="bg1"/>
                </a:solidFill>
              </a:rPr>
              <a:t>0.4 m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835150" y="3079750"/>
            <a:ext cx="115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400" b="1">
                <a:solidFill>
                  <a:schemeClr val="bg1"/>
                </a:solidFill>
              </a:rPr>
              <a:t>0.9 m</a:t>
            </a:r>
          </a:p>
        </p:txBody>
      </p:sp>
    </p:spTree>
    <p:extLst>
      <p:ext uri="{BB962C8B-B14F-4D97-AF65-F5344CB8AC3E}">
        <p14:creationId xmlns:p14="http://schemas.microsoft.com/office/powerpoint/2010/main" val="177160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Results</a:t>
            </a:r>
            <a:r>
              <a:rPr lang="en-US" altLang="en-US" sz="350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Phosphorus loss in runoff 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516063"/>
            <a:ext cx="6789737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Box 45"/>
          <p:cNvSpPr txBox="1">
            <a:spLocks noChangeArrowheads="1"/>
          </p:cNvSpPr>
          <p:nvPr/>
        </p:nvSpPr>
        <p:spPr bwMode="auto">
          <a:xfrm>
            <a:off x="5399088" y="238125"/>
            <a:ext cx="3349625" cy="9223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1800"/>
              <a:t>RS1 = 24 hr after application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1800"/>
              <a:t>RS2 = 48 hr after application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1800"/>
              <a:t>RS3 = 360 hr after application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51050" y="2565400"/>
            <a:ext cx="1008063" cy="100806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549650" y="3789363"/>
            <a:ext cx="950913" cy="36036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894263" y="3011488"/>
            <a:ext cx="1008062" cy="100965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146800" y="1635125"/>
            <a:ext cx="1439863" cy="3313113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27" name="Rectangle 26"/>
          <p:cNvSpPr/>
          <p:nvPr/>
        </p:nvSpPr>
        <p:spPr>
          <a:xfrm>
            <a:off x="4686300" y="1658938"/>
            <a:ext cx="1439863" cy="3311525"/>
          </a:xfrm>
          <a:prstGeom prst="rect">
            <a:avLst/>
          </a:prstGeom>
          <a:solidFill>
            <a:schemeClr val="bg1">
              <a:lumMod val="8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28" name="Rectangle 27"/>
          <p:cNvSpPr/>
          <p:nvPr/>
        </p:nvSpPr>
        <p:spPr>
          <a:xfrm>
            <a:off x="3246438" y="1655763"/>
            <a:ext cx="1439862" cy="3313112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1806575" y="1655763"/>
            <a:ext cx="1439863" cy="3313112"/>
          </a:xfrm>
          <a:prstGeom prst="rect">
            <a:avLst/>
          </a:prstGeom>
          <a:solidFill>
            <a:schemeClr val="bg1">
              <a:lumMod val="6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18" name="TextBox 17"/>
          <p:cNvSpPr txBox="1"/>
          <p:nvPr/>
        </p:nvSpPr>
        <p:spPr>
          <a:xfrm>
            <a:off x="3966369" y="5747103"/>
            <a:ext cx="44337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500" dirty="0" smtClean="0"/>
              <a:t>Peyton et al. 2016. Sci. Tot. </a:t>
            </a:r>
            <a:r>
              <a:rPr lang="en-IE" sz="1500" dirty="0" err="1" smtClean="0"/>
              <a:t>Env</a:t>
            </a:r>
            <a:r>
              <a:rPr lang="en-IE" sz="1500" dirty="0" smtClean="0"/>
              <a:t>. 548: 218-29  </a:t>
            </a:r>
            <a:endParaRPr lang="en-IE" sz="15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20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37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806575" y="1516063"/>
            <a:ext cx="1439863" cy="4145185"/>
          </a:xfrm>
          <a:prstGeom prst="rect">
            <a:avLst/>
          </a:prstGeom>
          <a:noFill/>
          <a:ln w="412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3305174" y="1516063"/>
            <a:ext cx="1439863" cy="4145185"/>
          </a:xfrm>
          <a:prstGeom prst="rect">
            <a:avLst/>
          </a:prstGeom>
          <a:noFill/>
          <a:ln w="412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4743362" y="1496947"/>
            <a:ext cx="1439863" cy="4145185"/>
          </a:xfrm>
          <a:prstGeom prst="rect">
            <a:avLst/>
          </a:prstGeom>
          <a:noFill/>
          <a:ln w="412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6192678" y="1516063"/>
            <a:ext cx="1439863" cy="4145185"/>
          </a:xfrm>
          <a:prstGeom prst="rect">
            <a:avLst/>
          </a:prstGeom>
          <a:noFill/>
          <a:ln w="412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0065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8" grpId="0" animBg="1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05"/>
          <a:stretch/>
        </p:blipFill>
        <p:spPr bwMode="auto">
          <a:xfrm>
            <a:off x="187980" y="1394378"/>
            <a:ext cx="2693765" cy="449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Results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</a:p>
          <a:p>
            <a:pPr eaLnBrk="0" hangingPunct="0"/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Phosphorus loss in runoff </a:t>
            </a:r>
            <a:endParaRPr lang="en-US" sz="3500" dirty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4088" y="237446"/>
            <a:ext cx="338437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E" dirty="0" smtClean="0"/>
              <a:t>RS1 = 24 hr after application</a:t>
            </a:r>
          </a:p>
          <a:p>
            <a:r>
              <a:rPr lang="en-IE" dirty="0" smtClean="0"/>
              <a:t>RS2 = 48 hr after application</a:t>
            </a:r>
          </a:p>
          <a:p>
            <a:r>
              <a:rPr lang="en-IE" dirty="0" smtClean="0"/>
              <a:t>RS3 = 360 hr after application</a:t>
            </a:r>
            <a:endParaRPr lang="en-IE" dirty="0"/>
          </a:p>
        </p:txBody>
      </p:sp>
      <p:sp>
        <p:nvSpPr>
          <p:cNvPr id="23" name="Rectangle 22"/>
          <p:cNvSpPr/>
          <p:nvPr/>
        </p:nvSpPr>
        <p:spPr>
          <a:xfrm>
            <a:off x="7012211" y="2060847"/>
            <a:ext cx="1492426" cy="3120327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Up-Down Arrow 16"/>
          <p:cNvSpPr/>
          <p:nvPr/>
        </p:nvSpPr>
        <p:spPr>
          <a:xfrm>
            <a:off x="3753242" y="2911457"/>
            <a:ext cx="666741" cy="2168624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0"/>
          <a:stretch/>
        </p:blipFill>
        <p:spPr bwMode="auto">
          <a:xfrm>
            <a:off x="1294843" y="1369895"/>
            <a:ext cx="6127473" cy="449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 flipH="1">
            <a:off x="1310557" y="2924944"/>
            <a:ext cx="5752579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412032" y="5093568"/>
            <a:ext cx="5752579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107" y="1515383"/>
            <a:ext cx="5803504" cy="37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Up-Down Arrow 33"/>
          <p:cNvSpPr/>
          <p:nvPr/>
        </p:nvSpPr>
        <p:spPr>
          <a:xfrm>
            <a:off x="4096126" y="2918273"/>
            <a:ext cx="666741" cy="2168624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Oval 2"/>
          <p:cNvSpPr/>
          <p:nvPr/>
        </p:nvSpPr>
        <p:spPr>
          <a:xfrm>
            <a:off x="5796136" y="2277666"/>
            <a:ext cx="1626180" cy="371100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TextBox 18"/>
          <p:cNvSpPr txBox="1"/>
          <p:nvPr/>
        </p:nvSpPr>
        <p:spPr>
          <a:xfrm>
            <a:off x="3966369" y="5747103"/>
            <a:ext cx="44337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500" dirty="0" smtClean="0"/>
              <a:t>Peyton et al. 2016. Sci. Tot. </a:t>
            </a:r>
            <a:r>
              <a:rPr lang="en-IE" sz="1500" dirty="0" err="1" smtClean="0"/>
              <a:t>Env</a:t>
            </a:r>
            <a:r>
              <a:rPr lang="en-IE" sz="1500" dirty="0" smtClean="0"/>
              <a:t>. 548: 218-29  </a:t>
            </a:r>
            <a:endParaRPr lang="en-IE" sz="15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21" name="Picture 3" descr="NUI_Galway_BrandMark_B_Co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2" descr="Teagasc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35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006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Results</a:t>
            </a:r>
            <a:r>
              <a:rPr lang="en-US" altLang="en-US" sz="350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Nitrogen loss in runoff 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516063"/>
            <a:ext cx="6937375" cy="407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TextBox 1"/>
          <p:cNvSpPr txBox="1">
            <a:spLocks noChangeArrowheads="1"/>
          </p:cNvSpPr>
          <p:nvPr/>
        </p:nvSpPr>
        <p:spPr bwMode="auto">
          <a:xfrm>
            <a:off x="5299075" y="238125"/>
            <a:ext cx="3449638" cy="9223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1800"/>
              <a:t>RS1 = 24 hr after application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1800"/>
              <a:t>RS2 = 48 hr after application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1800"/>
              <a:t>RS3 = 360 hr after application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8800" y="1695450"/>
            <a:ext cx="1439863" cy="3313113"/>
          </a:xfrm>
          <a:prstGeom prst="rect">
            <a:avLst/>
          </a:prstGeom>
          <a:solidFill>
            <a:schemeClr val="bg1">
              <a:lumMod val="6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3246438" y="1695450"/>
            <a:ext cx="1439862" cy="3313113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4686300" y="1695450"/>
            <a:ext cx="1439863" cy="3313113"/>
          </a:xfrm>
          <a:prstGeom prst="rect">
            <a:avLst/>
          </a:prstGeom>
          <a:solidFill>
            <a:schemeClr val="bg1">
              <a:lumMod val="8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6146800" y="1695450"/>
            <a:ext cx="1439863" cy="3313113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15" name="TextBox 14"/>
          <p:cNvSpPr txBox="1"/>
          <p:nvPr/>
        </p:nvSpPr>
        <p:spPr>
          <a:xfrm>
            <a:off x="3966369" y="5747103"/>
            <a:ext cx="44337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500" dirty="0" smtClean="0"/>
              <a:t>Peyton et al. 2016. Sci. Tot. </a:t>
            </a:r>
            <a:r>
              <a:rPr lang="en-IE" sz="1500" dirty="0" err="1" smtClean="0"/>
              <a:t>Env</a:t>
            </a:r>
            <a:r>
              <a:rPr lang="en-IE" sz="1500" dirty="0" smtClean="0"/>
              <a:t>. 548: 218-29  </a:t>
            </a:r>
            <a:endParaRPr lang="en-IE" sz="15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27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32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35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dirty="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Results</a:t>
            </a:r>
            <a:r>
              <a:rPr lang="en-US" altLang="en-US" sz="3500" dirty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500" dirty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Metal loss in runoff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502428"/>
              </p:ext>
            </p:extLst>
          </p:nvPr>
        </p:nvGraphicFramePr>
        <p:xfrm>
          <a:off x="113144" y="1543442"/>
          <a:ext cx="4194051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017"/>
                <a:gridCol w="1085458"/>
                <a:gridCol w="1710576"/>
              </a:tblGrid>
              <a:tr h="370840">
                <a:tc>
                  <a:txBody>
                    <a:bodyPr/>
                    <a:lstStyle/>
                    <a:p>
                      <a:r>
                        <a:rPr lang="en-IE" sz="1600" dirty="0" smtClean="0">
                          <a:solidFill>
                            <a:srgbClr val="FF0000"/>
                          </a:solidFill>
                        </a:rPr>
                        <a:t>Regulated parameter</a:t>
                      </a:r>
                      <a:endParaRPr lang="en-IE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lang="en-IE" sz="1600" dirty="0" smtClean="0">
                          <a:solidFill>
                            <a:srgbClr val="FF0000"/>
                          </a:solidFill>
                        </a:rPr>
                        <a:t>Surface water limit (µg L</a:t>
                      </a:r>
                      <a:r>
                        <a:rPr lang="en-IE" sz="1600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r>
                        <a:rPr lang="en-IE" sz="1600" dirty="0" smtClean="0">
                          <a:solidFill>
                            <a:srgbClr val="FF0000"/>
                          </a:solidFill>
                        </a:rPr>
                        <a:t>)*</a:t>
                      </a:r>
                      <a:endParaRPr lang="en-IE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lang="en-IE" sz="1600" dirty="0" smtClean="0">
                          <a:solidFill>
                            <a:srgbClr val="FF0000"/>
                          </a:solidFill>
                        </a:rPr>
                        <a:t>Runoff in excess of surface</a:t>
                      </a:r>
                      <a:r>
                        <a:rPr lang="en-IE" sz="1600" baseline="0" dirty="0" smtClean="0">
                          <a:solidFill>
                            <a:srgbClr val="FF0000"/>
                          </a:solidFill>
                        </a:rPr>
                        <a:t> water limit</a:t>
                      </a:r>
                      <a:endParaRPr lang="en-IE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36" marR="9143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Nickel (Ni)</a:t>
                      </a:r>
                      <a:endParaRPr lang="en-IE" sz="16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None</a:t>
                      </a:r>
                      <a:endParaRPr lang="en-IE" sz="16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n/a</a:t>
                      </a:r>
                      <a:endParaRPr lang="en-IE" sz="1600" dirty="0"/>
                    </a:p>
                  </a:txBody>
                  <a:tcPr marL="91436" marR="9143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Copper (Cu)</a:t>
                      </a:r>
                      <a:endParaRPr lang="en-IE" sz="16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20</a:t>
                      </a:r>
                      <a:endParaRPr lang="en-IE" sz="16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Yes</a:t>
                      </a:r>
                      <a:endParaRPr lang="en-IE" sz="1600" dirty="0"/>
                    </a:p>
                  </a:txBody>
                  <a:tcPr marL="91436" marR="9143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Zinc (Zn)</a:t>
                      </a:r>
                      <a:endParaRPr lang="en-IE" sz="16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500</a:t>
                      </a:r>
                      <a:endParaRPr lang="en-IE" sz="16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No</a:t>
                      </a:r>
                      <a:endParaRPr lang="en-IE" sz="1600" dirty="0"/>
                    </a:p>
                  </a:txBody>
                  <a:tcPr marL="91436" marR="9143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Cadmium</a:t>
                      </a:r>
                      <a:r>
                        <a:rPr lang="en-IE" sz="1600" baseline="0" dirty="0" smtClean="0"/>
                        <a:t> (Cd)</a:t>
                      </a:r>
                      <a:endParaRPr lang="en-IE" sz="16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1</a:t>
                      </a:r>
                      <a:endParaRPr lang="en-IE" sz="16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No</a:t>
                      </a:r>
                      <a:endParaRPr lang="en-IE" sz="1600" dirty="0"/>
                    </a:p>
                  </a:txBody>
                  <a:tcPr marL="91436" marR="9143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Lead (</a:t>
                      </a:r>
                      <a:r>
                        <a:rPr lang="en-IE" sz="1600" dirty="0" err="1" smtClean="0"/>
                        <a:t>Pb</a:t>
                      </a:r>
                      <a:r>
                        <a:rPr lang="en-IE" sz="1600" dirty="0" smtClean="0"/>
                        <a:t>)</a:t>
                      </a:r>
                      <a:endParaRPr lang="en-IE" sz="16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50</a:t>
                      </a:r>
                      <a:endParaRPr lang="en-IE" sz="16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No</a:t>
                      </a:r>
                      <a:endParaRPr lang="en-IE" sz="1600" dirty="0"/>
                    </a:p>
                  </a:txBody>
                  <a:tcPr marL="91436" marR="9143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Chromium</a:t>
                      </a:r>
                      <a:r>
                        <a:rPr lang="en-IE" sz="1600" baseline="0" dirty="0" smtClean="0"/>
                        <a:t> (Cr)</a:t>
                      </a:r>
                      <a:endParaRPr lang="en-IE" sz="16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50</a:t>
                      </a:r>
                      <a:endParaRPr lang="en-IE" sz="16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lang="en-IE" sz="1600" dirty="0" smtClean="0"/>
                        <a:t>No</a:t>
                      </a:r>
                      <a:endParaRPr lang="en-IE" sz="1600" dirty="0"/>
                    </a:p>
                  </a:txBody>
                  <a:tcPr marL="91436" marR="91436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66369" y="5747103"/>
            <a:ext cx="44337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500" dirty="0" smtClean="0"/>
              <a:t>Peyton et al. 2016. Sci. Tot. </a:t>
            </a:r>
            <a:r>
              <a:rPr lang="en-IE" sz="1500" dirty="0" err="1" smtClean="0"/>
              <a:t>Env</a:t>
            </a:r>
            <a:r>
              <a:rPr lang="en-IE" sz="1500" dirty="0" smtClean="0"/>
              <a:t>. 548: 218-29  </a:t>
            </a:r>
            <a:endParaRPr lang="en-IE" sz="1500" dirty="0"/>
          </a:p>
        </p:txBody>
      </p:sp>
      <p:sp>
        <p:nvSpPr>
          <p:cNvPr id="14" name="TextBox 13"/>
          <p:cNvSpPr txBox="1"/>
          <p:nvPr/>
        </p:nvSpPr>
        <p:spPr>
          <a:xfrm>
            <a:off x="95429" y="5438762"/>
            <a:ext cx="44337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500" dirty="0" smtClean="0"/>
              <a:t>* S.L. 549.21  </a:t>
            </a:r>
            <a:endParaRPr lang="en-IE" sz="15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93" y="1700808"/>
            <a:ext cx="4671785" cy="2736304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7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8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347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Results</a:t>
            </a:r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</a:p>
          <a:p>
            <a:pPr eaLnBrk="0" hangingPunct="0"/>
            <a:r>
              <a:rPr lang="en-US" sz="35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Metal loss in runoff </a:t>
            </a:r>
            <a:endParaRPr lang="en-US" sz="3500" dirty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3272"/>
            <a:ext cx="4572000" cy="315264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72" y="1758783"/>
            <a:ext cx="4716016" cy="329599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71599" y="5054774"/>
            <a:ext cx="709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            </a:t>
            </a:r>
            <a:r>
              <a:rPr lang="en-IE" b="1" dirty="0" smtClean="0">
                <a:solidFill>
                  <a:srgbClr val="FF0000"/>
                </a:solidFill>
              </a:rPr>
              <a:t>Cadmium				    Chromium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491880" y="2204864"/>
            <a:ext cx="756592" cy="303457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Oval 26"/>
          <p:cNvSpPr/>
          <p:nvPr/>
        </p:nvSpPr>
        <p:spPr>
          <a:xfrm>
            <a:off x="7860147" y="2097321"/>
            <a:ext cx="756592" cy="303457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TextBox 17"/>
          <p:cNvSpPr txBox="1"/>
          <p:nvPr/>
        </p:nvSpPr>
        <p:spPr>
          <a:xfrm>
            <a:off x="3966369" y="5747103"/>
            <a:ext cx="44337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500" dirty="0" smtClean="0"/>
              <a:t>Peyton et al. 2016. Sci. Tot. </a:t>
            </a:r>
            <a:r>
              <a:rPr lang="en-IE" sz="1500" dirty="0" err="1" smtClean="0"/>
              <a:t>Env</a:t>
            </a:r>
            <a:r>
              <a:rPr lang="en-IE" sz="1500" dirty="0" smtClean="0"/>
              <a:t>. 548: 218-29  </a:t>
            </a:r>
            <a:endParaRPr lang="en-IE" sz="15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20" name="Picture 3" descr="NUI_Galway_BrandMark_B_Co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2" descr="Teagasc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9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243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Results</a:t>
            </a:r>
            <a:r>
              <a:rPr lang="en-US" altLang="en-US" sz="350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Total and faecal coliform loss in runoff 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989138"/>
            <a:ext cx="4525962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1901825"/>
            <a:ext cx="4691062" cy="275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84213" y="2133600"/>
            <a:ext cx="863600" cy="2159000"/>
          </a:xfrm>
          <a:prstGeom prst="rect">
            <a:avLst/>
          </a:prstGeom>
          <a:solidFill>
            <a:schemeClr val="bg1">
              <a:lumMod val="6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5076825" y="2114550"/>
            <a:ext cx="863600" cy="2160588"/>
          </a:xfrm>
          <a:prstGeom prst="rect">
            <a:avLst/>
          </a:prstGeom>
          <a:solidFill>
            <a:schemeClr val="bg1">
              <a:lumMod val="6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547813" y="2133600"/>
            <a:ext cx="936625" cy="2159000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5940425" y="2114550"/>
            <a:ext cx="1079500" cy="2160588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2484438" y="2114550"/>
            <a:ext cx="935037" cy="2132013"/>
          </a:xfrm>
          <a:prstGeom prst="rect">
            <a:avLst/>
          </a:prstGeom>
          <a:solidFill>
            <a:schemeClr val="bg1">
              <a:lumMod val="8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7019925" y="2114550"/>
            <a:ext cx="936625" cy="2132013"/>
          </a:xfrm>
          <a:prstGeom prst="rect">
            <a:avLst/>
          </a:prstGeom>
          <a:solidFill>
            <a:schemeClr val="bg1">
              <a:lumMod val="8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29" name="TextBox 28"/>
          <p:cNvSpPr txBox="1"/>
          <p:nvPr/>
        </p:nvSpPr>
        <p:spPr>
          <a:xfrm>
            <a:off x="3966369" y="5747103"/>
            <a:ext cx="44337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500" dirty="0" smtClean="0"/>
              <a:t>Peyton et al. 2016. Sci. Tot. </a:t>
            </a:r>
            <a:r>
              <a:rPr lang="en-IE" sz="1500" dirty="0" err="1" smtClean="0"/>
              <a:t>Env</a:t>
            </a:r>
            <a:r>
              <a:rPr lang="en-IE" sz="1500" dirty="0" smtClean="0"/>
              <a:t>. 548: 218-29  </a:t>
            </a:r>
            <a:endParaRPr lang="en-IE" sz="15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31" name="Picture 3" descr="NUI_Galway_BrandMark_B_Co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2" descr="Teagasc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36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869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dirty="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Results</a:t>
            </a:r>
            <a:r>
              <a:rPr lang="en-US" altLang="en-US" sz="3500" dirty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500" dirty="0" smtClean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Pharmaceutical loss in </a:t>
            </a:r>
            <a:r>
              <a:rPr lang="en-US" altLang="en-US" sz="3500" dirty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runoff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734409"/>
              </p:ext>
            </p:extLst>
          </p:nvPr>
        </p:nvGraphicFramePr>
        <p:xfrm>
          <a:off x="408299" y="2204864"/>
          <a:ext cx="8104390" cy="2896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439"/>
                <a:gridCol w="810439"/>
                <a:gridCol w="810439"/>
                <a:gridCol w="810439"/>
                <a:gridCol w="810439"/>
                <a:gridCol w="810439"/>
                <a:gridCol w="810439"/>
                <a:gridCol w="810439"/>
                <a:gridCol w="810439"/>
                <a:gridCol w="810439"/>
              </a:tblGrid>
              <a:tr h="305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IE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7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Triclosan</a:t>
                      </a:r>
                      <a:endParaRPr lang="en-IE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7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IE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7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Triclocarban</a:t>
                      </a:r>
                      <a:endParaRPr lang="en-IE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</a:tr>
              <a:tr h="400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Influent</a:t>
                      </a:r>
                      <a:endParaRPr lang="en-IE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d</a:t>
                      </a:r>
                      <a:endParaRPr lang="en-IE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d</a:t>
                      </a:r>
                      <a:endParaRPr lang="en-IE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 d</a:t>
                      </a:r>
                      <a:endParaRPr lang="en-IE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IE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Influent</a:t>
                      </a:r>
                      <a:endParaRPr lang="en-IE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d</a:t>
                      </a:r>
                      <a:endParaRPr lang="en-IE" sz="15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d</a:t>
                      </a:r>
                      <a:endParaRPr lang="en-IE" sz="15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 d</a:t>
                      </a:r>
                      <a:endParaRPr lang="en-IE" sz="15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76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µg g</a:t>
                      </a:r>
                      <a:r>
                        <a:rPr lang="en-IE" sz="1500" b="1" baseline="30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en-IE" sz="15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µg L</a:t>
                      </a:r>
                      <a:r>
                        <a:rPr lang="en-IE" sz="1500" b="1" baseline="30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en-IE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IE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µg g</a:t>
                      </a:r>
                      <a:r>
                        <a:rPr lang="en-IE" sz="1500" b="1" baseline="30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en-IE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µg L</a:t>
                      </a:r>
                      <a:r>
                        <a:rPr lang="en-IE" sz="1500" b="1" baseline="30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en-IE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</a:tr>
              <a:tr h="5476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TD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4.9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0.05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0.01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76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LS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0.02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76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AD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0.27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IE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&lt;LOD</a:t>
                      </a:r>
                      <a:endParaRPr lang="en-IE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1" name="Picture 3" descr="NUI_Galway_BrandMark_B_Co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2" descr="Teagasc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16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971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Rectangle 6"/>
          <p:cNvSpPr>
            <a:spLocks noGrp="1" noChangeArrowheads="1"/>
          </p:cNvSpPr>
          <p:nvPr/>
        </p:nvSpPr>
        <p:spPr bwMode="auto">
          <a:xfrm>
            <a:off x="468313" y="1700213"/>
            <a:ext cx="820737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r>
              <a:rPr lang="en-US" altLang="en-US" sz="2400" dirty="0" smtClean="0">
                <a:latin typeface="+mj-lt"/>
                <a:ea typeface="MS PGothic" pitchFamily="34" charset="-128"/>
              </a:rPr>
              <a:t> To characterize the metal concentrations in treated municipal sludge in Ireland.</a:t>
            </a: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r>
              <a:rPr lang="en-US" altLang="en-US" sz="2400" dirty="0" smtClean="0">
                <a:latin typeface="+mj-lt"/>
                <a:ea typeface="MS PGothic" pitchFamily="34" charset="-128"/>
              </a:rPr>
              <a:t>The measure the surface runoff of nutrients, solids, microbial matter, pharmaceuticals and metals following land application.</a:t>
            </a: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r>
              <a:rPr lang="en-US" altLang="en-US" sz="2400" dirty="0" smtClean="0">
                <a:latin typeface="+mj-lt"/>
                <a:ea typeface="MS PGothic" pitchFamily="34" charset="-128"/>
              </a:rPr>
              <a:t>To measure the update of metals by vegetation (ryegrass).  </a:t>
            </a: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endParaRPr lang="en-US" altLang="en-US" sz="2400" u="sng" dirty="0" smtClean="0">
              <a:latin typeface="+mj-lt"/>
              <a:ea typeface="MS PGothic" pitchFamily="34" charset="-128"/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dirty="0" smtClean="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Research aims </a:t>
            </a:r>
            <a:endParaRPr lang="en-US" altLang="en-US" sz="3500" dirty="0">
              <a:solidFill>
                <a:srgbClr val="85CFE8"/>
              </a:solidFill>
              <a:latin typeface="Times New Roman" pitchFamily="18" charset="0"/>
              <a:ea typeface="MS PGothic" pitchFamily="34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3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18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727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Rectangle 6"/>
          <p:cNvSpPr>
            <a:spLocks noGrp="1" noChangeArrowheads="1"/>
          </p:cNvSpPr>
          <p:nvPr/>
        </p:nvSpPr>
        <p:spPr bwMode="auto">
          <a:xfrm>
            <a:off x="468313" y="1700213"/>
            <a:ext cx="820737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endParaRPr lang="en-US" altLang="en-US" sz="2400" dirty="0" smtClean="0">
              <a:latin typeface="+mj-lt"/>
              <a:ea typeface="MS PGothic" pitchFamily="34" charset="-128"/>
            </a:endParaRP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endParaRPr lang="en-US" altLang="en-US" sz="2400" dirty="0">
              <a:latin typeface="+mj-lt"/>
              <a:ea typeface="MS PGothic" pitchFamily="34" charset="-128"/>
            </a:endParaRP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endParaRPr lang="en-US" altLang="en-US" sz="2400" dirty="0" smtClean="0">
              <a:latin typeface="+mj-lt"/>
              <a:ea typeface="MS PGothic" pitchFamily="34" charset="-128"/>
            </a:endParaRP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endParaRPr lang="en-US" altLang="en-US" sz="2400" dirty="0">
              <a:latin typeface="+mj-lt"/>
              <a:ea typeface="MS PGothic" pitchFamily="34" charset="-128"/>
            </a:endParaRP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r>
              <a:rPr lang="en-US" altLang="en-US" sz="2400" dirty="0" smtClean="0">
                <a:latin typeface="+mj-lt"/>
                <a:ea typeface="MS PGothic" pitchFamily="34" charset="-128"/>
              </a:rPr>
              <a:t>To measure the update of metals by vegetation (ryegrass).  </a:t>
            </a: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endParaRPr lang="en-US" altLang="en-US" sz="2400" u="sng" dirty="0" smtClean="0">
              <a:latin typeface="+mj-lt"/>
              <a:ea typeface="MS PGothic" pitchFamily="34" charset="-128"/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dirty="0" smtClean="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Research aims </a:t>
            </a:r>
            <a:endParaRPr lang="en-US" altLang="en-US" sz="3500" dirty="0">
              <a:solidFill>
                <a:srgbClr val="85CFE8"/>
              </a:solidFill>
              <a:latin typeface="Times New Roman" pitchFamily="18" charset="0"/>
              <a:ea typeface="MS PGothic" pitchFamily="34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3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18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876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Background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1516063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Sewage sludge destination routes </a:t>
            </a:r>
            <a:r>
              <a:rPr lang="en-IE" dirty="0" smtClean="0"/>
              <a:t>in Ireland in </a:t>
            </a:r>
            <a:r>
              <a:rPr lang="en-IE" dirty="0" smtClean="0"/>
              <a:t>2014*</a:t>
            </a:r>
            <a:endParaRPr lang="en-IE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353449"/>
              </p:ext>
            </p:extLst>
          </p:nvPr>
        </p:nvGraphicFramePr>
        <p:xfrm>
          <a:off x="251520" y="2132856"/>
          <a:ext cx="8568954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159"/>
                <a:gridCol w="1524169"/>
                <a:gridCol w="1656184"/>
                <a:gridCol w="1368152"/>
                <a:gridCol w="1368152"/>
                <a:gridCol w="1224138"/>
              </a:tblGrid>
              <a:tr h="37084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FF0000"/>
                          </a:solidFill>
                        </a:rPr>
                        <a:t>Agriculture</a:t>
                      </a:r>
                      <a:endParaRPr lang="en-I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FF0000"/>
                          </a:solidFill>
                        </a:rPr>
                        <a:t>Composting</a:t>
                      </a:r>
                      <a:endParaRPr lang="en-I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FF0000"/>
                          </a:solidFill>
                        </a:rPr>
                        <a:t>Landfill</a:t>
                      </a:r>
                      <a:endParaRPr lang="en-I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FF0000"/>
                          </a:solidFill>
                        </a:rPr>
                        <a:t>Other</a:t>
                      </a:r>
                      <a:endParaRPr lang="en-I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I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/>
                        <a:t>Quantity (tonnes dry solids)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42,483</a:t>
                      </a:r>
                    </a:p>
                    <a:p>
                      <a:r>
                        <a:rPr lang="en-IE" dirty="0" smtClean="0"/>
                        <a:t>(79.3%)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9,266 </a:t>
                      </a:r>
                    </a:p>
                    <a:p>
                      <a:r>
                        <a:rPr lang="en-IE" dirty="0" smtClean="0"/>
                        <a:t>(17.3%)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361 </a:t>
                      </a:r>
                    </a:p>
                    <a:p>
                      <a:r>
                        <a:rPr lang="en-IE" dirty="0" smtClean="0"/>
                        <a:t>(0.7%)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1,433 (2.7%)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53,543</a:t>
                      </a:r>
                      <a:endParaRPr lang="en-I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508518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 smtClean="0"/>
              <a:t>*EPA. 2015. Urban Waste Water Treatment in 2014. </a:t>
            </a:r>
          </a:p>
          <a:p>
            <a:r>
              <a:rPr lang="en-IE" sz="1400" dirty="0">
                <a:hlinkClick r:id="rId2"/>
              </a:rPr>
              <a:t>http://</a:t>
            </a:r>
            <a:r>
              <a:rPr lang="en-IE" sz="1400" dirty="0" smtClean="0">
                <a:hlinkClick r:id="rId2"/>
              </a:rPr>
              <a:t>www.epa.ie/pubs/reports/water/wastewater/2014%20waste%20water%20report_web.pdf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sp>
        <p:nvSpPr>
          <p:cNvPr id="5" name="Oval 4"/>
          <p:cNvSpPr/>
          <p:nvPr/>
        </p:nvSpPr>
        <p:spPr>
          <a:xfrm>
            <a:off x="1498011" y="2060848"/>
            <a:ext cx="1777845" cy="129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4" name="Group 13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5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0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440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/>
        </p:nvSpPr>
        <p:spPr bwMode="auto">
          <a:xfrm>
            <a:off x="490538" y="379413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Best landspreading practices 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68312" y="1340768"/>
            <a:ext cx="489577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 sz="2400" dirty="0" smtClean="0"/>
              <a:t>Guidelines state that ‘no animal fodder, including kale, food beet or silage, may be harvested until </a:t>
            </a:r>
            <a:r>
              <a:rPr lang="en-IE" altLang="en-US" sz="2400" dirty="0" smtClean="0">
                <a:solidFill>
                  <a:srgbClr val="FF0000"/>
                </a:solidFill>
              </a:rPr>
              <a:t>at least three weeks</a:t>
            </a:r>
            <a:r>
              <a:rPr lang="en-IE" altLang="en-US" sz="2400" dirty="0" smtClean="0"/>
              <a:t> after application of </a:t>
            </a:r>
            <a:r>
              <a:rPr lang="en-IE" altLang="en-US" sz="2400" dirty="0" err="1" smtClean="0"/>
              <a:t>biosolids</a:t>
            </a:r>
            <a:r>
              <a:rPr lang="en-IE" altLang="en-US" sz="2400" dirty="0" smtClean="0"/>
              <a:t>, and livestock should not be turned out to pasture which has been fertilised with </a:t>
            </a:r>
            <a:r>
              <a:rPr lang="en-IE" altLang="en-US" sz="2400" dirty="0" err="1" smtClean="0"/>
              <a:t>biosolids</a:t>
            </a:r>
            <a:r>
              <a:rPr lang="en-IE" altLang="en-US" sz="2400" dirty="0" smtClean="0"/>
              <a:t> until </a:t>
            </a:r>
            <a:r>
              <a:rPr lang="en-IE" altLang="en-US" sz="2400" dirty="0" smtClean="0">
                <a:solidFill>
                  <a:srgbClr val="FF0000"/>
                </a:solidFill>
              </a:rPr>
              <a:t>three to six weeks</a:t>
            </a:r>
            <a:r>
              <a:rPr lang="en-IE" altLang="en-US" sz="2400" dirty="0" smtClean="0"/>
              <a:t> after the date of application’. </a:t>
            </a:r>
            <a:endParaRPr lang="en-IE" alt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2814" t="19445" r="21253" b="6363"/>
          <a:stretch/>
        </p:blipFill>
        <p:spPr bwMode="auto">
          <a:xfrm>
            <a:off x="6156176" y="1092730"/>
            <a:ext cx="2845460" cy="4354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399213"/>
            <a:ext cx="8822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Fehily Timoney and Company (1999) Codes of good practice for the use of </a:t>
            </a:r>
            <a:r>
              <a:rPr lang="en-GB" sz="1200" dirty="0" err="1"/>
              <a:t>biosolids</a:t>
            </a:r>
            <a:r>
              <a:rPr lang="en-GB" sz="1200" dirty="0"/>
              <a:t> in agriculture - guidelines for farmers. </a:t>
            </a:r>
            <a:r>
              <a:rPr lang="en-GB" sz="1200" u="sng" dirty="0">
                <a:hlinkClick r:id="rId4"/>
              </a:rPr>
              <a:t>http://www.environ.ie/en/Publications/Environment/Water/FileDownLoad,17228,en.pdf</a:t>
            </a:r>
            <a:endParaRPr lang="en-IE" sz="1200" dirty="0"/>
          </a:p>
          <a:p>
            <a:endParaRPr lang="en-IE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5" name="Picture 3" descr="NUI_Galway_BrandMark_B_Co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2" descr="Teagasc 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0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143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/>
        </p:nvSpPr>
        <p:spPr bwMode="auto">
          <a:xfrm>
            <a:off x="490538" y="379413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dirty="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Best </a:t>
            </a:r>
            <a:r>
              <a:rPr lang="en-US" altLang="en-US" sz="3500" dirty="0" err="1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landspreading</a:t>
            </a:r>
            <a:r>
              <a:rPr lang="en-US" altLang="en-US" sz="3500" dirty="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 practices 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183" y="1101882"/>
            <a:ext cx="5454311" cy="442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IE" altLang="en-US" sz="2300" dirty="0" smtClean="0"/>
              <a:t>To investigate this regulation, we applied three types of </a:t>
            </a:r>
            <a:r>
              <a:rPr lang="en-IE" altLang="en-US" sz="2300" dirty="0" err="1" smtClean="0"/>
              <a:t>biosolids</a:t>
            </a:r>
            <a:r>
              <a:rPr lang="en-IE" altLang="en-US" sz="2300" dirty="0" smtClean="0"/>
              <a:t> to grassland (ryegrass)  plots and measured the metal uptake over a period of up to 18 weeks. 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IE" altLang="en-US" sz="2300" dirty="0" smtClean="0"/>
              <a:t>The treatments were:</a:t>
            </a:r>
          </a:p>
          <a:p>
            <a:pPr marL="342900" indent="-342900" eaLnBrk="1" hangingPunct="1">
              <a:spcBef>
                <a:spcPct val="50000"/>
              </a:spcBef>
            </a:pPr>
            <a:r>
              <a:rPr lang="en-IE" altLang="en-US" sz="2200" dirty="0"/>
              <a:t>A</a:t>
            </a:r>
            <a:r>
              <a:rPr lang="en-IE" altLang="en-US" sz="2200" dirty="0" smtClean="0"/>
              <a:t>naerobically digested </a:t>
            </a:r>
            <a:r>
              <a:rPr lang="en-IE" altLang="en-US" sz="2200" dirty="0" err="1" smtClean="0"/>
              <a:t>biosolids</a:t>
            </a:r>
            <a:endParaRPr lang="en-IE" altLang="en-US" sz="2200" dirty="0" smtClean="0"/>
          </a:p>
          <a:p>
            <a:pPr marL="342900" indent="-342900" eaLnBrk="1" hangingPunct="1">
              <a:spcBef>
                <a:spcPct val="50000"/>
              </a:spcBef>
            </a:pPr>
            <a:r>
              <a:rPr lang="en-IE" altLang="en-US" sz="2200" dirty="0" smtClean="0"/>
              <a:t>Lime stabilised </a:t>
            </a:r>
            <a:r>
              <a:rPr lang="en-IE" altLang="en-US" sz="2200" dirty="0" err="1" smtClean="0"/>
              <a:t>biosolids</a:t>
            </a:r>
            <a:endParaRPr lang="en-IE" altLang="en-US" sz="2200" dirty="0" smtClean="0"/>
          </a:p>
          <a:p>
            <a:pPr marL="342900" indent="-342900" eaLnBrk="1" hangingPunct="1">
              <a:spcBef>
                <a:spcPct val="50000"/>
              </a:spcBef>
            </a:pPr>
            <a:r>
              <a:rPr lang="en-IE" altLang="en-US" sz="2200" dirty="0" smtClean="0"/>
              <a:t>Thermally dried </a:t>
            </a:r>
            <a:r>
              <a:rPr lang="en-IE" altLang="en-US" sz="2200" dirty="0" err="1" smtClean="0"/>
              <a:t>biosolids</a:t>
            </a:r>
            <a:endParaRPr lang="en-IE" altLang="en-US" sz="2200" dirty="0" smtClean="0"/>
          </a:p>
          <a:p>
            <a:pPr marL="342900" indent="-342900" eaLnBrk="1" hangingPunct="1">
              <a:spcBef>
                <a:spcPct val="50000"/>
              </a:spcBef>
            </a:pPr>
            <a:r>
              <a:rPr lang="en-IE" altLang="en-US" sz="2200" dirty="0" smtClean="0"/>
              <a:t>A study control (grass without </a:t>
            </a:r>
            <a:r>
              <a:rPr lang="en-IE" altLang="en-US" sz="2200" dirty="0" err="1" smtClean="0"/>
              <a:t>biosolids</a:t>
            </a:r>
            <a:r>
              <a:rPr lang="en-IE" altLang="en-US" sz="2200" dirty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6239" t="10227" r="3908" b="6250"/>
          <a:stretch/>
        </p:blipFill>
        <p:spPr bwMode="auto">
          <a:xfrm>
            <a:off x="5487216" y="1657350"/>
            <a:ext cx="3546174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5" name="Picture 3" descr="NUI_Galway_BrandMark_B_Co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2" descr="Teagasc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0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04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/>
        </p:nvSpPr>
        <p:spPr bwMode="auto">
          <a:xfrm>
            <a:off x="490538" y="379413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dirty="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Best </a:t>
            </a:r>
            <a:r>
              <a:rPr lang="en-US" altLang="en-US" sz="3500" dirty="0" err="1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landspreading</a:t>
            </a:r>
            <a:r>
              <a:rPr lang="en-US" altLang="en-US" sz="3500" dirty="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 practices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124744"/>
            <a:ext cx="8784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dirty="0" smtClean="0"/>
              <a:t>All </a:t>
            </a:r>
            <a:r>
              <a:rPr lang="en-IE" sz="2200" dirty="0" smtClean="0">
                <a:solidFill>
                  <a:srgbClr val="FF0000"/>
                </a:solidFill>
              </a:rPr>
              <a:t>legislated metals </a:t>
            </a:r>
            <a:r>
              <a:rPr lang="en-IE" sz="2200" dirty="0" smtClean="0"/>
              <a:t>(Cr, Cu, </a:t>
            </a:r>
            <a:r>
              <a:rPr lang="en-IE" sz="2200" dirty="0" err="1" smtClean="0"/>
              <a:t>Pb</a:t>
            </a:r>
            <a:r>
              <a:rPr lang="en-IE" sz="2200" dirty="0" smtClean="0"/>
              <a:t>, Ni, Zn, Cd) had similar concentrations to study control and reduced in concentration over time. </a:t>
            </a:r>
            <a:endParaRPr lang="en-IE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2" y="2261728"/>
            <a:ext cx="4536909" cy="329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85" y="2342846"/>
            <a:ext cx="4376322" cy="317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6" t="93113" r="30345"/>
          <a:stretch/>
        </p:blipFill>
        <p:spPr bwMode="auto">
          <a:xfrm>
            <a:off x="2799307" y="5579360"/>
            <a:ext cx="3366885" cy="43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4" name="Picture 3" descr="NUI_Galway_BrandMark_B_Co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2" descr="Teagasc log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3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561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/>
        </p:nvSpPr>
        <p:spPr bwMode="auto">
          <a:xfrm>
            <a:off x="490538" y="379413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500" dirty="0">
              <a:solidFill>
                <a:srgbClr val="85CFE8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340187"/>
            <a:ext cx="87849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0070C0"/>
                </a:solidFill>
              </a:rPr>
              <a:t>Conclusions of metal uptake by plant study.</a:t>
            </a:r>
          </a:p>
          <a:p>
            <a:endParaRPr lang="en-IE" sz="2400" dirty="0"/>
          </a:p>
          <a:p>
            <a:r>
              <a:rPr lang="en-IE" sz="2400" dirty="0" smtClean="0"/>
              <a:t>There was no statistically significant difference between shoot metal concentration of ryegrass in </a:t>
            </a:r>
            <a:r>
              <a:rPr lang="en-IE" sz="2400" dirty="0" err="1" smtClean="0"/>
              <a:t>biosolids</a:t>
            </a:r>
            <a:r>
              <a:rPr lang="en-IE" sz="2400" dirty="0" smtClean="0"/>
              <a:t>-amended plots and </a:t>
            </a:r>
            <a:r>
              <a:rPr lang="en-IE" sz="2400" dirty="0" err="1" smtClean="0"/>
              <a:t>unamended</a:t>
            </a:r>
            <a:r>
              <a:rPr lang="en-IE" sz="2400" dirty="0" smtClean="0"/>
              <a:t> (control plots). </a:t>
            </a:r>
          </a:p>
          <a:p>
            <a:endParaRPr lang="en-IE" sz="2400" dirty="0"/>
          </a:p>
          <a:p>
            <a:r>
              <a:rPr lang="en-IE" sz="2400" dirty="0" smtClean="0"/>
              <a:t>On the basis of the parameters measured, it would appear the guidelines are overly strict. </a:t>
            </a:r>
            <a:endParaRPr lang="en-IE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3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18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919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dirty="0" smtClean="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Overall conclusions</a:t>
            </a:r>
            <a:r>
              <a:rPr lang="en-US" altLang="en-US" sz="3500" dirty="0" smtClean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  </a:t>
            </a:r>
            <a:endParaRPr lang="en-US" altLang="en-US" sz="3500" dirty="0">
              <a:solidFill>
                <a:srgbClr val="FF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062" y="908123"/>
            <a:ext cx="8162925" cy="5355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E" sz="2400" dirty="0">
                <a:solidFill>
                  <a:srgbClr val="FF0000"/>
                </a:solidFill>
              </a:rPr>
              <a:t>On the basis of these micro-plot experiments: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sz="2400" dirty="0" err="1" smtClean="0"/>
              <a:t>Biosolids</a:t>
            </a:r>
            <a:r>
              <a:rPr lang="en-IE" sz="2400" dirty="0" smtClean="0"/>
              <a:t> application to agricultural land are no more dangerous than applications of agricultural slurry.</a:t>
            </a:r>
          </a:p>
          <a:p>
            <a:pPr>
              <a:defRPr/>
            </a:pPr>
            <a:endParaRPr lang="en-IE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IE" sz="2400" dirty="0" smtClean="0"/>
              <a:t>Regulations governing the time between </a:t>
            </a:r>
            <a:r>
              <a:rPr lang="en-IE" sz="2400" dirty="0" err="1" smtClean="0"/>
              <a:t>biosolids</a:t>
            </a:r>
            <a:r>
              <a:rPr lang="en-IE" sz="2400" dirty="0" smtClean="0"/>
              <a:t> application and animal foraging on the same plot would seem to be overly strict. </a:t>
            </a:r>
            <a:endParaRPr lang="en-IE" sz="2400" dirty="0"/>
          </a:p>
          <a:p>
            <a:pPr>
              <a:defRPr/>
            </a:pPr>
            <a:endParaRPr lang="en-IE" sz="1200" dirty="0"/>
          </a:p>
          <a:p>
            <a:pPr>
              <a:defRPr/>
            </a:pPr>
            <a:r>
              <a:rPr lang="en-IE" sz="2400" dirty="0" smtClean="0">
                <a:solidFill>
                  <a:srgbClr val="FF0000"/>
                </a:solidFill>
              </a:rPr>
              <a:t>An </a:t>
            </a:r>
            <a:r>
              <a:rPr lang="en-IE" sz="2400" dirty="0">
                <a:solidFill>
                  <a:srgbClr val="FF0000"/>
                </a:solidFill>
              </a:rPr>
              <a:t>important caveat…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IE" sz="2400" dirty="0" smtClean="0"/>
              <a:t>Pharmaceuticals and other emerging contaminants, which may be present in sewage sludge, </a:t>
            </a:r>
            <a:r>
              <a:rPr lang="en-IE" sz="2400" dirty="0" smtClean="0"/>
              <a:t>may be inadvertently applied to land and build up in the soil after continued application. </a:t>
            </a:r>
            <a:endParaRPr lang="en-IE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IE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IE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1" name="Picture 3" descr="NUI_Galway_BrandMark_B_Co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2" descr="Teagasc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2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323528" y="3585779"/>
            <a:ext cx="8595875" cy="2003461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dirty="0" smtClean="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Acknowledgement</a:t>
            </a:r>
            <a:r>
              <a:rPr lang="en-US" altLang="en-US" sz="3500" dirty="0" smtClean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  </a:t>
            </a:r>
            <a:endParaRPr lang="en-US" altLang="en-US" sz="3500" dirty="0">
              <a:solidFill>
                <a:srgbClr val="FF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902" y="1084094"/>
            <a:ext cx="86483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authors wish to acknowledge funding from the Irish EPA (Project reference number 2012-EH-MS-13) and the Department of Communications, Energy and Natural Resources under the National Geoscience Programme 2007 – 2013 (Griffiths Award</a:t>
            </a:r>
            <a:r>
              <a:rPr lang="en-GB" sz="2400" dirty="0" smtClean="0"/>
              <a:t>).</a:t>
            </a:r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>
                <a:solidFill>
                  <a:srgbClr val="FF0000"/>
                </a:solidFill>
              </a:rPr>
              <a:t>Email: </a:t>
            </a:r>
            <a:r>
              <a:rPr lang="en-GB" sz="2400" dirty="0" smtClean="0">
                <a:hlinkClick r:id="rId2"/>
              </a:rPr>
              <a:t>mark.healy@nuigalway.ie</a:t>
            </a:r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>
                <a:solidFill>
                  <a:srgbClr val="FF0000"/>
                </a:solidFill>
              </a:rPr>
              <a:t>Web: </a:t>
            </a:r>
            <a:r>
              <a:rPr lang="en-GB" sz="2400" dirty="0" smtClean="0"/>
              <a:t>nuigalway.ie/gene/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1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2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635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Background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6395425"/>
            <a:ext cx="88569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300" dirty="0">
                <a:hlinkClick r:id="rId2"/>
              </a:rPr>
              <a:t>http://</a:t>
            </a:r>
            <a:r>
              <a:rPr lang="en-IE" sz="1300" dirty="0" smtClean="0">
                <a:hlinkClick r:id="rId2"/>
              </a:rPr>
              <a:t>www.bordbia.ie/industry/farmers/quality/SDQASDocuments/SustainableDairyAssuranceScheme-ProducerStandard.pdf</a:t>
            </a:r>
            <a:r>
              <a:rPr lang="en-IE" sz="1300" dirty="0" smtClean="0"/>
              <a:t> </a:t>
            </a:r>
            <a:endParaRPr lang="en-IE" sz="13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0518" t="16449" r="19927" b="7021"/>
          <a:stretch/>
        </p:blipFill>
        <p:spPr bwMode="auto">
          <a:xfrm>
            <a:off x="5004048" y="620687"/>
            <a:ext cx="3816424" cy="4908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310" t="13633" r="61278" b="32773"/>
          <a:stretch/>
        </p:blipFill>
        <p:spPr bwMode="auto">
          <a:xfrm>
            <a:off x="107504" y="1844824"/>
            <a:ext cx="6401465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4327" y="3932106"/>
            <a:ext cx="5882843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6" name="Group 15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7" name="Picture 3" descr="NUI_Galway_BrandMark_B_Co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2" descr="Teagasc 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2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685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Background </a:t>
            </a:r>
          </a:p>
        </p:txBody>
      </p:sp>
      <p:sp>
        <p:nvSpPr>
          <p:cNvPr id="5123" name="TextBox 16"/>
          <p:cNvSpPr txBox="1">
            <a:spLocks noChangeArrowheads="1"/>
          </p:cNvSpPr>
          <p:nvPr/>
        </p:nvSpPr>
        <p:spPr bwMode="auto">
          <a:xfrm>
            <a:off x="1588" y="908050"/>
            <a:ext cx="5411787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400">
                <a:solidFill>
                  <a:srgbClr val="FF0000"/>
                </a:solidFill>
              </a:rPr>
              <a:t>Benefits of recycling treated sludge (‘biosolids’) to grassland: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GB" altLang="en-US" sz="2400"/>
              <a:t>May be used as a soil conditioner, improving physical, chemical and biological properties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GB" altLang="en-US" sz="2400"/>
              <a:t>May reduce the possibility of soil erosion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GB" altLang="en-US" sz="2400"/>
              <a:t>A cheap alternative to commercial fertiliser</a:t>
            </a:r>
          </a:p>
          <a:p>
            <a:pPr eaLnBrk="1" hangingPunct="1">
              <a:spcBef>
                <a:spcPct val="0"/>
              </a:spcBef>
            </a:pPr>
            <a:endParaRPr lang="en-GB" altLang="en-US" sz="2400"/>
          </a:p>
        </p:txBody>
      </p:sp>
      <p:grpSp>
        <p:nvGrpSpPr>
          <p:cNvPr id="5124" name="Group 2"/>
          <p:cNvGrpSpPr>
            <a:grpSpLocks/>
          </p:cNvGrpSpPr>
          <p:nvPr/>
        </p:nvGrpSpPr>
        <p:grpSpPr bwMode="auto">
          <a:xfrm>
            <a:off x="6300788" y="1346200"/>
            <a:ext cx="2597150" cy="1192213"/>
            <a:chOff x="3458101" y="1182161"/>
            <a:chExt cx="2927406" cy="1382742"/>
          </a:xfrm>
        </p:grpSpPr>
        <p:pic>
          <p:nvPicPr>
            <p:cNvPr id="5129" name="Picture 2" descr="http://www.scanship.no/sites/default/files/scanship-bio-sludge-treatment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6" t="-433" r="6902" b="433"/>
            <a:stretch>
              <a:fillRect/>
            </a:stretch>
          </p:blipFill>
          <p:spPr bwMode="auto">
            <a:xfrm>
              <a:off x="3458101" y="1182161"/>
              <a:ext cx="2927406" cy="1382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996957" y="1193208"/>
              <a:ext cx="1376023" cy="2154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IE" sz="600" dirty="0">
                  <a:solidFill>
                    <a:schemeClr val="bg1">
                      <a:lumMod val="65000"/>
                    </a:schemeClr>
                  </a:solidFill>
                </a:rPr>
                <a:t>© </a:t>
              </a:r>
              <a:r>
                <a:rPr lang="en-IE" sz="600" dirty="0" err="1">
                  <a:solidFill>
                    <a:schemeClr val="bg1">
                      <a:lumMod val="65000"/>
                    </a:schemeClr>
                  </a:solidFill>
                </a:rPr>
                <a:t>Scanship</a:t>
              </a:r>
              <a:r>
                <a:rPr lang="en-IE" sz="600" dirty="0">
                  <a:solidFill>
                    <a:schemeClr val="bg1">
                      <a:lumMod val="65000"/>
                    </a:schemeClr>
                  </a:solidFill>
                </a:rPr>
                <a:t> Bio-sludge Treatment</a:t>
              </a:r>
            </a:p>
          </p:txBody>
        </p:sp>
      </p:grpSp>
      <p:pic>
        <p:nvPicPr>
          <p:cNvPr id="5125" name="Picture 4" descr="Photograph showing a tractor applying sewage slu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636838"/>
            <a:ext cx="259715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766050" y="4313238"/>
            <a:ext cx="1120775" cy="185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E" sz="600" dirty="0">
                <a:solidFill>
                  <a:schemeClr val="bg1">
                    <a:lumMod val="65000"/>
                  </a:schemeClr>
                </a:solidFill>
              </a:rPr>
              <a:t>© The James Hutton Institute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8" name="Picture 3" descr="NUI_Galway_BrandMark_B_Co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Teagasc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4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Background 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1588" y="908050"/>
            <a:ext cx="608258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400" dirty="0">
                <a:solidFill>
                  <a:srgbClr val="FF0000"/>
                </a:solidFill>
              </a:rPr>
              <a:t>Drawbacks of recycling </a:t>
            </a:r>
            <a:r>
              <a:rPr lang="en-GB" altLang="en-US" sz="2400" dirty="0" err="1">
                <a:solidFill>
                  <a:srgbClr val="FF0000"/>
                </a:solidFill>
              </a:rPr>
              <a:t>biosolids</a:t>
            </a:r>
            <a:r>
              <a:rPr lang="en-GB" altLang="en-US" sz="2400" dirty="0">
                <a:solidFill>
                  <a:srgbClr val="FF0000"/>
                </a:solidFill>
              </a:rPr>
              <a:t> to grassland: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GB" altLang="en-US" sz="2400" dirty="0"/>
              <a:t>Nutrient, metal and suspended sediment losses may occur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GB" altLang="en-US" sz="2400" dirty="0"/>
              <a:t>Presence of ‘</a:t>
            </a:r>
            <a:r>
              <a:rPr lang="en-GB" altLang="en-US" sz="2400" u="sng" dirty="0"/>
              <a:t>emerging contaminants</a:t>
            </a:r>
            <a:r>
              <a:rPr lang="en-GB" altLang="en-US" sz="2400" dirty="0"/>
              <a:t>’, such as </a:t>
            </a:r>
            <a:r>
              <a:rPr lang="en-GB" altLang="en-US" sz="2400" dirty="0" smtClean="0"/>
              <a:t>pharmaceuticals, </a:t>
            </a:r>
            <a:r>
              <a:rPr lang="en-GB" altLang="en-US" sz="2400" dirty="0" err="1" smtClean="0"/>
              <a:t>microplastics</a:t>
            </a:r>
            <a:r>
              <a:rPr lang="en-GB" altLang="en-US" sz="2400" dirty="0" smtClean="0"/>
              <a:t>, etc.</a:t>
            </a:r>
            <a:endParaRPr lang="en-GB" altLang="en-US" sz="2400" dirty="0"/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GB" altLang="en-US" sz="2400" dirty="0"/>
              <a:t>Presence of human enteric pathogens, as complete sterilisation is difficult to achieve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GB" altLang="en-US" sz="2400" dirty="0"/>
              <a:t>Metals may accumulate in soils and crops after repeated applications</a:t>
            </a:r>
          </a:p>
          <a:p>
            <a:pPr eaLnBrk="1" hangingPunct="1">
              <a:spcBef>
                <a:spcPct val="0"/>
              </a:spcBef>
            </a:pPr>
            <a:endParaRPr lang="en-GB" altLang="en-US" sz="2400" dirty="0"/>
          </a:p>
        </p:txBody>
      </p:sp>
      <p:grpSp>
        <p:nvGrpSpPr>
          <p:cNvPr id="6148" name="Group 2"/>
          <p:cNvGrpSpPr>
            <a:grpSpLocks/>
          </p:cNvGrpSpPr>
          <p:nvPr/>
        </p:nvGrpSpPr>
        <p:grpSpPr bwMode="auto">
          <a:xfrm>
            <a:off x="6300788" y="1346200"/>
            <a:ext cx="2597150" cy="1192213"/>
            <a:chOff x="3458101" y="1182161"/>
            <a:chExt cx="2927406" cy="1382742"/>
          </a:xfrm>
        </p:grpSpPr>
        <p:pic>
          <p:nvPicPr>
            <p:cNvPr id="6153" name="Picture 2" descr="http://www.scanship.no/sites/default/files/scanship-bio-sludge-treatment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6" t="-433" r="6902" b="433"/>
            <a:stretch>
              <a:fillRect/>
            </a:stretch>
          </p:blipFill>
          <p:spPr bwMode="auto">
            <a:xfrm>
              <a:off x="3458101" y="1182161"/>
              <a:ext cx="2927406" cy="1382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996957" y="1193208"/>
              <a:ext cx="1376023" cy="2154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IE" sz="600" dirty="0">
                  <a:solidFill>
                    <a:schemeClr val="bg1">
                      <a:lumMod val="65000"/>
                    </a:schemeClr>
                  </a:solidFill>
                </a:rPr>
                <a:t>© </a:t>
              </a:r>
              <a:r>
                <a:rPr lang="en-IE" sz="600" dirty="0" err="1">
                  <a:solidFill>
                    <a:schemeClr val="bg1">
                      <a:lumMod val="65000"/>
                    </a:schemeClr>
                  </a:solidFill>
                </a:rPr>
                <a:t>Scanship</a:t>
              </a:r>
              <a:r>
                <a:rPr lang="en-IE" sz="600" dirty="0">
                  <a:solidFill>
                    <a:schemeClr val="bg1">
                      <a:lumMod val="65000"/>
                    </a:schemeClr>
                  </a:solidFill>
                </a:rPr>
                <a:t> Bio-sludge Treatment</a:t>
              </a:r>
            </a:p>
          </p:txBody>
        </p:sp>
      </p:grpSp>
      <p:pic>
        <p:nvPicPr>
          <p:cNvPr id="6149" name="Picture 4" descr="Photograph showing a tractor applying sewage slu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636838"/>
            <a:ext cx="259715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766050" y="4313238"/>
            <a:ext cx="1120775" cy="185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E" sz="600" dirty="0">
                <a:solidFill>
                  <a:schemeClr val="bg1">
                    <a:lumMod val="65000"/>
                  </a:schemeClr>
                </a:solidFill>
              </a:rPr>
              <a:t>© The James Hutton Institute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8" name="Picture 3" descr="NUI_Galway_BrandMark_B_Co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Teagasc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4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Rectangle 6"/>
          <p:cNvSpPr>
            <a:spLocks noGrp="1" noChangeArrowheads="1"/>
          </p:cNvSpPr>
          <p:nvPr/>
        </p:nvSpPr>
        <p:spPr bwMode="auto">
          <a:xfrm>
            <a:off x="468313" y="1700213"/>
            <a:ext cx="820737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r>
              <a:rPr lang="en-US" altLang="en-US" sz="2400" dirty="0" smtClean="0">
                <a:latin typeface="+mj-lt"/>
                <a:ea typeface="MS PGothic" pitchFamily="34" charset="-128"/>
              </a:rPr>
              <a:t>To characterize the metal and pharmaceutical concentrations in treated municipal sludge in Ireland.</a:t>
            </a: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r>
              <a:rPr lang="en-US" altLang="en-US" sz="2400" dirty="0" smtClean="0">
                <a:latin typeface="+mj-lt"/>
                <a:ea typeface="MS PGothic" pitchFamily="34" charset="-128"/>
              </a:rPr>
              <a:t>The measure the surface runoff of nutrients, solids, microbial matter, pharmaceuticals and metals following land application.</a:t>
            </a: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r>
              <a:rPr lang="en-US" altLang="en-US" sz="2400" dirty="0" smtClean="0">
                <a:latin typeface="+mj-lt"/>
                <a:ea typeface="MS PGothic" pitchFamily="34" charset="-128"/>
              </a:rPr>
              <a:t>To measure the update of metals by vegetation (ryegrass).  </a:t>
            </a:r>
          </a:p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endParaRPr lang="en-US" altLang="en-US" sz="2400" u="sng" dirty="0" smtClean="0">
              <a:latin typeface="+mj-lt"/>
              <a:ea typeface="MS PGothic" pitchFamily="34" charset="-128"/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dirty="0" smtClean="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Research aims </a:t>
            </a:r>
            <a:endParaRPr lang="en-US" altLang="en-US" sz="3500" dirty="0">
              <a:solidFill>
                <a:srgbClr val="85CFE8"/>
              </a:solidFill>
              <a:latin typeface="Times New Roman" pitchFamily="18" charset="0"/>
              <a:ea typeface="MS PGothic" pitchFamily="34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3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18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Rectangle 6"/>
          <p:cNvSpPr>
            <a:spLocks noGrp="1" noChangeArrowheads="1"/>
          </p:cNvSpPr>
          <p:nvPr/>
        </p:nvSpPr>
        <p:spPr bwMode="auto">
          <a:xfrm>
            <a:off x="468313" y="1700213"/>
            <a:ext cx="820737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140000"/>
              </a:lnSpc>
              <a:buFont typeface="Times" pitchFamily="18" charset="0"/>
              <a:buChar char="•"/>
              <a:defRPr/>
            </a:pPr>
            <a:r>
              <a:rPr lang="en-US" altLang="en-US" sz="2400" dirty="0" smtClean="0">
                <a:latin typeface="+mj-lt"/>
                <a:ea typeface="MS PGothic" pitchFamily="34" charset="-128"/>
              </a:rPr>
              <a:t>To characterize the metal and pharmaceutical concentrations in treated municipal sludge in Ireland.</a:t>
            </a:r>
          </a:p>
          <a:p>
            <a:pPr marL="0" indent="0" eaLnBrk="0" hangingPunct="0">
              <a:lnSpc>
                <a:spcPct val="140000"/>
              </a:lnSpc>
              <a:defRPr/>
            </a:pPr>
            <a:endParaRPr lang="en-US" altLang="en-US" sz="2400" u="sng" dirty="0" smtClean="0">
              <a:latin typeface="+mj-lt"/>
              <a:ea typeface="MS PGothic" pitchFamily="34" charset="-128"/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/>
        </p:nvSpPr>
        <p:spPr bwMode="auto">
          <a:xfrm>
            <a:off x="500063" y="238125"/>
            <a:ext cx="81629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dirty="0" smtClean="0">
                <a:solidFill>
                  <a:srgbClr val="85CFE8"/>
                </a:solidFill>
                <a:latin typeface="Times New Roman" pitchFamily="18" charset="0"/>
                <a:ea typeface="MS PGothic" pitchFamily="34" charset="-128"/>
              </a:rPr>
              <a:t>Research aims </a:t>
            </a:r>
            <a:endParaRPr lang="en-US" altLang="en-US" sz="3500" dirty="0">
              <a:solidFill>
                <a:srgbClr val="85CFE8"/>
              </a:solidFill>
              <a:latin typeface="Times New Roman" pitchFamily="18" charset="0"/>
              <a:ea typeface="MS PGothic" pitchFamily="34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13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18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58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Methodology – Metal </a:t>
            </a:r>
            <a:r>
              <a:rPr lang="en-US" sz="3500" dirty="0" err="1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characterisation</a:t>
            </a:r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3528" y="1124744"/>
            <a:ext cx="604867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reated </a:t>
            </a:r>
            <a:r>
              <a:rPr lang="en-US" sz="2400" dirty="0"/>
              <a:t>sludge was collected from </a:t>
            </a:r>
            <a:r>
              <a:rPr lang="en-US" sz="2400" dirty="0">
                <a:solidFill>
                  <a:srgbClr val="FF0000"/>
                </a:solidFill>
              </a:rPr>
              <a:t>16 wastewater treatment plants</a:t>
            </a:r>
            <a:r>
              <a:rPr lang="en-US" sz="2400" dirty="0"/>
              <a:t> (WWTPs) with population equivalents </a:t>
            </a:r>
            <a:r>
              <a:rPr lang="en-US" sz="2400" dirty="0" smtClean="0"/>
              <a:t>(PE) </a:t>
            </a:r>
            <a:r>
              <a:rPr lang="en-US" sz="2400" dirty="0"/>
              <a:t>ranging up to approximately 2.3 million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Metals </a:t>
            </a:r>
            <a:r>
              <a:rPr lang="en-US" sz="2400" dirty="0" err="1" smtClean="0"/>
              <a:t>analysed</a:t>
            </a:r>
            <a:r>
              <a:rPr lang="en-US" sz="2400" dirty="0" smtClean="0"/>
              <a:t> using a </a:t>
            </a:r>
            <a:r>
              <a:rPr lang="en-US" sz="2400" dirty="0"/>
              <a:t>handheld X-ray fluorescence (XRF) </a:t>
            </a:r>
            <a:r>
              <a:rPr lang="en-US" sz="2400" dirty="0" err="1"/>
              <a:t>analyser</a:t>
            </a:r>
            <a:r>
              <a:rPr lang="en-US" sz="2400" dirty="0"/>
              <a:t> </a:t>
            </a:r>
          </a:p>
          <a:p>
            <a:r>
              <a:rPr lang="en-US" sz="24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Metals examined: </a:t>
            </a:r>
            <a:r>
              <a:rPr lang="en-US" sz="2400" dirty="0" smtClean="0"/>
              <a:t>Cadmium </a:t>
            </a:r>
            <a:r>
              <a:rPr lang="en-US" sz="2400" dirty="0"/>
              <a:t>(Cd), chromium (Cr), copper (Cu), iron (Fe), mercury (Hg), molybdenum (Mo), nickel (Ni), lead (</a:t>
            </a:r>
            <a:r>
              <a:rPr lang="en-US" sz="2400" dirty="0" err="1"/>
              <a:t>Pb</a:t>
            </a:r>
            <a:r>
              <a:rPr lang="en-US" sz="2400" dirty="0"/>
              <a:t>), antimony (Sb), selenium (Se), tin (Sn), </a:t>
            </a:r>
            <a:r>
              <a:rPr lang="en-US" sz="2400" dirty="0" smtClean="0"/>
              <a:t>and zinc (Zn)</a:t>
            </a:r>
            <a:endParaRPr lang="en-GB" sz="2400" dirty="0">
              <a:cs typeface="Arial" charset="0"/>
            </a:endParaRPr>
          </a:p>
        </p:txBody>
      </p:sp>
      <p:pic>
        <p:nvPicPr>
          <p:cNvPr id="2050" name="Picture 2" descr="http://www.olympus-ims.com/data/Image/xrf/DELTA_Pr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311" y="1121569"/>
            <a:ext cx="22860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5907736"/>
            <a:ext cx="8919403" cy="877339"/>
            <a:chOff x="0" y="5907736"/>
            <a:chExt cx="8919403" cy="877339"/>
          </a:xfrm>
        </p:grpSpPr>
        <p:pic>
          <p:nvPicPr>
            <p:cNvPr id="20" name="Picture 3" descr="NUI_Galway_BrandMark_B_C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0679"/>
              <a:ext cx="18415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749" y="5965939"/>
              <a:ext cx="992737" cy="60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2" descr="Teagasc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5987856"/>
              <a:ext cx="1467083" cy="58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http://pleasetalk.ie/assets/uploads/sites/2/2014/02/ucd_brandmark_colour-1sdsdfsdf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916000"/>
              <a:ext cx="701745" cy="70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83" y="5907736"/>
              <a:ext cx="1393715" cy="877339"/>
            </a:xfrm>
            <a:prstGeom prst="rect">
              <a:avLst/>
            </a:prstGeom>
          </p:spPr>
        </p:pic>
        <p:pic>
          <p:nvPicPr>
            <p:cNvPr id="25" name="Picture 36" descr="C:\Users\0075656s\AppData\Local\Microsoft\Windows\Temporary Internet Files\Content.Outlook\ZM6S2VHP\NUIG_Ryan Institute_RGB (2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109" y="5940634"/>
              <a:ext cx="1702889" cy="60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853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1568</Words>
  <Application>Microsoft Office PowerPoint</Application>
  <PresentationFormat>On-screen Show (4:3)</PresentationFormat>
  <Paragraphs>329</Paragraphs>
  <Slides>35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NUI, Galway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0108232s</dc:creator>
  <cp:lastModifiedBy>ISS</cp:lastModifiedBy>
  <cp:revision>195</cp:revision>
  <dcterms:created xsi:type="dcterms:W3CDTF">2009-04-22T09:00:34Z</dcterms:created>
  <dcterms:modified xsi:type="dcterms:W3CDTF">2016-10-24T14:38:43Z</dcterms:modified>
</cp:coreProperties>
</file>