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2" r:id="rId4"/>
    <p:sldId id="263" r:id="rId5"/>
    <p:sldId id="264" r:id="rId6"/>
    <p:sldId id="265" r:id="rId7"/>
    <p:sldId id="259" r:id="rId8"/>
    <p:sldId id="273" r:id="rId9"/>
    <p:sldId id="274" r:id="rId10"/>
    <p:sldId id="260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60"/>
  </p:normalViewPr>
  <p:slideViewPr>
    <p:cSldViewPr>
      <p:cViewPr varScale="1">
        <p:scale>
          <a:sx n="116" d="100"/>
          <a:sy n="116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9CC2-9974-4EE5-AA2F-174FB68A3FF9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8F6C-E5A7-4198-8F0A-607AB9B918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202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40C77C-1AC4-4094-AF6D-4C817805E6D8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4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4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881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90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498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11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950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16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864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964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16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3A0E-10C7-48EE-BF82-2E4C30705C05}" type="datetimeFigureOut">
              <a:rPr lang="en-IE" smtClean="0"/>
              <a:t>23/10/2014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3D56-F6CC-4DD1-81E3-AF35D59208B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98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21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2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25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ie/url?sa=i&amp;rct=j&amp;q=&amp;esrc=s&amp;frm=1&amp;source=images&amp;cd=&amp;cad=rja&amp;docid=t9dk9NMgC2gKaM&amp;tbnid=1yPH5tZ49h0xoM:&amp;ved=0CAUQjRw&amp;url=http://campus.ie/news/college-news/ucd-engineers-a-better-entry-route-for-students&amp;ei=HKsrUZLULYmwhAfl34CQBg&amp;bvm=bv.42768644,d.ZG4&amp;psig=AFQjCNFLwy5LWbh7vG6BGOfjLF1BkwhCsA&amp;ust=1361902742182419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90538" y="3415284"/>
            <a:ext cx="8162925" cy="85725"/>
          </a:xfrm>
          <a:prstGeom prst="rect">
            <a:avLst/>
          </a:prstGeom>
          <a:solidFill>
            <a:srgbClr val="690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90538" y="331789"/>
            <a:ext cx="7805737" cy="31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IE" sz="4800" b="1" dirty="0"/>
              <a:t>Measurement of surface runoff of mixed contaminants arising from the </a:t>
            </a:r>
            <a:r>
              <a:rPr lang="en-IE" sz="4800" b="1" dirty="0" err="1"/>
              <a:t>landspreading</a:t>
            </a:r>
            <a:r>
              <a:rPr lang="en-IE" sz="4800" b="1" dirty="0"/>
              <a:t> of treated sewage sludge</a:t>
            </a:r>
            <a:endParaRPr lang="en-IE" sz="4800" dirty="0"/>
          </a:p>
          <a:p>
            <a:pPr eaLnBrk="0" hangingPunct="0"/>
            <a:endParaRPr lang="en-US" sz="2000" dirty="0">
              <a:solidFill>
                <a:srgbClr val="69075A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0" hangingPunct="0"/>
            <a:endParaRPr lang="en-US" sz="4500" dirty="0">
              <a:solidFill>
                <a:srgbClr val="69075A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511" y="3718943"/>
            <a:ext cx="878497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IE" sz="1700" b="1" dirty="0"/>
              <a:t>Mark G. Healy</a:t>
            </a:r>
            <a:r>
              <a:rPr lang="en-IE" sz="1700" b="1" baseline="30000" dirty="0"/>
              <a:t>1</a:t>
            </a:r>
            <a:r>
              <a:rPr lang="en-IE" sz="1700" b="1" dirty="0"/>
              <a:t>, Dara Peyton</a:t>
            </a:r>
            <a:r>
              <a:rPr lang="en-IE" sz="1700" b="1" baseline="30000" dirty="0"/>
              <a:t>1,2</a:t>
            </a:r>
            <a:r>
              <a:rPr lang="en-IE" sz="1700" b="1" dirty="0"/>
              <a:t>, Gerard Fleming</a:t>
            </a:r>
            <a:r>
              <a:rPr lang="en-IE" sz="1700" b="1" baseline="30000" dirty="0"/>
              <a:t>3</a:t>
            </a:r>
            <a:r>
              <a:rPr lang="en-IE" sz="1700" b="1" dirty="0"/>
              <a:t>, Martin Danaher</a:t>
            </a:r>
            <a:r>
              <a:rPr lang="en-IE" sz="1700" b="1" baseline="30000" dirty="0"/>
              <a:t>4</a:t>
            </a:r>
            <a:r>
              <a:rPr lang="en-IE" sz="1700" b="1" dirty="0"/>
              <a:t>, Liam Morrison</a:t>
            </a:r>
            <a:r>
              <a:rPr lang="en-IE" sz="1700" b="1" baseline="30000" dirty="0"/>
              <a:t>5</a:t>
            </a:r>
            <a:r>
              <a:rPr lang="en-IE" sz="1700" b="1" dirty="0"/>
              <a:t>, David Wall</a:t>
            </a:r>
            <a:r>
              <a:rPr lang="en-IE" sz="1700" b="1" baseline="30000" dirty="0"/>
              <a:t>2</a:t>
            </a:r>
            <a:r>
              <a:rPr lang="en-IE" sz="1700" b="1" dirty="0"/>
              <a:t>, Jim Grant</a:t>
            </a:r>
            <a:r>
              <a:rPr lang="en-IE" sz="1700" b="1" baseline="30000" dirty="0"/>
              <a:t>4</a:t>
            </a:r>
            <a:r>
              <a:rPr lang="en-IE" sz="1700" b="1" dirty="0"/>
              <a:t>, Martin Cormican</a:t>
            </a:r>
            <a:r>
              <a:rPr lang="en-IE" sz="1700" b="1" baseline="30000" dirty="0"/>
              <a:t>6</a:t>
            </a:r>
            <a:r>
              <a:rPr lang="en-IE" sz="1700" b="1" dirty="0"/>
              <a:t> and Owen </a:t>
            </a:r>
            <a:r>
              <a:rPr lang="en-IE" sz="1700" b="1" dirty="0" smtClean="0"/>
              <a:t>Fenton</a:t>
            </a:r>
            <a:r>
              <a:rPr lang="en-IE" sz="1700" b="1" baseline="30000" dirty="0" smtClean="0"/>
              <a:t>2</a:t>
            </a:r>
          </a:p>
          <a:p>
            <a:r>
              <a:rPr lang="en-IE" sz="1600" baseline="30000" dirty="0"/>
              <a:t>1</a:t>
            </a:r>
            <a:r>
              <a:rPr lang="en-IE" sz="1600" dirty="0"/>
              <a:t>Civil Engineering, National University of Ireland, Co. Galway, Rep. of Ireland.</a:t>
            </a:r>
          </a:p>
          <a:p>
            <a:r>
              <a:rPr lang="en-IE" sz="1600" baseline="30000" dirty="0"/>
              <a:t>2</a:t>
            </a:r>
            <a:r>
              <a:rPr lang="en-IE" sz="1600" dirty="0"/>
              <a:t>Teagasc, Johnstown Castle, Environment Research Centre, Co. Wexford, Rep. of Ireland.</a:t>
            </a:r>
          </a:p>
          <a:p>
            <a:r>
              <a:rPr lang="en-IE" sz="1600" baseline="30000" dirty="0"/>
              <a:t>3</a:t>
            </a:r>
            <a:r>
              <a:rPr lang="en-IE" sz="1600" dirty="0"/>
              <a:t>Microbiology, National University of Ireland, Galway, Rep. of Ireland</a:t>
            </a:r>
          </a:p>
          <a:p>
            <a:r>
              <a:rPr lang="en-IE" sz="1600" baseline="30000" dirty="0"/>
              <a:t>4</a:t>
            </a:r>
            <a:r>
              <a:rPr lang="en-IE" sz="1600" dirty="0"/>
              <a:t>Teagasc Research Centre, </a:t>
            </a:r>
            <a:r>
              <a:rPr lang="en-IE" sz="1600" dirty="0" err="1"/>
              <a:t>Kinsealy</a:t>
            </a:r>
            <a:r>
              <a:rPr lang="en-IE" sz="1600" dirty="0"/>
              <a:t>, Co. Dublin, Rep. of Ireland.</a:t>
            </a:r>
          </a:p>
          <a:p>
            <a:r>
              <a:rPr lang="en-IE" sz="1600" baseline="30000" dirty="0"/>
              <a:t>5</a:t>
            </a:r>
            <a:r>
              <a:rPr lang="en-IE" sz="1600" dirty="0"/>
              <a:t>Earth and Ocean Sciences, National University of Ireland, Galway, Rep. of Ireland</a:t>
            </a:r>
          </a:p>
          <a:p>
            <a:r>
              <a:rPr lang="en-IE" sz="1600" baseline="30000" dirty="0"/>
              <a:t>6</a:t>
            </a:r>
            <a:r>
              <a:rPr lang="en-IE" sz="1600" dirty="0"/>
              <a:t>University College Hospital, Galway, Co. Galway, Rep. of Ireland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2058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3" name="Picture 16" descr="http://campus.ie/sites/default/files/logo_UCD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1" descr="Teagasc Logo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1026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215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"/>
    </mc:Choice>
    <mc:Fallback xmlns="">
      <p:transition spd="slow" advTm="11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8856" b="4558"/>
          <a:stretch>
            <a:fillRect/>
          </a:stretch>
        </p:blipFill>
        <p:spPr bwMode="auto">
          <a:xfrm>
            <a:off x="0" y="0"/>
            <a:ext cx="564673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4"/>
          <p:cNvPicPr>
            <a:picLocks/>
          </p:cNvPicPr>
          <p:nvPr/>
        </p:nvPicPr>
        <p:blipFill>
          <a:blip r:embed="rId3"/>
          <a:srcRect b="4561"/>
          <a:stretch>
            <a:fillRect/>
          </a:stretch>
        </p:blipFill>
        <p:spPr bwMode="auto">
          <a:xfrm>
            <a:off x="-1" y="0"/>
            <a:ext cx="572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724525" y="116632"/>
            <a:ext cx="3419475" cy="35433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374" y="41275"/>
            <a:ext cx="91805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635896" y="1988840"/>
            <a:ext cx="1656184" cy="0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55776" y="2141240"/>
            <a:ext cx="936104" cy="2799928"/>
          </a:xfrm>
          <a:prstGeom prst="straightConnector1">
            <a:avLst/>
          </a:prstGeom>
          <a:ln w="4445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5936" y="141277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0.4 m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307952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0.9 m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</a:t>
            </a:r>
          </a:p>
          <a:p>
            <a:pPr eaLnBrk="0" hangingPunct="0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Characterization of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biosolids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51" y="1268760"/>
            <a:ext cx="5904656" cy="4287241"/>
          </a:xfrm>
          <a:prstGeom prst="rect">
            <a:avLst/>
          </a:prstGeom>
          <a:noFill/>
        </p:spPr>
      </p:pic>
      <p:sp>
        <p:nvSpPr>
          <p:cNvPr id="22" name="Plus 21"/>
          <p:cNvSpPr/>
          <p:nvPr/>
        </p:nvSpPr>
        <p:spPr>
          <a:xfrm>
            <a:off x="3347864" y="2924944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Plus 24"/>
          <p:cNvSpPr/>
          <p:nvPr/>
        </p:nvSpPr>
        <p:spPr>
          <a:xfrm>
            <a:off x="2475186" y="3789040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Plus 25"/>
          <p:cNvSpPr/>
          <p:nvPr/>
        </p:nvSpPr>
        <p:spPr>
          <a:xfrm>
            <a:off x="6804248" y="3717032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Plus 26"/>
          <p:cNvSpPr/>
          <p:nvPr/>
        </p:nvSpPr>
        <p:spPr>
          <a:xfrm>
            <a:off x="4211960" y="2713624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Plus 27"/>
          <p:cNvSpPr/>
          <p:nvPr/>
        </p:nvSpPr>
        <p:spPr>
          <a:xfrm>
            <a:off x="5056093" y="4653136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Plus 28"/>
          <p:cNvSpPr/>
          <p:nvPr/>
        </p:nvSpPr>
        <p:spPr>
          <a:xfrm>
            <a:off x="5940151" y="4653136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Plus 29"/>
          <p:cNvSpPr/>
          <p:nvPr/>
        </p:nvSpPr>
        <p:spPr>
          <a:xfrm>
            <a:off x="7380312" y="2368353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Plus 30"/>
          <p:cNvSpPr/>
          <p:nvPr/>
        </p:nvSpPr>
        <p:spPr>
          <a:xfrm>
            <a:off x="3161722" y="2577918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Plus 31"/>
          <p:cNvSpPr/>
          <p:nvPr/>
        </p:nvSpPr>
        <p:spPr>
          <a:xfrm>
            <a:off x="2296250" y="3717032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Plus 32"/>
          <p:cNvSpPr/>
          <p:nvPr/>
        </p:nvSpPr>
        <p:spPr>
          <a:xfrm>
            <a:off x="6516216" y="3445620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Plus 33"/>
          <p:cNvSpPr/>
          <p:nvPr/>
        </p:nvSpPr>
        <p:spPr>
          <a:xfrm>
            <a:off x="5724128" y="4653136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Plus 34"/>
          <p:cNvSpPr/>
          <p:nvPr/>
        </p:nvSpPr>
        <p:spPr>
          <a:xfrm>
            <a:off x="3995936" y="2274506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Plus 35"/>
          <p:cNvSpPr/>
          <p:nvPr/>
        </p:nvSpPr>
        <p:spPr>
          <a:xfrm>
            <a:off x="4815819" y="4653136"/>
            <a:ext cx="288032" cy="271412"/>
          </a:xfrm>
          <a:prstGeom prst="mathPlu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Plus 36"/>
          <p:cNvSpPr/>
          <p:nvPr/>
        </p:nvSpPr>
        <p:spPr>
          <a:xfrm>
            <a:off x="7378367" y="3123822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Plus 37"/>
          <p:cNvSpPr/>
          <p:nvPr/>
        </p:nvSpPr>
        <p:spPr>
          <a:xfrm>
            <a:off x="3602008" y="2368353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Plus 38"/>
          <p:cNvSpPr/>
          <p:nvPr/>
        </p:nvSpPr>
        <p:spPr>
          <a:xfrm>
            <a:off x="2729330" y="3581326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Plus 39"/>
          <p:cNvSpPr/>
          <p:nvPr/>
        </p:nvSpPr>
        <p:spPr>
          <a:xfrm>
            <a:off x="6133694" y="4641573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Plus 40"/>
          <p:cNvSpPr/>
          <p:nvPr/>
        </p:nvSpPr>
        <p:spPr>
          <a:xfrm>
            <a:off x="4436296" y="2066139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Plus 41"/>
          <p:cNvSpPr/>
          <p:nvPr/>
        </p:nvSpPr>
        <p:spPr>
          <a:xfrm>
            <a:off x="5318475" y="4644228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Plus 42"/>
          <p:cNvSpPr/>
          <p:nvPr/>
        </p:nvSpPr>
        <p:spPr>
          <a:xfrm>
            <a:off x="7016897" y="3123822"/>
            <a:ext cx="288032" cy="271412"/>
          </a:xfrm>
          <a:prstGeom prst="mathPlu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Plus 43"/>
          <p:cNvSpPr/>
          <p:nvPr/>
        </p:nvSpPr>
        <p:spPr>
          <a:xfrm>
            <a:off x="7378367" y="2735682"/>
            <a:ext cx="288032" cy="271412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2729330" y="1268760"/>
            <a:ext cx="4074918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Results from 16 wastewater treatment plants in Ireland </a:t>
            </a:r>
            <a:r>
              <a:rPr lang="en-IE" i="1" dirty="0" smtClean="0"/>
              <a:t>(Healy et al., submitted)</a:t>
            </a:r>
            <a:endParaRPr lang="en-IE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668344" y="231939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</a:t>
            </a:r>
            <a:r>
              <a:rPr lang="en-IE" dirty="0" smtClean="0"/>
              <a:t>D </a:t>
            </a:r>
            <a:r>
              <a:rPr lang="en-IE" dirty="0" err="1" smtClean="0"/>
              <a:t>biosolids</a:t>
            </a:r>
            <a:endParaRPr lang="en-IE" dirty="0"/>
          </a:p>
        </p:txBody>
      </p:sp>
      <p:sp>
        <p:nvSpPr>
          <p:cNvPr id="2049" name="TextBox 2048"/>
          <p:cNvSpPr txBox="1"/>
          <p:nvPr/>
        </p:nvSpPr>
        <p:spPr>
          <a:xfrm>
            <a:off x="7704348" y="269541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LS </a:t>
            </a:r>
            <a:r>
              <a:rPr lang="en-IE" dirty="0" err="1" smtClean="0"/>
              <a:t>biosolids</a:t>
            </a:r>
            <a:endParaRPr lang="en-IE" dirty="0"/>
          </a:p>
        </p:txBody>
      </p:sp>
      <p:sp>
        <p:nvSpPr>
          <p:cNvPr id="2051" name="TextBox 2050"/>
          <p:cNvSpPr txBox="1"/>
          <p:nvPr/>
        </p:nvSpPr>
        <p:spPr>
          <a:xfrm>
            <a:off x="7704348" y="3074862"/>
            <a:ext cx="143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AD </a:t>
            </a:r>
            <a:r>
              <a:rPr lang="en-IE" dirty="0" err="1" smtClean="0"/>
              <a:t>biosolids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652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4" grpId="0"/>
      <p:bldP spid="2049" grpId="0"/>
      <p:bldP spid="20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0" hangingPunct="0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Phosphorus loss in runoff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65" y="1515383"/>
            <a:ext cx="6789122" cy="40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724128" y="237446"/>
            <a:ext cx="30243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RS1 = 24 hr after application</a:t>
            </a:r>
          </a:p>
          <a:p>
            <a:r>
              <a:rPr lang="en-IE" dirty="0" smtClean="0"/>
              <a:t>RS2 = 48 hr after application</a:t>
            </a:r>
          </a:p>
          <a:p>
            <a:r>
              <a:rPr lang="en-IE" dirty="0" smtClean="0"/>
              <a:t>RS3 = 360 hr after application</a:t>
            </a:r>
            <a:endParaRPr lang="en-IE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1720" y="2564904"/>
            <a:ext cx="1008112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49110" y="3789040"/>
            <a:ext cx="950882" cy="3600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94331" y="3012251"/>
            <a:ext cx="1008112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46785" y="1635769"/>
            <a:ext cx="1440160" cy="3312368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Rectangle 26"/>
          <p:cNvSpPr/>
          <p:nvPr/>
        </p:nvSpPr>
        <p:spPr>
          <a:xfrm>
            <a:off x="4686297" y="1658862"/>
            <a:ext cx="1440160" cy="3312368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/>
          <p:cNvSpPr/>
          <p:nvPr/>
        </p:nvSpPr>
        <p:spPr>
          <a:xfrm>
            <a:off x="3246137" y="1655926"/>
            <a:ext cx="1440160" cy="3312368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1805977" y="1655926"/>
            <a:ext cx="1440160" cy="3312368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3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0" hangingPunct="0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Nitrogen loss in runoff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1" y="1515383"/>
            <a:ext cx="6937086" cy="40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237446"/>
            <a:ext cx="30243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RS1 = 24 hr after application</a:t>
            </a:r>
          </a:p>
          <a:p>
            <a:r>
              <a:rPr lang="en-IE" dirty="0" smtClean="0"/>
              <a:t>RS2 = 48 hr after application</a:t>
            </a:r>
          </a:p>
          <a:p>
            <a:r>
              <a:rPr lang="en-IE" dirty="0" smtClean="0"/>
              <a:t>RS3 = 360 hr after application</a:t>
            </a:r>
            <a:endParaRPr lang="en-IE" dirty="0"/>
          </a:p>
        </p:txBody>
      </p:sp>
      <p:sp>
        <p:nvSpPr>
          <p:cNvPr id="17" name="Rectangle 16"/>
          <p:cNvSpPr/>
          <p:nvPr/>
        </p:nvSpPr>
        <p:spPr>
          <a:xfrm>
            <a:off x="1828764" y="1696019"/>
            <a:ext cx="1440160" cy="3312368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3246137" y="1696019"/>
            <a:ext cx="1440160" cy="3312368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4686297" y="1696019"/>
            <a:ext cx="1440160" cy="3312368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6146785" y="1696019"/>
            <a:ext cx="1440160" cy="3312368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0" hangingPunct="0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Metal loss in runoff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8261"/>
            <a:ext cx="3347864" cy="195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33869"/>
              </p:ext>
            </p:extLst>
          </p:nvPr>
        </p:nvGraphicFramePr>
        <p:xfrm>
          <a:off x="161661" y="1844847"/>
          <a:ext cx="5137401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467"/>
                <a:gridCol w="1712467"/>
                <a:gridCol w="171246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Regulated parameter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Drinking water limit (mg L</a:t>
                      </a:r>
                      <a:r>
                        <a:rPr lang="en-IE" sz="1600" baseline="30000" dirty="0" smtClean="0"/>
                        <a:t>-1</a:t>
                      </a:r>
                      <a:r>
                        <a:rPr lang="en-IE" sz="1600" dirty="0" smtClean="0"/>
                        <a:t>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Runoff in excess of drinking</a:t>
                      </a:r>
                      <a:r>
                        <a:rPr lang="en-IE" sz="1600" baseline="0" dirty="0" smtClean="0"/>
                        <a:t> water limit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Nickel (Ni)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0.005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Copper (Cu)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2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Zinc (Zn)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Cadmium</a:t>
                      </a:r>
                      <a:r>
                        <a:rPr lang="en-IE" sz="1600" baseline="0" dirty="0" smtClean="0"/>
                        <a:t> (Cd)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0.005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Lead (</a:t>
                      </a:r>
                      <a:r>
                        <a:rPr lang="en-IE" sz="1600" dirty="0" err="1" smtClean="0"/>
                        <a:t>Pb</a:t>
                      </a:r>
                      <a:r>
                        <a:rPr lang="en-IE" sz="1600" dirty="0" smtClean="0"/>
                        <a:t>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0.015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958802"/>
            <a:ext cx="3307236" cy="193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789040"/>
            <a:ext cx="3342311" cy="19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0" hangingPunct="0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Metal loss in runoff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34244"/>
              </p:ext>
            </p:extLst>
          </p:nvPr>
        </p:nvGraphicFramePr>
        <p:xfrm>
          <a:off x="161661" y="1844847"/>
          <a:ext cx="5137401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467"/>
                <a:gridCol w="1712467"/>
                <a:gridCol w="171246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Regulated parameter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Drinking water limit (mg L</a:t>
                      </a:r>
                      <a:r>
                        <a:rPr lang="en-IE" sz="1600" baseline="30000" dirty="0" smtClean="0"/>
                        <a:t>-1</a:t>
                      </a:r>
                      <a:r>
                        <a:rPr lang="en-IE" sz="1600" dirty="0" smtClean="0"/>
                        <a:t>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Runoff in excess of drinking</a:t>
                      </a:r>
                      <a:r>
                        <a:rPr lang="en-IE" sz="1600" baseline="0" dirty="0" smtClean="0"/>
                        <a:t> water limit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Nickel (Ni)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0.005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Copper (Cu)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2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Zinc (Zn)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Cadmium</a:t>
                      </a:r>
                      <a:r>
                        <a:rPr lang="en-IE" sz="1600" baseline="0" dirty="0" smtClean="0"/>
                        <a:t> (Cd)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0.005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Lead (</a:t>
                      </a:r>
                      <a:r>
                        <a:rPr lang="en-IE" sz="1600" dirty="0" err="1" smtClean="0"/>
                        <a:t>Pb</a:t>
                      </a:r>
                      <a:r>
                        <a:rPr lang="en-IE" sz="1600" dirty="0" smtClean="0"/>
                        <a:t>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0.015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</a:t>
                      </a:r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76672"/>
            <a:ext cx="331558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476672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 smtClean="0"/>
              <a:t>Drinking water Limit: 0.005 mg L</a:t>
            </a:r>
            <a:r>
              <a:rPr lang="en-IE" sz="1100" baseline="30000" dirty="0" smtClean="0"/>
              <a:t>-1</a:t>
            </a:r>
            <a:endParaRPr lang="en-IE" sz="1100" baseline="30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475643"/>
            <a:ext cx="3222051" cy="18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8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Results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0" hangingPunct="0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Total and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faecal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coliform loss in runoff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" y="1988840"/>
            <a:ext cx="45267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52" y="1902482"/>
            <a:ext cx="4691219" cy="275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3568" y="2132856"/>
            <a:ext cx="864096" cy="216024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/>
          <p:cNvSpPr/>
          <p:nvPr/>
        </p:nvSpPr>
        <p:spPr>
          <a:xfrm>
            <a:off x="5076055" y="2114899"/>
            <a:ext cx="864096" cy="216024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/>
          <p:cNvSpPr/>
          <p:nvPr/>
        </p:nvSpPr>
        <p:spPr>
          <a:xfrm>
            <a:off x="1547665" y="2132856"/>
            <a:ext cx="936104" cy="2160240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Rectangle 19"/>
          <p:cNvSpPr/>
          <p:nvPr/>
        </p:nvSpPr>
        <p:spPr>
          <a:xfrm>
            <a:off x="5940150" y="2114899"/>
            <a:ext cx="1080121" cy="2160240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/>
          <p:cNvSpPr/>
          <p:nvPr/>
        </p:nvSpPr>
        <p:spPr>
          <a:xfrm>
            <a:off x="2483769" y="2114899"/>
            <a:ext cx="936103" cy="2131934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Rectangle 21"/>
          <p:cNvSpPr/>
          <p:nvPr/>
        </p:nvSpPr>
        <p:spPr>
          <a:xfrm>
            <a:off x="7020271" y="2114899"/>
            <a:ext cx="936103" cy="2131934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82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Conclusions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  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251" y="1124744"/>
            <a:ext cx="816292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500" dirty="0" smtClean="0">
                <a:solidFill>
                  <a:srgbClr val="FF0000"/>
                </a:solidFill>
              </a:rPr>
              <a:t>On the basis of these micro-plot experiments: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500" dirty="0" smtClean="0"/>
              <a:t>High amounts of phosphorus, nitrogen, metals and coliforms (total and faecal) are present in surface runoff up to 10 d after application</a:t>
            </a:r>
          </a:p>
          <a:p>
            <a:endParaRPr lang="en-IE" sz="1200" dirty="0"/>
          </a:p>
          <a:p>
            <a:r>
              <a:rPr lang="en-IE" sz="2500" dirty="0" smtClean="0">
                <a:solidFill>
                  <a:srgbClr val="FF0000"/>
                </a:solidFill>
              </a:rPr>
              <a:t>However…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500" dirty="0" smtClean="0"/>
              <a:t>Loss in runoff is a ‘worst case’ scenario (no buffer zones)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500" dirty="0" smtClean="0"/>
              <a:t>Losses are low in comparison to organic fertiliser applications</a:t>
            </a:r>
          </a:p>
          <a:p>
            <a:endParaRPr lang="en-IE" sz="1200" dirty="0"/>
          </a:p>
          <a:p>
            <a:r>
              <a:rPr lang="en-IE" sz="2500" dirty="0" smtClean="0">
                <a:solidFill>
                  <a:srgbClr val="FF0000"/>
                </a:solidFill>
              </a:rPr>
              <a:t>A final important caveat…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500" dirty="0" smtClean="0"/>
              <a:t>Pharmaceutical testing of biocides, present in most </a:t>
            </a:r>
            <a:r>
              <a:rPr lang="en-IE" sz="2500" dirty="0" err="1" smtClean="0"/>
              <a:t>biosolids</a:t>
            </a:r>
            <a:r>
              <a:rPr lang="en-IE" sz="2500" dirty="0" smtClean="0"/>
              <a:t>, is ongoing, and may be decisive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7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0" y="908720"/>
            <a:ext cx="45826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Production of untreated municipal sludge in the EU has increased from 5.5 million tonnes of dry matter (DM) in 1992 to ~ 10 million tonnes DM in 2010.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EU legislation has forced those involved in sludge management to find alternative uses for sludge.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Recycling to land </a:t>
            </a:r>
            <a:r>
              <a:rPr lang="en-GB" sz="2400" dirty="0" smtClean="0"/>
              <a:t>is currently the most economical and beneficial way for sewage sludge management.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 bwMode="auto">
          <a:xfrm>
            <a:off x="4366833" y="1050216"/>
            <a:ext cx="4669663" cy="3098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22692" y="980728"/>
            <a:ext cx="2113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/>
              <a:t>Credit: </a:t>
            </a:r>
            <a:r>
              <a:rPr lang="en-IE" sz="1200" i="1" dirty="0" smtClean="0"/>
              <a:t>J. Lucid, </a:t>
            </a:r>
            <a:r>
              <a:rPr lang="en-IE" sz="1200" i="1" dirty="0" err="1" smtClean="0"/>
              <a:t>MEngSc</a:t>
            </a:r>
            <a:r>
              <a:rPr lang="en-IE" sz="1200" i="1" dirty="0" smtClean="0"/>
              <a:t> thesis</a:t>
            </a:r>
            <a:endParaRPr lang="en-IE" sz="1200" i="1" dirty="0"/>
          </a:p>
        </p:txBody>
      </p:sp>
    </p:spTree>
    <p:extLst>
      <p:ext uri="{BB962C8B-B14F-4D97-AF65-F5344CB8AC3E}">
        <p14:creationId xmlns:p14="http://schemas.microsoft.com/office/powerpoint/2010/main" val="10253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9" y="908720"/>
            <a:ext cx="5411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Municipal sewage sludge must be treated before land application. 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Treatment methods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Aerobic and anaerobic digestion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Thermal drying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Lime stabilisation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Composting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300193" y="1345927"/>
            <a:ext cx="2598428" cy="1191768"/>
            <a:chOff x="3458101" y="1182161"/>
            <a:chExt cx="2927406" cy="1382742"/>
          </a:xfrm>
        </p:grpSpPr>
        <p:pic>
          <p:nvPicPr>
            <p:cNvPr id="2050" name="Picture 2" descr="http://www.scanship.no/sites/default/files/scanship-bio-sludge-treatment.jpg"/>
            <p:cNvPicPr preferRelativeResize="0"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6" t="-433" r="6902" b="433"/>
            <a:stretch/>
          </p:blipFill>
          <p:spPr bwMode="auto">
            <a:xfrm>
              <a:off x="3458101" y="1182161"/>
              <a:ext cx="2927406" cy="138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97156" y="1193862"/>
              <a:ext cx="1375662" cy="2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© </a:t>
              </a:r>
              <a:r>
                <a:rPr lang="en-IE" sz="600" dirty="0" err="1" smtClean="0">
                  <a:solidFill>
                    <a:schemeClr val="bg1">
                      <a:lumMod val="65000"/>
                    </a:schemeClr>
                  </a:solidFill>
                </a:rPr>
                <a:t>Scanship</a:t>
              </a:r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 Bio-sludge Treatment</a:t>
              </a:r>
              <a:endParaRPr lang="en-IE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052" name="Picture 4" descr="Photograph showing a tractor applying sewage slu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636912"/>
            <a:ext cx="2598429" cy="1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66593" y="4313932"/>
            <a:ext cx="1120765" cy="18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dirty="0" smtClean="0">
                <a:solidFill>
                  <a:schemeClr val="bg1">
                    <a:lumMod val="65000"/>
                  </a:schemeClr>
                </a:solidFill>
              </a:rPr>
              <a:t>© The James Hutton Institute</a:t>
            </a:r>
            <a:endParaRPr lang="en-I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9" y="908720"/>
            <a:ext cx="5411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Benefits of recycling </a:t>
            </a:r>
            <a:r>
              <a:rPr lang="en-GB" sz="2400" dirty="0" err="1" smtClean="0">
                <a:solidFill>
                  <a:srgbClr val="FF0000"/>
                </a:solidFill>
              </a:rPr>
              <a:t>biosolids</a:t>
            </a:r>
            <a:r>
              <a:rPr lang="en-GB" sz="2400" dirty="0" smtClean="0">
                <a:solidFill>
                  <a:srgbClr val="FF0000"/>
                </a:solidFill>
              </a:rPr>
              <a:t> to grassland: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May be used as a soil conditioner, improving physical, chemical and biological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May reduce the possibility of soil erosion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cheap alternative to commercial fertiliser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300193" y="1345927"/>
            <a:ext cx="2598428" cy="1191768"/>
            <a:chOff x="3458101" y="1182161"/>
            <a:chExt cx="2927406" cy="1382742"/>
          </a:xfrm>
        </p:grpSpPr>
        <p:pic>
          <p:nvPicPr>
            <p:cNvPr id="2050" name="Picture 2" descr="http://www.scanship.no/sites/default/files/scanship-bio-sludge-treatment.jpg"/>
            <p:cNvPicPr preferRelativeResize="0"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6" t="-433" r="6902" b="433"/>
            <a:stretch/>
          </p:blipFill>
          <p:spPr bwMode="auto">
            <a:xfrm>
              <a:off x="3458101" y="1182161"/>
              <a:ext cx="2927406" cy="138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97156" y="1193862"/>
              <a:ext cx="1375662" cy="2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© </a:t>
              </a:r>
              <a:r>
                <a:rPr lang="en-IE" sz="600" dirty="0" err="1" smtClean="0">
                  <a:solidFill>
                    <a:schemeClr val="bg1">
                      <a:lumMod val="65000"/>
                    </a:schemeClr>
                  </a:solidFill>
                </a:rPr>
                <a:t>Scanship</a:t>
              </a:r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 Bio-sludge Treatment</a:t>
              </a:r>
              <a:endParaRPr lang="en-IE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052" name="Picture 4" descr="Photograph showing a tractor applying sewage slu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636912"/>
            <a:ext cx="2598429" cy="1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66593" y="4313932"/>
            <a:ext cx="1120765" cy="18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dirty="0" smtClean="0">
                <a:solidFill>
                  <a:schemeClr val="bg1">
                    <a:lumMod val="65000"/>
                  </a:schemeClr>
                </a:solidFill>
              </a:rPr>
              <a:t>© The James Hutton Institute</a:t>
            </a:r>
            <a:endParaRPr lang="en-I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Background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9" y="908720"/>
            <a:ext cx="54116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Drawbacks of recycling </a:t>
            </a:r>
            <a:r>
              <a:rPr lang="en-GB" sz="2400" dirty="0" err="1" smtClean="0">
                <a:solidFill>
                  <a:srgbClr val="FF0000"/>
                </a:solidFill>
              </a:rPr>
              <a:t>biosolids</a:t>
            </a:r>
            <a:r>
              <a:rPr lang="en-GB" sz="2400" dirty="0" smtClean="0">
                <a:solidFill>
                  <a:srgbClr val="FF0000"/>
                </a:solidFill>
              </a:rPr>
              <a:t> to grassland: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Nutrient, metal and suspended sediment losses may occur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Presence of ‘emerging contaminants’, such as pharmaceuticals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Presence of human enteric pathogens, as complete sterilisation is difficult to achieve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Metals may accumulate in soils and crops after repeated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300193" y="1345927"/>
            <a:ext cx="2598428" cy="1191768"/>
            <a:chOff x="3458101" y="1182161"/>
            <a:chExt cx="2927406" cy="1382742"/>
          </a:xfrm>
        </p:grpSpPr>
        <p:pic>
          <p:nvPicPr>
            <p:cNvPr id="2050" name="Picture 2" descr="http://www.scanship.no/sites/default/files/scanship-bio-sludge-treatment.jpg"/>
            <p:cNvPicPr preferRelativeResize="0"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6" t="-433" r="6902" b="433"/>
            <a:stretch/>
          </p:blipFill>
          <p:spPr bwMode="auto">
            <a:xfrm>
              <a:off x="3458101" y="1182161"/>
              <a:ext cx="2927406" cy="138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97156" y="1193862"/>
              <a:ext cx="1375662" cy="2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© </a:t>
              </a:r>
              <a:r>
                <a:rPr lang="en-IE" sz="600" dirty="0" err="1" smtClean="0">
                  <a:solidFill>
                    <a:schemeClr val="bg1">
                      <a:lumMod val="65000"/>
                    </a:schemeClr>
                  </a:solidFill>
                </a:rPr>
                <a:t>Scanship</a:t>
              </a:r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 Bio-sludge Treatment</a:t>
              </a:r>
              <a:endParaRPr lang="en-IE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052" name="Picture 4" descr="Photograph showing a tractor applying sewage slu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636912"/>
            <a:ext cx="2598429" cy="1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66593" y="4313932"/>
            <a:ext cx="1120765" cy="18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dirty="0" smtClean="0">
                <a:solidFill>
                  <a:schemeClr val="bg1">
                    <a:lumMod val="65000"/>
                  </a:schemeClr>
                </a:solidFill>
              </a:rPr>
              <a:t>© The James Hutton Institute</a:t>
            </a:r>
            <a:endParaRPr lang="en-I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Aims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492" y="908720"/>
            <a:ext cx="5681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quantify losses of: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nutrients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metals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microbes (total and faecal coliforms)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anti-microbial agents, </a:t>
            </a:r>
            <a:r>
              <a:rPr lang="en-GB" sz="2400" dirty="0" err="1" smtClean="0">
                <a:solidFill>
                  <a:srgbClr val="FF0000"/>
                </a:solidFill>
              </a:rPr>
              <a:t>triclosan</a:t>
            </a:r>
            <a:r>
              <a:rPr lang="en-GB" sz="2400" dirty="0" smtClean="0">
                <a:solidFill>
                  <a:srgbClr val="FF0000"/>
                </a:solidFill>
              </a:rPr>
              <a:t> and </a:t>
            </a:r>
            <a:r>
              <a:rPr lang="en-GB" sz="2400" dirty="0" err="1" smtClean="0">
                <a:solidFill>
                  <a:srgbClr val="FF0000"/>
                </a:solidFill>
              </a:rPr>
              <a:t>triclocarbon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400" dirty="0" smtClean="0"/>
              <a:t>in runoff from micro-plots (n=5) at time intervals of 24, 48 and 360 hr following application of three types of </a:t>
            </a:r>
            <a:r>
              <a:rPr lang="en-GB" sz="2400" dirty="0" err="1" smtClean="0"/>
              <a:t>biosolids</a:t>
            </a:r>
            <a:endParaRPr lang="en-GB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Thermally dried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Anaerobically digested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Lime stabilised </a:t>
            </a:r>
          </a:p>
          <a:p>
            <a:r>
              <a:rPr lang="en-GB" sz="2400" dirty="0" smtClean="0"/>
              <a:t>applied at the legal application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300193" y="1345927"/>
            <a:ext cx="2598428" cy="1191768"/>
            <a:chOff x="3458101" y="1182161"/>
            <a:chExt cx="2927406" cy="1382742"/>
          </a:xfrm>
        </p:grpSpPr>
        <p:pic>
          <p:nvPicPr>
            <p:cNvPr id="2050" name="Picture 2" descr="http://www.scanship.no/sites/default/files/scanship-bio-sludge-treatment.jpg"/>
            <p:cNvPicPr preferRelativeResize="0"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6" t="-433" r="6902" b="433"/>
            <a:stretch/>
          </p:blipFill>
          <p:spPr bwMode="auto">
            <a:xfrm>
              <a:off x="3458101" y="1182161"/>
              <a:ext cx="2927406" cy="138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97156" y="1193862"/>
              <a:ext cx="1375662" cy="2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© </a:t>
              </a:r>
              <a:r>
                <a:rPr lang="en-IE" sz="600" dirty="0" err="1" smtClean="0">
                  <a:solidFill>
                    <a:schemeClr val="bg1">
                      <a:lumMod val="65000"/>
                    </a:schemeClr>
                  </a:solidFill>
                </a:rPr>
                <a:t>Scanship</a:t>
              </a:r>
              <a:r>
                <a:rPr lang="en-IE" sz="600" dirty="0" smtClean="0">
                  <a:solidFill>
                    <a:schemeClr val="bg1">
                      <a:lumMod val="65000"/>
                    </a:schemeClr>
                  </a:solidFill>
                </a:rPr>
                <a:t> Bio-sludge Treatment</a:t>
              </a:r>
              <a:endParaRPr lang="en-IE" sz="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2052" name="Picture 4" descr="Photograph showing a tractor applying sewage slu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636912"/>
            <a:ext cx="2598429" cy="1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66593" y="4313932"/>
            <a:ext cx="1120765" cy="18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" dirty="0" smtClean="0">
                <a:solidFill>
                  <a:schemeClr val="bg1">
                    <a:lumMod val="65000"/>
                  </a:schemeClr>
                </a:solidFill>
              </a:rPr>
              <a:t>© The James Hutton Institute</a:t>
            </a:r>
            <a:endParaRPr lang="en-IE" sz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/>
          <a:srcRect t="3857" r="9251"/>
          <a:stretch>
            <a:fillRect/>
          </a:stretch>
        </p:blipFill>
        <p:spPr bwMode="auto">
          <a:xfrm>
            <a:off x="471998" y="1001150"/>
            <a:ext cx="284321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3808" y="2796612"/>
            <a:ext cx="3856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cs typeface="Arial" charset="0"/>
              </a:rPr>
              <a:t>Plot isolated using PVC sheeting (50 mm below soil surface)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7225" y="3533775"/>
            <a:ext cx="28479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73600" y="1268413"/>
            <a:ext cx="28289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97375" y="4581525"/>
            <a:ext cx="45291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dirty="0">
                <a:cs typeface="Arial" charset="0"/>
              </a:rPr>
              <a:t>Rainfall simulators used to apply rain </a:t>
            </a:r>
            <a:r>
              <a:rPr lang="en-IE" dirty="0" smtClean="0">
                <a:cs typeface="Arial" charset="0"/>
              </a:rPr>
              <a:t>24, 48, 360 </a:t>
            </a:r>
            <a:r>
              <a:rPr lang="en-IE" dirty="0" err="1" smtClean="0">
                <a:cs typeface="Arial" charset="0"/>
              </a:rPr>
              <a:t>hr</a:t>
            </a:r>
            <a:r>
              <a:rPr lang="en-IE" dirty="0" smtClean="0">
                <a:cs typeface="Arial" charset="0"/>
              </a:rPr>
              <a:t> </a:t>
            </a:r>
            <a:r>
              <a:rPr lang="en-IE" dirty="0">
                <a:cs typeface="Arial" charset="0"/>
              </a:rPr>
              <a:t>after </a:t>
            </a:r>
            <a:r>
              <a:rPr lang="en-IE" dirty="0" smtClean="0">
                <a:cs typeface="Arial" charset="0"/>
              </a:rPr>
              <a:t>application </a:t>
            </a:r>
            <a:r>
              <a:rPr lang="en-IE" dirty="0">
                <a:cs typeface="Arial" charset="0"/>
              </a:rPr>
              <a:t>date</a:t>
            </a:r>
          </a:p>
          <a:p>
            <a:endParaRPr lang="en-IE" dirty="0">
              <a:cs typeface="Arial" charset="0"/>
            </a:endParaRPr>
          </a:p>
          <a:p>
            <a:r>
              <a:rPr lang="en-IE" dirty="0" smtClean="0">
                <a:cs typeface="Arial" charset="0"/>
              </a:rPr>
              <a:t>Target Intensity </a:t>
            </a:r>
            <a:r>
              <a:rPr lang="en-IE" dirty="0">
                <a:cs typeface="Arial" charset="0"/>
              </a:rPr>
              <a:t>10.5 mm hr</a:t>
            </a:r>
            <a:r>
              <a:rPr lang="en-IE" baseline="30000" dirty="0">
                <a:cs typeface="Arial" charset="0"/>
              </a:rPr>
              <a:t>-1</a:t>
            </a:r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62847" y="4777916"/>
            <a:ext cx="4083799" cy="100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4854896" y="3462536"/>
            <a:ext cx="3029472" cy="100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2172270" y="2338168"/>
            <a:ext cx="4304404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83568" y="3462536"/>
            <a:ext cx="3096344" cy="100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1755" y="1307301"/>
            <a:ext cx="267986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500251" y="876414"/>
            <a:ext cx="8162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err="1" smtClean="0">
                <a:solidFill>
                  <a:srgbClr val="FF0000"/>
                </a:solidFill>
              </a:rPr>
              <a:t>Biosolids</a:t>
            </a:r>
            <a:r>
              <a:rPr lang="en-IE" sz="2200" dirty="0" smtClean="0">
                <a:solidFill>
                  <a:srgbClr val="FF0000"/>
                </a:solidFill>
              </a:rPr>
              <a:t> Application Regime </a:t>
            </a:r>
            <a:r>
              <a:rPr lang="en-IE" sz="1700" dirty="0" smtClean="0">
                <a:solidFill>
                  <a:srgbClr val="FF0000"/>
                </a:solidFill>
              </a:rPr>
              <a:t>(after Lucid et al., 2013. </a:t>
            </a:r>
            <a:r>
              <a:rPr lang="en-IE" sz="1700" dirty="0" err="1" smtClean="0">
                <a:solidFill>
                  <a:srgbClr val="FF0000"/>
                </a:solidFill>
              </a:rPr>
              <a:t>Wat</a:t>
            </a:r>
            <a:r>
              <a:rPr lang="en-IE" sz="1700" dirty="0" smtClean="0">
                <a:solidFill>
                  <a:srgbClr val="FF0000"/>
                </a:solidFill>
              </a:rPr>
              <a:t>, Air, Soil Poll 224: 1464)</a:t>
            </a:r>
            <a:endParaRPr lang="en-IE" sz="17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8362" y="1312274"/>
            <a:ext cx="267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Soil Test P of land </a:t>
            </a:r>
            <a:endParaRPr lang="en-IE" sz="2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6195" y="2276871"/>
            <a:ext cx="4320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dry solids (DS), nutrient and metal content of </a:t>
            </a:r>
            <a:r>
              <a:rPr lang="en-IE" sz="2200" b="1" dirty="0" err="1" smtClean="0">
                <a:solidFill>
                  <a:schemeClr val="bg1"/>
                </a:solidFill>
              </a:rPr>
              <a:t>biosolids</a:t>
            </a:r>
            <a:endParaRPr lang="en-IE" sz="2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834" y="3356992"/>
            <a:ext cx="346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maximum spreading rate based on </a:t>
            </a:r>
            <a:r>
              <a:rPr lang="en-IE" sz="2200" b="1" dirty="0" smtClean="0">
                <a:solidFill>
                  <a:srgbClr val="FF0000"/>
                </a:solidFill>
              </a:rPr>
              <a:t>metal content</a:t>
            </a:r>
            <a:endParaRPr lang="en-IE" sz="2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5426" y="3380676"/>
            <a:ext cx="346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maximum spreading rate based on </a:t>
            </a:r>
            <a:r>
              <a:rPr lang="en-IE" sz="2200" b="1" dirty="0" smtClean="0">
                <a:solidFill>
                  <a:srgbClr val="FF0000"/>
                </a:solidFill>
              </a:rPr>
              <a:t>nutrient content</a:t>
            </a:r>
            <a:endParaRPr lang="en-IE" sz="2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8689" y="4725144"/>
            <a:ext cx="4147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Spreading rate is based on minimum of metal and nutrient spreading rate</a:t>
            </a:r>
            <a:endParaRPr lang="en-IE" sz="2200" b="1" dirty="0">
              <a:solidFill>
                <a:schemeClr val="bg1"/>
              </a:solidFill>
            </a:endParaRPr>
          </a:p>
        </p:txBody>
      </p:sp>
      <p:sp>
        <p:nvSpPr>
          <p:cNvPr id="2049" name="Down Arrow 2048"/>
          <p:cNvSpPr/>
          <p:nvPr/>
        </p:nvSpPr>
        <p:spPr>
          <a:xfrm>
            <a:off x="2619202" y="3107609"/>
            <a:ext cx="302220" cy="3549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Down Arrow 36"/>
          <p:cNvSpPr/>
          <p:nvPr/>
        </p:nvSpPr>
        <p:spPr>
          <a:xfrm>
            <a:off x="5751250" y="3107609"/>
            <a:ext cx="302220" cy="3549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Down Arrow 37"/>
          <p:cNvSpPr/>
          <p:nvPr/>
        </p:nvSpPr>
        <p:spPr>
          <a:xfrm>
            <a:off x="4173362" y="2099407"/>
            <a:ext cx="302220" cy="23876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Down Arrow 38"/>
          <p:cNvSpPr/>
          <p:nvPr/>
        </p:nvSpPr>
        <p:spPr>
          <a:xfrm>
            <a:off x="3398000" y="4488672"/>
            <a:ext cx="302220" cy="3549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Down Arrow 39"/>
          <p:cNvSpPr/>
          <p:nvPr/>
        </p:nvSpPr>
        <p:spPr>
          <a:xfrm>
            <a:off x="4945586" y="4480387"/>
            <a:ext cx="302220" cy="3549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03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62847" y="4777916"/>
            <a:ext cx="4083799" cy="100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4854896" y="3462536"/>
            <a:ext cx="3029472" cy="100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2172270" y="2338168"/>
            <a:ext cx="4304404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" name="Group 3"/>
          <p:cNvGrpSpPr/>
          <p:nvPr/>
        </p:nvGrpSpPr>
        <p:grpSpPr>
          <a:xfrm>
            <a:off x="186493" y="6005011"/>
            <a:ext cx="8722390" cy="601463"/>
            <a:chOff x="186493" y="6005011"/>
            <a:chExt cx="8722390" cy="601463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86493" y="6005011"/>
              <a:ext cx="5112569" cy="601463"/>
              <a:chOff x="179510" y="5688713"/>
              <a:chExt cx="8211149" cy="965993"/>
            </a:xfrm>
          </p:grpSpPr>
          <p:pic>
            <p:nvPicPr>
              <p:cNvPr id="10" name="Picture 10" descr="ryan_logo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716"/>
              <a:stretch/>
            </p:blipFill>
            <p:spPr bwMode="auto">
              <a:xfrm>
                <a:off x="1619671" y="5876559"/>
                <a:ext cx="1948259" cy="572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0" y="5884643"/>
                <a:ext cx="1223299" cy="770063"/>
              </a:xfrm>
              <a:prstGeom prst="rect">
                <a:avLst/>
              </a:prstGeom>
            </p:spPr>
          </p:pic>
          <p:pic>
            <p:nvPicPr>
              <p:cNvPr id="12" name="Picture 16" descr="http://campus.ie/sites/default/files/logo_UCD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632" y="5688713"/>
                <a:ext cx="650027" cy="947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Teagasc Logo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5874081"/>
                <a:ext cx="1656184" cy="574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613" y="5860186"/>
                <a:ext cx="970774" cy="588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436096" y="6008566"/>
              <a:ext cx="3472787" cy="542720"/>
              <a:chOff x="5436096" y="6008566"/>
              <a:chExt cx="3472787" cy="542720"/>
            </a:xfrm>
          </p:grpSpPr>
          <p:pic>
            <p:nvPicPr>
              <p:cNvPr id="7" name="Picture 2" descr="https://www.acsmeetings.org/files/images/logos/asa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6096" y="6008566"/>
                <a:ext cx="1008111" cy="527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s://www.acsmeetings.org/files/images/logos/css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309" y="6020377"/>
                <a:ext cx="1330067" cy="4752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s://www.acsmeetings.org/files/images/logos/sssa-with-text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6020377"/>
                <a:ext cx="808491" cy="530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500251" y="237446"/>
            <a:ext cx="81629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3500" dirty="0" smtClean="0">
                <a:solidFill>
                  <a:srgbClr val="85CFE8"/>
                </a:solidFill>
                <a:latin typeface="Times New Roman" pitchFamily="18" charset="0"/>
                <a:ea typeface="ＭＳ Ｐゴシック" pitchFamily="34" charset="-128"/>
              </a:rPr>
              <a:t>Methodology </a:t>
            </a:r>
            <a:endParaRPr lang="en-US" sz="3500" dirty="0">
              <a:solidFill>
                <a:srgbClr val="85CFE8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1755" y="1307301"/>
            <a:ext cx="267986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500251" y="876414"/>
            <a:ext cx="8162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err="1" smtClean="0">
                <a:solidFill>
                  <a:srgbClr val="FF0000"/>
                </a:solidFill>
              </a:rPr>
              <a:t>Biosolids</a:t>
            </a:r>
            <a:r>
              <a:rPr lang="en-IE" sz="2200" dirty="0" smtClean="0">
                <a:solidFill>
                  <a:srgbClr val="FF0000"/>
                </a:solidFill>
              </a:rPr>
              <a:t> Application Regime </a:t>
            </a:r>
            <a:r>
              <a:rPr lang="en-IE" sz="1700" dirty="0" smtClean="0">
                <a:solidFill>
                  <a:srgbClr val="FF0000"/>
                </a:solidFill>
              </a:rPr>
              <a:t>(after Lucid et al., 2013. </a:t>
            </a:r>
            <a:r>
              <a:rPr lang="en-IE" sz="1700" dirty="0" err="1" smtClean="0">
                <a:solidFill>
                  <a:srgbClr val="FF0000"/>
                </a:solidFill>
              </a:rPr>
              <a:t>Wat</a:t>
            </a:r>
            <a:r>
              <a:rPr lang="en-IE" sz="1700" dirty="0" smtClean="0">
                <a:solidFill>
                  <a:srgbClr val="FF0000"/>
                </a:solidFill>
              </a:rPr>
              <a:t>, Air, Soil Poll 224: 1464)</a:t>
            </a:r>
            <a:endParaRPr lang="en-IE" sz="17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8362" y="1312274"/>
            <a:ext cx="2679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Soil Test P of land </a:t>
            </a:r>
            <a:endParaRPr lang="en-IE" sz="2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6195" y="2276871"/>
            <a:ext cx="4320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dry solids (DS), nutrient and metal content of </a:t>
            </a:r>
            <a:r>
              <a:rPr lang="en-IE" sz="2200" b="1" dirty="0" err="1" smtClean="0">
                <a:solidFill>
                  <a:schemeClr val="bg1"/>
                </a:solidFill>
              </a:rPr>
              <a:t>biosolids</a:t>
            </a:r>
            <a:endParaRPr lang="en-IE" sz="2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5426" y="3380676"/>
            <a:ext cx="3464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 smtClean="0">
                <a:solidFill>
                  <a:schemeClr val="bg1"/>
                </a:solidFill>
              </a:rPr>
              <a:t>Determine maximum spreading rate based on </a:t>
            </a:r>
            <a:r>
              <a:rPr lang="en-IE" sz="2200" b="1" dirty="0" smtClean="0">
                <a:solidFill>
                  <a:srgbClr val="FF0000"/>
                </a:solidFill>
              </a:rPr>
              <a:t>nutrient content</a:t>
            </a:r>
            <a:endParaRPr lang="en-IE" sz="2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98689" y="4836058"/>
            <a:ext cx="4147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500" b="1" dirty="0" smtClean="0">
                <a:solidFill>
                  <a:schemeClr val="bg1"/>
                </a:solidFill>
              </a:rPr>
              <a:t>Spreading rate: </a:t>
            </a:r>
          </a:p>
          <a:p>
            <a:pPr algn="ctr"/>
            <a:r>
              <a:rPr lang="en-IE" sz="2500" b="1" dirty="0" smtClean="0">
                <a:solidFill>
                  <a:schemeClr val="bg1"/>
                </a:solidFill>
              </a:rPr>
              <a:t>40 kg P ha</a:t>
            </a:r>
            <a:r>
              <a:rPr lang="en-IE" sz="2500" b="1" baseline="30000" dirty="0" smtClean="0">
                <a:solidFill>
                  <a:schemeClr val="bg1"/>
                </a:solidFill>
              </a:rPr>
              <a:t>-1</a:t>
            </a:r>
            <a:endParaRPr lang="en-IE" sz="2500" b="1" baseline="30000" dirty="0">
              <a:solidFill>
                <a:schemeClr val="bg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751250" y="3107609"/>
            <a:ext cx="302220" cy="3549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Down Arrow 37"/>
          <p:cNvSpPr/>
          <p:nvPr/>
        </p:nvSpPr>
        <p:spPr>
          <a:xfrm>
            <a:off x="4173362" y="2099407"/>
            <a:ext cx="302220" cy="238761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Down Arrow 39"/>
          <p:cNvSpPr/>
          <p:nvPr/>
        </p:nvSpPr>
        <p:spPr>
          <a:xfrm>
            <a:off x="4945586" y="4480387"/>
            <a:ext cx="302220" cy="354927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50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842</Words>
  <Application>Microsoft Office PowerPoint</Application>
  <PresentationFormat>On-screen Show (4:3)</PresentationFormat>
  <Paragraphs>142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NUI, Galway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</dc:creator>
  <cp:lastModifiedBy>ISS</cp:lastModifiedBy>
  <cp:revision>43</cp:revision>
  <dcterms:created xsi:type="dcterms:W3CDTF">2014-10-06T15:03:59Z</dcterms:created>
  <dcterms:modified xsi:type="dcterms:W3CDTF">2014-10-23T14:37:25Z</dcterms:modified>
</cp:coreProperties>
</file>