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5.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16" r:id="rId3"/>
    <p:sldId id="317" r:id="rId4"/>
    <p:sldId id="274" r:id="rId5"/>
    <p:sldId id="261" r:id="rId6"/>
    <p:sldId id="306" r:id="rId7"/>
    <p:sldId id="311" r:id="rId8"/>
    <p:sldId id="276" r:id="rId9"/>
    <p:sldId id="277" r:id="rId10"/>
    <p:sldId id="310" r:id="rId11"/>
    <p:sldId id="278" r:id="rId12"/>
    <p:sldId id="297" r:id="rId13"/>
    <p:sldId id="285" r:id="rId14"/>
    <p:sldId id="298" r:id="rId15"/>
    <p:sldId id="281" r:id="rId16"/>
    <p:sldId id="304" r:id="rId17"/>
    <p:sldId id="305" r:id="rId18"/>
    <p:sldId id="279" r:id="rId19"/>
    <p:sldId id="266" r:id="rId20"/>
    <p:sldId id="267" r:id="rId21"/>
    <p:sldId id="282" r:id="rId22"/>
    <p:sldId id="295" r:id="rId23"/>
    <p:sldId id="300" r:id="rId24"/>
    <p:sldId id="301" r:id="rId25"/>
    <p:sldId id="280" r:id="rId26"/>
    <p:sldId id="270" r:id="rId27"/>
    <p:sldId id="271" r:id="rId28"/>
    <p:sldId id="296" r:id="rId29"/>
    <p:sldId id="302" r:id="rId30"/>
    <p:sldId id="303" r:id="rId31"/>
    <p:sldId id="312" r:id="rId32"/>
    <p:sldId id="318" r:id="rId33"/>
    <p:sldId id="321" r:id="rId34"/>
    <p:sldId id="319" r:id="rId35"/>
    <p:sldId id="320" r:id="rId36"/>
    <p:sldId id="314" r:id="rId37"/>
    <p:sldId id="32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9" autoAdjust="0"/>
    <p:restoredTop sz="93682"/>
  </p:normalViewPr>
  <p:slideViewPr>
    <p:cSldViewPr>
      <p:cViewPr>
        <p:scale>
          <a:sx n="120" d="100"/>
          <a:sy n="120" d="100"/>
        </p:scale>
        <p:origin x="3880"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A%20-%20UL\Research\03%20Experimental%20Work\2013-14\Paper\Rainfall%20Simulator%20Data%20Analysis%20(updated%20Apr%202014)%20-%2007.04.14.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A%20-%20UL\Research\03%20Experimental%20Work\2015-16\Carbon%20Runoff%20Paper\Analysis\Rainfall%20Simulator%20Data%20Analysis%20(carbon%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IE" sz="2400" dirty="0" smtClean="0"/>
              <a:t>Phosphorus</a:t>
            </a:r>
            <a:endParaRPr lang="en-IE" sz="2400" dirty="0"/>
          </a:p>
        </c:rich>
      </c:tx>
      <c:layout/>
      <c:overlay val="1"/>
    </c:title>
    <c:autoTitleDeleted val="0"/>
    <c:plotArea>
      <c:layout>
        <c:manualLayout>
          <c:layoutTarget val="inner"/>
          <c:xMode val="edge"/>
          <c:yMode val="edge"/>
          <c:x val="0.114009942557501"/>
          <c:y val="0.0523184050816404"/>
          <c:w val="0.861609600866021"/>
          <c:h val="0.734609486785395"/>
        </c:manualLayout>
      </c:layout>
      <c:barChart>
        <c:barDir val="col"/>
        <c:grouping val="stacked"/>
        <c:varyColors val="0"/>
        <c:ser>
          <c:idx val="0"/>
          <c:order val="0"/>
          <c:tx>
            <c:strRef>
              <c:f>Summary!$B$2</c:f>
              <c:strCache>
                <c:ptCount val="1"/>
                <c:pt idx="0">
                  <c:v>DRP</c:v>
                </c:pt>
              </c:strCache>
            </c:strRef>
          </c:tx>
          <c:spPr>
            <a:solidFill>
              <a:schemeClr val="bg1"/>
            </a:solidFill>
            <a:ln>
              <a:solidFill>
                <a:schemeClr val="tx1"/>
              </a:solidFill>
            </a:ln>
          </c:spPr>
          <c:invertIfNegative val="0"/>
          <c:errBars>
            <c:errBarType val="both"/>
            <c:errValType val="cust"/>
            <c:noEndCap val="0"/>
            <c:plus>
              <c:numRef>
                <c:f>Summary!$G$3:$G$17</c:f>
                <c:numCache>
                  <c:formatCode>General</c:formatCode>
                  <c:ptCount val="15"/>
                  <c:pt idx="0">
                    <c:v>0.116615262839654</c:v>
                  </c:pt>
                  <c:pt idx="1">
                    <c:v>0.162417139876106</c:v>
                  </c:pt>
                  <c:pt idx="2">
                    <c:v>0.149191410034422</c:v>
                  </c:pt>
                  <c:pt idx="3">
                    <c:v>0.0859775762982119</c:v>
                  </c:pt>
                  <c:pt idx="4">
                    <c:v>0.105900718994367</c:v>
                  </c:pt>
                  <c:pt idx="5">
                    <c:v>0.0817994891666838</c:v>
                  </c:pt>
                  <c:pt idx="6">
                    <c:v>0.162881635679416</c:v>
                  </c:pt>
                  <c:pt idx="7">
                    <c:v>0.161097564934557</c:v>
                  </c:pt>
                  <c:pt idx="8">
                    <c:v>0.140204202135273</c:v>
                  </c:pt>
                  <c:pt idx="9">
                    <c:v>0.165463463793988</c:v>
                  </c:pt>
                  <c:pt idx="10">
                    <c:v>0.161733988993738</c:v>
                  </c:pt>
                  <c:pt idx="11">
                    <c:v>0.157637625871988</c:v>
                  </c:pt>
                  <c:pt idx="12">
                    <c:v>0.0640539754457819</c:v>
                  </c:pt>
                  <c:pt idx="13">
                    <c:v>0.0907078119518878</c:v>
                  </c:pt>
                  <c:pt idx="14">
                    <c:v>0.0846843606832982</c:v>
                  </c:pt>
                </c:numCache>
              </c:numRef>
            </c:plus>
            <c:minus>
              <c:numRef>
                <c:f>Summary!$G$3:$G$17</c:f>
                <c:numCache>
                  <c:formatCode>General</c:formatCode>
                  <c:ptCount val="15"/>
                  <c:pt idx="0">
                    <c:v>0.116615262839654</c:v>
                  </c:pt>
                  <c:pt idx="1">
                    <c:v>0.162417139876106</c:v>
                  </c:pt>
                  <c:pt idx="2">
                    <c:v>0.149191410034422</c:v>
                  </c:pt>
                  <c:pt idx="3">
                    <c:v>0.0859775762982119</c:v>
                  </c:pt>
                  <c:pt idx="4">
                    <c:v>0.105900718994367</c:v>
                  </c:pt>
                  <c:pt idx="5">
                    <c:v>0.0817994891666838</c:v>
                  </c:pt>
                  <c:pt idx="6">
                    <c:v>0.162881635679416</c:v>
                  </c:pt>
                  <c:pt idx="7">
                    <c:v>0.161097564934557</c:v>
                  </c:pt>
                  <c:pt idx="8">
                    <c:v>0.140204202135273</c:v>
                  </c:pt>
                  <c:pt idx="9">
                    <c:v>0.165463463793988</c:v>
                  </c:pt>
                  <c:pt idx="10">
                    <c:v>0.161733988993738</c:v>
                  </c:pt>
                  <c:pt idx="11">
                    <c:v>0.157637625871988</c:v>
                  </c:pt>
                  <c:pt idx="12">
                    <c:v>0.0640539754457819</c:v>
                  </c:pt>
                  <c:pt idx="13">
                    <c:v>0.0907078119518878</c:v>
                  </c:pt>
                  <c:pt idx="14">
                    <c:v>0.0846843606832982</c:v>
                  </c:pt>
                </c:numCache>
              </c:numRef>
            </c:minus>
          </c:errBars>
          <c:cat>
            <c:numRef>
              <c:f>Summary!$A$3:$A$17</c:f>
              <c:numCache>
                <c:formatCode>General</c:formatCode>
                <c:ptCount val="15"/>
                <c:pt idx="0">
                  <c:v>1.0</c:v>
                </c:pt>
                <c:pt idx="1">
                  <c:v>2.0</c:v>
                </c:pt>
                <c:pt idx="2">
                  <c:v>3.0</c:v>
                </c:pt>
                <c:pt idx="3">
                  <c:v>1.0</c:v>
                </c:pt>
                <c:pt idx="4">
                  <c:v>2.0</c:v>
                </c:pt>
                <c:pt idx="5">
                  <c:v>3.0</c:v>
                </c:pt>
                <c:pt idx="6">
                  <c:v>1.0</c:v>
                </c:pt>
                <c:pt idx="7">
                  <c:v>2.0</c:v>
                </c:pt>
                <c:pt idx="8">
                  <c:v>3.0</c:v>
                </c:pt>
                <c:pt idx="9">
                  <c:v>1.0</c:v>
                </c:pt>
                <c:pt idx="10">
                  <c:v>2.0</c:v>
                </c:pt>
                <c:pt idx="11">
                  <c:v>3.0</c:v>
                </c:pt>
                <c:pt idx="12">
                  <c:v>1.0</c:v>
                </c:pt>
                <c:pt idx="13">
                  <c:v>2.0</c:v>
                </c:pt>
                <c:pt idx="14">
                  <c:v>3.0</c:v>
                </c:pt>
              </c:numCache>
            </c:numRef>
          </c:cat>
          <c:val>
            <c:numRef>
              <c:f>Summary!$B$3:$B$17</c:f>
              <c:numCache>
                <c:formatCode>General</c:formatCode>
                <c:ptCount val="15"/>
                <c:pt idx="0">
                  <c:v>0.33250501706915</c:v>
                </c:pt>
                <c:pt idx="1">
                  <c:v>0.350801219614641</c:v>
                </c:pt>
                <c:pt idx="2">
                  <c:v>0.339981490680629</c:v>
                </c:pt>
                <c:pt idx="3">
                  <c:v>0.866648626566086</c:v>
                </c:pt>
                <c:pt idx="4">
                  <c:v>0.893003873987234</c:v>
                </c:pt>
                <c:pt idx="5">
                  <c:v>0.922878778328949</c:v>
                </c:pt>
                <c:pt idx="6">
                  <c:v>0.357544026967592</c:v>
                </c:pt>
                <c:pt idx="7">
                  <c:v>0.31672322632955</c:v>
                </c:pt>
                <c:pt idx="8">
                  <c:v>0.32556529002907</c:v>
                </c:pt>
                <c:pt idx="9">
                  <c:v>0.347279231316951</c:v>
                </c:pt>
                <c:pt idx="10">
                  <c:v>0.313321962779786</c:v>
                </c:pt>
                <c:pt idx="11">
                  <c:v>0.310602769546301</c:v>
                </c:pt>
                <c:pt idx="12">
                  <c:v>0.270739644037151</c:v>
                </c:pt>
                <c:pt idx="13">
                  <c:v>0.245308784096494</c:v>
                </c:pt>
                <c:pt idx="14">
                  <c:v>0.249719020045392</c:v>
                </c:pt>
              </c:numCache>
            </c:numRef>
          </c:val>
        </c:ser>
        <c:ser>
          <c:idx val="1"/>
          <c:order val="1"/>
          <c:tx>
            <c:strRef>
              <c:f>Summary!$C$2</c:f>
              <c:strCache>
                <c:ptCount val="1"/>
                <c:pt idx="0">
                  <c:v>DUP</c:v>
                </c:pt>
              </c:strCache>
            </c:strRef>
          </c:tx>
          <c:spPr>
            <a:solidFill>
              <a:schemeClr val="bg1">
                <a:lumMod val="50000"/>
              </a:schemeClr>
            </a:solidFill>
            <a:ln>
              <a:solidFill>
                <a:prstClr val="black"/>
              </a:solidFill>
            </a:ln>
          </c:spPr>
          <c:invertIfNegative val="0"/>
          <c:errBars>
            <c:errBarType val="both"/>
            <c:errValType val="cust"/>
            <c:noEndCap val="0"/>
            <c:plus>
              <c:numRef>
                <c:f>Summary!$H$3:$H$17</c:f>
                <c:numCache>
                  <c:formatCode>General</c:formatCode>
                  <c:ptCount val="15"/>
                  <c:pt idx="0">
                    <c:v>0.0443490092313682</c:v>
                  </c:pt>
                  <c:pt idx="1">
                    <c:v>0.0178775821886641</c:v>
                  </c:pt>
                  <c:pt idx="2">
                    <c:v>0.0329511551669222</c:v>
                  </c:pt>
                  <c:pt idx="3">
                    <c:v>0.035092923933628</c:v>
                  </c:pt>
                  <c:pt idx="4">
                    <c:v>0.0987065861481883</c:v>
                  </c:pt>
                  <c:pt idx="5">
                    <c:v>0.0426400681770031</c:v>
                  </c:pt>
                  <c:pt idx="6">
                    <c:v>0.0607095350751478</c:v>
                  </c:pt>
                  <c:pt idx="7">
                    <c:v>0.0426172596296389</c:v>
                  </c:pt>
                  <c:pt idx="8">
                    <c:v>0.0526185663183609</c:v>
                  </c:pt>
                  <c:pt idx="9">
                    <c:v>0.00575654812525633</c:v>
                  </c:pt>
                  <c:pt idx="10">
                    <c:v>0.0490031399169382</c:v>
                  </c:pt>
                  <c:pt idx="11">
                    <c:v>0.0283226258238504</c:v>
                  </c:pt>
                  <c:pt idx="12">
                    <c:v>0.0673718393516991</c:v>
                  </c:pt>
                  <c:pt idx="13">
                    <c:v>0.0412673220920813</c:v>
                  </c:pt>
                  <c:pt idx="14">
                    <c:v>0.0340655182723764</c:v>
                  </c:pt>
                </c:numCache>
              </c:numRef>
            </c:plus>
            <c:minus>
              <c:numRef>
                <c:f>Summary!$H$3:$H$17</c:f>
                <c:numCache>
                  <c:formatCode>General</c:formatCode>
                  <c:ptCount val="15"/>
                  <c:pt idx="0">
                    <c:v>0.0443490092313682</c:v>
                  </c:pt>
                  <c:pt idx="1">
                    <c:v>0.0178775821886641</c:v>
                  </c:pt>
                  <c:pt idx="2">
                    <c:v>0.0329511551669222</c:v>
                  </c:pt>
                  <c:pt idx="3">
                    <c:v>0.035092923933628</c:v>
                  </c:pt>
                  <c:pt idx="4">
                    <c:v>0.0987065861481883</c:v>
                  </c:pt>
                  <c:pt idx="5">
                    <c:v>0.0426400681770031</c:v>
                  </c:pt>
                  <c:pt idx="6">
                    <c:v>0.0607095350751478</c:v>
                  </c:pt>
                  <c:pt idx="7">
                    <c:v>0.0426172596296389</c:v>
                  </c:pt>
                  <c:pt idx="8">
                    <c:v>0.0526185663183609</c:v>
                  </c:pt>
                  <c:pt idx="9">
                    <c:v>0.00575654812525633</c:v>
                  </c:pt>
                  <c:pt idx="10">
                    <c:v>0.0490031399169382</c:v>
                  </c:pt>
                  <c:pt idx="11">
                    <c:v>0.0283226258238504</c:v>
                  </c:pt>
                  <c:pt idx="12">
                    <c:v>0.0673718393516991</c:v>
                  </c:pt>
                  <c:pt idx="13">
                    <c:v>0.0412673220920813</c:v>
                  </c:pt>
                  <c:pt idx="14">
                    <c:v>0.0340655182723764</c:v>
                  </c:pt>
                </c:numCache>
              </c:numRef>
            </c:minus>
          </c:errBars>
          <c:cat>
            <c:numRef>
              <c:f>Summary!$A$3:$A$17</c:f>
              <c:numCache>
                <c:formatCode>General</c:formatCode>
                <c:ptCount val="15"/>
                <c:pt idx="0">
                  <c:v>1.0</c:v>
                </c:pt>
                <c:pt idx="1">
                  <c:v>2.0</c:v>
                </c:pt>
                <c:pt idx="2">
                  <c:v>3.0</c:v>
                </c:pt>
                <c:pt idx="3">
                  <c:v>1.0</c:v>
                </c:pt>
                <c:pt idx="4">
                  <c:v>2.0</c:v>
                </c:pt>
                <c:pt idx="5">
                  <c:v>3.0</c:v>
                </c:pt>
                <c:pt idx="6">
                  <c:v>1.0</c:v>
                </c:pt>
                <c:pt idx="7">
                  <c:v>2.0</c:v>
                </c:pt>
                <c:pt idx="8">
                  <c:v>3.0</c:v>
                </c:pt>
                <c:pt idx="9">
                  <c:v>1.0</c:v>
                </c:pt>
                <c:pt idx="10">
                  <c:v>2.0</c:v>
                </c:pt>
                <c:pt idx="11">
                  <c:v>3.0</c:v>
                </c:pt>
                <c:pt idx="12">
                  <c:v>1.0</c:v>
                </c:pt>
                <c:pt idx="13">
                  <c:v>2.0</c:v>
                </c:pt>
                <c:pt idx="14">
                  <c:v>3.0</c:v>
                </c:pt>
              </c:numCache>
            </c:numRef>
          </c:cat>
          <c:val>
            <c:numRef>
              <c:f>Summary!$C$3:$C$17</c:f>
              <c:numCache>
                <c:formatCode>General</c:formatCode>
                <c:ptCount val="15"/>
                <c:pt idx="0">
                  <c:v>0.0887339213529483</c:v>
                </c:pt>
                <c:pt idx="1">
                  <c:v>0.0755182879496463</c:v>
                </c:pt>
                <c:pt idx="2">
                  <c:v>0.0685013782249152</c:v>
                </c:pt>
                <c:pt idx="3">
                  <c:v>0.342706268299305</c:v>
                </c:pt>
                <c:pt idx="4">
                  <c:v>0.28753618272048</c:v>
                </c:pt>
                <c:pt idx="5">
                  <c:v>0.185678381661177</c:v>
                </c:pt>
                <c:pt idx="6">
                  <c:v>0.167381356855103</c:v>
                </c:pt>
                <c:pt idx="7">
                  <c:v>0.159482579934656</c:v>
                </c:pt>
                <c:pt idx="8">
                  <c:v>0.113735279606182</c:v>
                </c:pt>
                <c:pt idx="9">
                  <c:v>0.135317118447632</c:v>
                </c:pt>
                <c:pt idx="10">
                  <c:v>0.106548151651018</c:v>
                </c:pt>
                <c:pt idx="11">
                  <c:v>0.090034654687521</c:v>
                </c:pt>
                <c:pt idx="12">
                  <c:v>0.123028584615268</c:v>
                </c:pt>
                <c:pt idx="13">
                  <c:v>0.115177742279144</c:v>
                </c:pt>
                <c:pt idx="14">
                  <c:v>0.117498481176468</c:v>
                </c:pt>
              </c:numCache>
            </c:numRef>
          </c:val>
        </c:ser>
        <c:ser>
          <c:idx val="2"/>
          <c:order val="2"/>
          <c:tx>
            <c:strRef>
              <c:f>Summary!$D$2</c:f>
              <c:strCache>
                <c:ptCount val="1"/>
                <c:pt idx="0">
                  <c:v>PP</c:v>
                </c:pt>
              </c:strCache>
            </c:strRef>
          </c:tx>
          <c:spPr>
            <a:pattFill prst="dkDnDiag"/>
            <a:ln>
              <a:solidFill>
                <a:schemeClr val="tx1"/>
              </a:solidFill>
            </a:ln>
          </c:spPr>
          <c:invertIfNegative val="0"/>
          <c:errBars>
            <c:errBarType val="both"/>
            <c:errValType val="cust"/>
            <c:noEndCap val="0"/>
            <c:plus>
              <c:numRef>
                <c:f>Summary!$I$3:$I$17</c:f>
                <c:numCache>
                  <c:formatCode>General</c:formatCode>
                  <c:ptCount val="15"/>
                  <c:pt idx="0">
                    <c:v>0.113286108745456</c:v>
                  </c:pt>
                  <c:pt idx="1">
                    <c:v>0.103775015580519</c:v>
                  </c:pt>
                  <c:pt idx="2">
                    <c:v>0.103392904692084</c:v>
                  </c:pt>
                  <c:pt idx="3">
                    <c:v>0.2322610431762</c:v>
                  </c:pt>
                  <c:pt idx="4">
                    <c:v>0.177464806048472</c:v>
                  </c:pt>
                  <c:pt idx="5">
                    <c:v>0.102891616772972</c:v>
                  </c:pt>
                  <c:pt idx="6">
                    <c:v>0.234604840633294</c:v>
                  </c:pt>
                  <c:pt idx="7">
                    <c:v>0.200457766769791</c:v>
                  </c:pt>
                  <c:pt idx="8">
                    <c:v>0.034186830785776</c:v>
                  </c:pt>
                  <c:pt idx="9">
                    <c:v>0.331403611154817</c:v>
                  </c:pt>
                  <c:pt idx="10">
                    <c:v>0.232180426854373</c:v>
                  </c:pt>
                  <c:pt idx="11">
                    <c:v>0.198736116189617</c:v>
                  </c:pt>
                  <c:pt idx="12">
                    <c:v>0.079252721594014</c:v>
                  </c:pt>
                  <c:pt idx="13">
                    <c:v>0.124877776162991</c:v>
                  </c:pt>
                  <c:pt idx="14">
                    <c:v>0.0956834620351296</c:v>
                  </c:pt>
                </c:numCache>
              </c:numRef>
            </c:plus>
            <c:minus>
              <c:numRef>
                <c:f>Summary!$I$3:$I$17</c:f>
                <c:numCache>
                  <c:formatCode>General</c:formatCode>
                  <c:ptCount val="15"/>
                  <c:pt idx="0">
                    <c:v>0.113286108745456</c:v>
                  </c:pt>
                  <c:pt idx="1">
                    <c:v>0.103775015580519</c:v>
                  </c:pt>
                  <c:pt idx="2">
                    <c:v>0.103392904692084</c:v>
                  </c:pt>
                  <c:pt idx="3">
                    <c:v>0.2322610431762</c:v>
                  </c:pt>
                  <c:pt idx="4">
                    <c:v>0.177464806048472</c:v>
                  </c:pt>
                  <c:pt idx="5">
                    <c:v>0.102891616772972</c:v>
                  </c:pt>
                  <c:pt idx="6">
                    <c:v>0.234604840633294</c:v>
                  </c:pt>
                  <c:pt idx="7">
                    <c:v>0.200457766769791</c:v>
                  </c:pt>
                  <c:pt idx="8">
                    <c:v>0.034186830785776</c:v>
                  </c:pt>
                  <c:pt idx="9">
                    <c:v>0.331403611154817</c:v>
                  </c:pt>
                  <c:pt idx="10">
                    <c:v>0.232180426854373</c:v>
                  </c:pt>
                  <c:pt idx="11">
                    <c:v>0.198736116189617</c:v>
                  </c:pt>
                  <c:pt idx="12">
                    <c:v>0.079252721594014</c:v>
                  </c:pt>
                  <c:pt idx="13">
                    <c:v>0.124877776162991</c:v>
                  </c:pt>
                  <c:pt idx="14">
                    <c:v>0.0956834620351296</c:v>
                  </c:pt>
                </c:numCache>
              </c:numRef>
            </c:minus>
          </c:errBars>
          <c:cat>
            <c:numRef>
              <c:f>Summary!$A$3:$A$17</c:f>
              <c:numCache>
                <c:formatCode>General</c:formatCode>
                <c:ptCount val="15"/>
                <c:pt idx="0">
                  <c:v>1.0</c:v>
                </c:pt>
                <c:pt idx="1">
                  <c:v>2.0</c:v>
                </c:pt>
                <c:pt idx="2">
                  <c:v>3.0</c:v>
                </c:pt>
                <c:pt idx="3">
                  <c:v>1.0</c:v>
                </c:pt>
                <c:pt idx="4">
                  <c:v>2.0</c:v>
                </c:pt>
                <c:pt idx="5">
                  <c:v>3.0</c:v>
                </c:pt>
                <c:pt idx="6">
                  <c:v>1.0</c:v>
                </c:pt>
                <c:pt idx="7">
                  <c:v>2.0</c:v>
                </c:pt>
                <c:pt idx="8">
                  <c:v>3.0</c:v>
                </c:pt>
                <c:pt idx="9">
                  <c:v>1.0</c:v>
                </c:pt>
                <c:pt idx="10">
                  <c:v>2.0</c:v>
                </c:pt>
                <c:pt idx="11">
                  <c:v>3.0</c:v>
                </c:pt>
                <c:pt idx="12">
                  <c:v>1.0</c:v>
                </c:pt>
                <c:pt idx="13">
                  <c:v>2.0</c:v>
                </c:pt>
                <c:pt idx="14">
                  <c:v>3.0</c:v>
                </c:pt>
              </c:numCache>
            </c:numRef>
          </c:cat>
          <c:val>
            <c:numRef>
              <c:f>Summary!$D$3:$D$17</c:f>
              <c:numCache>
                <c:formatCode>General</c:formatCode>
                <c:ptCount val="15"/>
                <c:pt idx="0">
                  <c:v>0.198878077761419</c:v>
                </c:pt>
                <c:pt idx="1">
                  <c:v>0.191107290555448</c:v>
                </c:pt>
                <c:pt idx="2">
                  <c:v>0.194606455561609</c:v>
                </c:pt>
                <c:pt idx="3" formatCode="0.00">
                  <c:v>1.475166929740772</c:v>
                </c:pt>
                <c:pt idx="4" formatCode="0.00">
                  <c:v>0.970520589366393</c:v>
                </c:pt>
                <c:pt idx="5" formatCode="0.00">
                  <c:v>0.577160735374935</c:v>
                </c:pt>
                <c:pt idx="6">
                  <c:v>0.866196200917563</c:v>
                </c:pt>
                <c:pt idx="7">
                  <c:v>0.548242269795242</c:v>
                </c:pt>
                <c:pt idx="8">
                  <c:v>0.386603939937482</c:v>
                </c:pt>
                <c:pt idx="9">
                  <c:v>0.660590090713676</c:v>
                </c:pt>
                <c:pt idx="10">
                  <c:v>0.426266832448738</c:v>
                </c:pt>
                <c:pt idx="11">
                  <c:v>0.330937895842981</c:v>
                </c:pt>
                <c:pt idx="12">
                  <c:v>0.395057386073233</c:v>
                </c:pt>
                <c:pt idx="13">
                  <c:v>0.234731979686254</c:v>
                </c:pt>
                <c:pt idx="14">
                  <c:v>0.179278207253839</c:v>
                </c:pt>
              </c:numCache>
            </c:numRef>
          </c:val>
        </c:ser>
        <c:dLbls>
          <c:showLegendKey val="0"/>
          <c:showVal val="0"/>
          <c:showCatName val="0"/>
          <c:showSerName val="0"/>
          <c:showPercent val="0"/>
          <c:showBubbleSize val="0"/>
        </c:dLbls>
        <c:gapWidth val="150"/>
        <c:overlap val="100"/>
        <c:axId val="-203906032"/>
        <c:axId val="-203880288"/>
      </c:barChart>
      <c:catAx>
        <c:axId val="-203906032"/>
        <c:scaling>
          <c:orientation val="minMax"/>
        </c:scaling>
        <c:delete val="0"/>
        <c:axPos val="b"/>
        <c:numFmt formatCode="General" sourceLinked="1"/>
        <c:majorTickMark val="out"/>
        <c:minorTickMark val="none"/>
        <c:tickLblPos val="nextTo"/>
        <c:spPr>
          <a:ln w="19050">
            <a:solidFill>
              <a:sysClr val="windowText" lastClr="000000"/>
            </a:solidFill>
          </a:ln>
        </c:spPr>
        <c:txPr>
          <a:bodyPr/>
          <a:lstStyle/>
          <a:p>
            <a:pPr>
              <a:defRPr sz="1600" b="1"/>
            </a:pPr>
            <a:endParaRPr lang="en-US"/>
          </a:p>
        </c:txPr>
        <c:crossAx val="-203880288"/>
        <c:crosses val="autoZero"/>
        <c:auto val="1"/>
        <c:lblAlgn val="ctr"/>
        <c:lblOffset val="100"/>
        <c:noMultiLvlLbl val="0"/>
      </c:catAx>
      <c:valAx>
        <c:axId val="-203880288"/>
        <c:scaling>
          <c:orientation val="minMax"/>
          <c:max val="3.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smtClean="0"/>
                  <a:t>Phosphorus in runoff </a:t>
                </a:r>
                <a:r>
                  <a:rPr lang="en-US" sz="1800" b="1" i="0" baseline="0" dirty="0"/>
                  <a:t>(mg L</a:t>
                </a:r>
                <a:r>
                  <a:rPr lang="en-US" sz="1800" b="1" i="0" baseline="30000" dirty="0"/>
                  <a:t>-1</a:t>
                </a:r>
                <a:r>
                  <a:rPr lang="en-US" sz="1800" b="1" i="0" baseline="0" dirty="0" smtClean="0"/>
                  <a:t>)</a:t>
                </a:r>
                <a:endParaRPr lang="en-IE" sz="1800"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IE" sz="1800" dirty="0"/>
              </a:p>
            </c:rich>
          </c:tx>
          <c:layout>
            <c:manualLayout>
              <c:xMode val="edge"/>
              <c:yMode val="edge"/>
              <c:x val="0.00144533767071202"/>
              <c:y val="0.0555879497469552"/>
            </c:manualLayout>
          </c:layout>
          <c:overlay val="0"/>
        </c:title>
        <c:numFmt formatCode="General" sourceLinked="1"/>
        <c:majorTickMark val="out"/>
        <c:minorTickMark val="none"/>
        <c:tickLblPos val="nextTo"/>
        <c:spPr>
          <a:ln w="19050">
            <a:solidFill>
              <a:schemeClr val="tx1"/>
            </a:solidFill>
          </a:ln>
        </c:spPr>
        <c:txPr>
          <a:bodyPr/>
          <a:lstStyle/>
          <a:p>
            <a:pPr>
              <a:defRPr sz="1600" b="1"/>
            </a:pPr>
            <a:endParaRPr lang="en-US"/>
          </a:p>
        </c:txPr>
        <c:crossAx val="-203906032"/>
        <c:crosses val="autoZero"/>
        <c:crossBetween val="between"/>
        <c:majorUnit val="0.5"/>
      </c:valAx>
    </c:plotArea>
    <c:legend>
      <c:legendPos val="r"/>
      <c:layout>
        <c:manualLayout>
          <c:xMode val="edge"/>
          <c:yMode val="edge"/>
          <c:x val="0.22646688685874"/>
          <c:y val="0.931771606147991"/>
          <c:w val="0.648283163464529"/>
          <c:h val="0.063726185844618"/>
        </c:manualLayout>
      </c:layout>
      <c:overlay val="0"/>
      <c:txPr>
        <a:bodyPr/>
        <a:lstStyle/>
        <a:p>
          <a:pPr>
            <a:defRPr sz="1600" b="1"/>
          </a:pPr>
          <a:endParaRPr lang="en-US"/>
        </a:p>
      </c:txPr>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65149070627135"/>
          <c:y val="0.0137986804884927"/>
          <c:w val="0.923019705588443"/>
          <c:h val="0.876604635688145"/>
        </c:manualLayout>
      </c:layout>
      <c:barChart>
        <c:barDir val="col"/>
        <c:grouping val="stacked"/>
        <c:varyColors val="0"/>
        <c:ser>
          <c:idx val="0"/>
          <c:order val="0"/>
          <c:tx>
            <c:strRef>
              <c:f>'N Graphs'!$C$2</c:f>
              <c:strCache>
                <c:ptCount val="1"/>
                <c:pt idx="0">
                  <c:v>NH4-N</c:v>
                </c:pt>
              </c:strCache>
            </c:strRef>
          </c:tx>
          <c:spPr>
            <a:solidFill>
              <a:schemeClr val="bg1"/>
            </a:solidFill>
            <a:ln>
              <a:solidFill>
                <a:schemeClr val="tx1"/>
              </a:solidFill>
            </a:ln>
          </c:spPr>
          <c:invertIfNegative val="0"/>
          <c:errBars>
            <c:errBarType val="both"/>
            <c:errValType val="cust"/>
            <c:noEndCap val="0"/>
            <c:plus>
              <c:numRef>
                <c:f>'N Graphs'!$G$5:$G$34</c:f>
                <c:numCache>
                  <c:formatCode>General</c:formatCode>
                  <c:ptCount val="30"/>
                  <c:pt idx="0">
                    <c:v>1.93809210956385</c:v>
                  </c:pt>
                  <c:pt idx="1">
                    <c:v>1.700237572050823</c:v>
                  </c:pt>
                  <c:pt idx="2">
                    <c:v>1.396873732448962</c:v>
                  </c:pt>
                  <c:pt idx="3">
                    <c:v>1.88433924979299</c:v>
                  </c:pt>
                  <c:pt idx="4">
                    <c:v>3.267289635049788</c:v>
                  </c:pt>
                  <c:pt idx="5">
                    <c:v>1.022872801809583</c:v>
                  </c:pt>
                  <c:pt idx="6">
                    <c:v>3.547262329337201</c:v>
                  </c:pt>
                  <c:pt idx="7">
                    <c:v>0.0435803568512852</c:v>
                  </c:pt>
                  <c:pt idx="8">
                    <c:v>0.781701422226163</c:v>
                  </c:pt>
                  <c:pt idx="9">
                    <c:v>0.108840096237781</c:v>
                  </c:pt>
                  <c:pt idx="10">
                    <c:v>0.874684844261232</c:v>
                  </c:pt>
                  <c:pt idx="11">
                    <c:v>3.390272808860909</c:v>
                  </c:pt>
                  <c:pt idx="12">
                    <c:v>3.931883099757838</c:v>
                  </c:pt>
                  <c:pt idx="13">
                    <c:v>3.491860720701277</c:v>
                  </c:pt>
                  <c:pt idx="14">
                    <c:v>3.287148373515293</c:v>
                  </c:pt>
                  <c:pt idx="15">
                    <c:v>4.036686564321781</c:v>
                  </c:pt>
                  <c:pt idx="16">
                    <c:v>3.114137180193229</c:v>
                  </c:pt>
                  <c:pt idx="17">
                    <c:v>3.128478172733714</c:v>
                  </c:pt>
                  <c:pt idx="18">
                    <c:v>0.968810323496348</c:v>
                  </c:pt>
                  <c:pt idx="19">
                    <c:v>0.547786980848956</c:v>
                  </c:pt>
                  <c:pt idx="20">
                    <c:v>2.823649106489436</c:v>
                  </c:pt>
                  <c:pt idx="21">
                    <c:v>2.984420812279125</c:v>
                  </c:pt>
                  <c:pt idx="22">
                    <c:v>2.692048265528942</c:v>
                  </c:pt>
                  <c:pt idx="23">
                    <c:v>1.922830593592485</c:v>
                  </c:pt>
                  <c:pt idx="24">
                    <c:v>1.185485061850282</c:v>
                  </c:pt>
                  <c:pt idx="25">
                    <c:v>1.697075557649619</c:v>
                  </c:pt>
                  <c:pt idx="26">
                    <c:v>1.657981739403387</c:v>
                  </c:pt>
                  <c:pt idx="27">
                    <c:v>0.598171537093707</c:v>
                  </c:pt>
                  <c:pt idx="28">
                    <c:v>0.144408399805128</c:v>
                  </c:pt>
                  <c:pt idx="29">
                    <c:v>0.967888836061803</c:v>
                  </c:pt>
                </c:numCache>
              </c:numRef>
            </c:plus>
            <c:minus>
              <c:numRef>
                <c:f>'N Graphs'!$G$5:$G$34</c:f>
                <c:numCache>
                  <c:formatCode>General</c:formatCode>
                  <c:ptCount val="30"/>
                  <c:pt idx="0">
                    <c:v>1.93809210956385</c:v>
                  </c:pt>
                  <c:pt idx="1">
                    <c:v>1.700237572050823</c:v>
                  </c:pt>
                  <c:pt idx="2">
                    <c:v>1.396873732448962</c:v>
                  </c:pt>
                  <c:pt idx="3">
                    <c:v>1.88433924979299</c:v>
                  </c:pt>
                  <c:pt idx="4">
                    <c:v>3.267289635049788</c:v>
                  </c:pt>
                  <c:pt idx="5">
                    <c:v>1.022872801809583</c:v>
                  </c:pt>
                  <c:pt idx="6">
                    <c:v>3.547262329337201</c:v>
                  </c:pt>
                  <c:pt idx="7">
                    <c:v>0.0435803568512852</c:v>
                  </c:pt>
                  <c:pt idx="8">
                    <c:v>0.781701422226163</c:v>
                  </c:pt>
                  <c:pt idx="9">
                    <c:v>0.108840096237781</c:v>
                  </c:pt>
                  <c:pt idx="10">
                    <c:v>0.874684844261232</c:v>
                  </c:pt>
                  <c:pt idx="11">
                    <c:v>3.390272808860909</c:v>
                  </c:pt>
                  <c:pt idx="12">
                    <c:v>3.931883099757838</c:v>
                  </c:pt>
                  <c:pt idx="13">
                    <c:v>3.491860720701277</c:v>
                  </c:pt>
                  <c:pt idx="14">
                    <c:v>3.287148373515293</c:v>
                  </c:pt>
                  <c:pt idx="15">
                    <c:v>4.036686564321781</c:v>
                  </c:pt>
                  <c:pt idx="16">
                    <c:v>3.114137180193229</c:v>
                  </c:pt>
                  <c:pt idx="17">
                    <c:v>3.128478172733714</c:v>
                  </c:pt>
                  <c:pt idx="18">
                    <c:v>0.968810323496348</c:v>
                  </c:pt>
                  <c:pt idx="19">
                    <c:v>0.547786980848956</c:v>
                  </c:pt>
                  <c:pt idx="20">
                    <c:v>2.823649106489436</c:v>
                  </c:pt>
                  <c:pt idx="21">
                    <c:v>2.984420812279125</c:v>
                  </c:pt>
                  <c:pt idx="22">
                    <c:v>2.692048265528942</c:v>
                  </c:pt>
                  <c:pt idx="23">
                    <c:v>1.922830593592485</c:v>
                  </c:pt>
                  <c:pt idx="24">
                    <c:v>1.185485061850282</c:v>
                  </c:pt>
                  <c:pt idx="25">
                    <c:v>1.697075557649619</c:v>
                  </c:pt>
                  <c:pt idx="26">
                    <c:v>1.657981739403387</c:v>
                  </c:pt>
                  <c:pt idx="27">
                    <c:v>0.598171537093707</c:v>
                  </c:pt>
                  <c:pt idx="28">
                    <c:v>0.144408399805128</c:v>
                  </c:pt>
                  <c:pt idx="29">
                    <c:v>0.967888836061803</c:v>
                  </c:pt>
                </c:numCache>
              </c:numRef>
            </c:minus>
          </c:errBars>
          <c:cat>
            <c:multiLvlStrRef>
              <c:f>'N Graphs'!$A$5:$B$34</c:f>
              <c:multiLvlStrCache>
                <c:ptCount val="30"/>
                <c:lvl>
                  <c:pt idx="0">
                    <c:v>RE1</c:v>
                  </c:pt>
                  <c:pt idx="1">
                    <c:v>RE2</c:v>
                  </c:pt>
                  <c:pt idx="2">
                    <c:v>RE3</c:v>
                  </c:pt>
                  <c:pt idx="3">
                    <c:v>RE1</c:v>
                  </c:pt>
                  <c:pt idx="4">
                    <c:v>RE2</c:v>
                  </c:pt>
                  <c:pt idx="5">
                    <c:v>RE3</c:v>
                  </c:pt>
                  <c:pt idx="6">
                    <c:v>RE1</c:v>
                  </c:pt>
                  <c:pt idx="7">
                    <c:v>RE2</c:v>
                  </c:pt>
                  <c:pt idx="8">
                    <c:v>RE3</c:v>
                  </c:pt>
                  <c:pt idx="9">
                    <c:v>RE1</c:v>
                  </c:pt>
                  <c:pt idx="10">
                    <c:v>RE2</c:v>
                  </c:pt>
                  <c:pt idx="11">
                    <c:v>RE3</c:v>
                  </c:pt>
                  <c:pt idx="12">
                    <c:v>RE1</c:v>
                  </c:pt>
                  <c:pt idx="13">
                    <c:v>RE2</c:v>
                  </c:pt>
                  <c:pt idx="14">
                    <c:v>RE3</c:v>
                  </c:pt>
                  <c:pt idx="15">
                    <c:v>RE1</c:v>
                  </c:pt>
                  <c:pt idx="16">
                    <c:v>RE2</c:v>
                  </c:pt>
                  <c:pt idx="17">
                    <c:v>RE3</c:v>
                  </c:pt>
                  <c:pt idx="18">
                    <c:v>RE1</c:v>
                  </c:pt>
                  <c:pt idx="19">
                    <c:v>RE2</c:v>
                  </c:pt>
                  <c:pt idx="20">
                    <c:v>RE3</c:v>
                  </c:pt>
                  <c:pt idx="21">
                    <c:v>RE1</c:v>
                  </c:pt>
                  <c:pt idx="22">
                    <c:v>RE2</c:v>
                  </c:pt>
                  <c:pt idx="23">
                    <c:v>RE3</c:v>
                  </c:pt>
                  <c:pt idx="24">
                    <c:v>RE1</c:v>
                  </c:pt>
                  <c:pt idx="25">
                    <c:v>RE2</c:v>
                  </c:pt>
                  <c:pt idx="26">
                    <c:v>RE3</c:v>
                  </c:pt>
                  <c:pt idx="27">
                    <c:v>RE1</c:v>
                  </c:pt>
                  <c:pt idx="28">
                    <c:v>RE2</c:v>
                  </c:pt>
                  <c:pt idx="29">
                    <c:v>RE3</c:v>
                  </c:pt>
                </c:lvl>
                <c:lvl>
                  <c:pt idx="0">
                    <c:v>Control soil</c:v>
                  </c:pt>
                  <c:pt idx="3">
                    <c:v>Unamended dairy slurry</c:v>
                  </c:pt>
                  <c:pt idx="6">
                    <c:v>Dairy slurry + PAC</c:v>
                  </c:pt>
                  <c:pt idx="9">
                    <c:v>Dairy slurry + PAC + zeolite</c:v>
                  </c:pt>
                  <c:pt idx="12">
                    <c:v>Unamended pig slurry</c:v>
                  </c:pt>
                  <c:pt idx="15">
                    <c:v>Pig slurry + PAC</c:v>
                  </c:pt>
                  <c:pt idx="18">
                    <c:v>Pig slurry + PAC + zeolite</c:v>
                  </c:pt>
                  <c:pt idx="21">
                    <c:v>Unamended DSW</c:v>
                  </c:pt>
                  <c:pt idx="24">
                    <c:v>DSW + alum</c:v>
                  </c:pt>
                  <c:pt idx="27">
                    <c:v>DSW + alum + zeolite</c:v>
                  </c:pt>
                </c:lvl>
              </c:multiLvlStrCache>
            </c:multiLvlStrRef>
          </c:cat>
          <c:val>
            <c:numRef>
              <c:f>'N Graphs'!$F$5:$F$34</c:f>
              <c:numCache>
                <c:formatCode>#,##0.000</c:formatCode>
                <c:ptCount val="30"/>
                <c:pt idx="0">
                  <c:v>3.548436975121164</c:v>
                </c:pt>
                <c:pt idx="1">
                  <c:v>3.276904677856278</c:v>
                </c:pt>
                <c:pt idx="2">
                  <c:v>3.276697614974294</c:v>
                </c:pt>
                <c:pt idx="3">
                  <c:v>16.52347391218068</c:v>
                </c:pt>
                <c:pt idx="4">
                  <c:v>15.51825492432502</c:v>
                </c:pt>
                <c:pt idx="5">
                  <c:v>17.53903899043363</c:v>
                </c:pt>
                <c:pt idx="6">
                  <c:v>9.360917753259004</c:v>
                </c:pt>
                <c:pt idx="7">
                  <c:v>6.886409149514291</c:v>
                </c:pt>
                <c:pt idx="8">
                  <c:v>5.080527463409065</c:v>
                </c:pt>
                <c:pt idx="9">
                  <c:v>5.826038429885405</c:v>
                </c:pt>
                <c:pt idx="10">
                  <c:v>5.2114955847782</c:v>
                </c:pt>
                <c:pt idx="11">
                  <c:v>4.71424166040385</c:v>
                </c:pt>
                <c:pt idx="12">
                  <c:v>24.73388287106945</c:v>
                </c:pt>
                <c:pt idx="13">
                  <c:v>26.60236702083999</c:v>
                </c:pt>
                <c:pt idx="14">
                  <c:v>26.96902483446118</c:v>
                </c:pt>
                <c:pt idx="15">
                  <c:v>28.8492531667944</c:v>
                </c:pt>
                <c:pt idx="16">
                  <c:v>24.29004538721493</c:v>
                </c:pt>
                <c:pt idx="17">
                  <c:v>26.79986989054386</c:v>
                </c:pt>
                <c:pt idx="18">
                  <c:v>14.69700119189335</c:v>
                </c:pt>
                <c:pt idx="19">
                  <c:v>15.89929341234254</c:v>
                </c:pt>
                <c:pt idx="20">
                  <c:v>11.242016728571</c:v>
                </c:pt>
                <c:pt idx="21">
                  <c:v>12.6300106452051</c:v>
                </c:pt>
                <c:pt idx="22">
                  <c:v>12.50772080208493</c:v>
                </c:pt>
                <c:pt idx="23">
                  <c:v>12.15738117123293</c:v>
                </c:pt>
                <c:pt idx="24">
                  <c:v>9.92148319408028</c:v>
                </c:pt>
                <c:pt idx="25">
                  <c:v>7.732744589699845</c:v>
                </c:pt>
                <c:pt idx="26">
                  <c:v>7.71289883807313</c:v>
                </c:pt>
                <c:pt idx="27">
                  <c:v>3.079844514111057</c:v>
                </c:pt>
                <c:pt idx="28">
                  <c:v>3.069249857845435</c:v>
                </c:pt>
                <c:pt idx="29">
                  <c:v>3.95045553559205</c:v>
                </c:pt>
              </c:numCache>
            </c:numRef>
          </c:val>
        </c:ser>
        <c:ser>
          <c:idx val="1"/>
          <c:order val="1"/>
          <c:tx>
            <c:strRef>
              <c:f>'N Graphs'!$AL$2</c:f>
              <c:strCache>
                <c:ptCount val="1"/>
                <c:pt idx="0">
                  <c:v>Norg</c:v>
                </c:pt>
              </c:strCache>
            </c:strRef>
          </c:tx>
          <c:spPr>
            <a:solidFill>
              <a:schemeClr val="bg1">
                <a:lumMod val="50000"/>
              </a:schemeClr>
            </a:solidFill>
            <a:ln>
              <a:solidFill>
                <a:schemeClr val="tx1"/>
              </a:solidFill>
            </a:ln>
          </c:spPr>
          <c:invertIfNegative val="0"/>
          <c:errBars>
            <c:errBarType val="both"/>
            <c:errValType val="cust"/>
            <c:noEndCap val="0"/>
            <c:plus>
              <c:numRef>
                <c:f>'N Graphs'!$AP$5:$AP$34</c:f>
                <c:numCache>
                  <c:formatCode>General</c:formatCode>
                  <c:ptCount val="30"/>
                  <c:pt idx="0">
                    <c:v>1.213919930455334</c:v>
                  </c:pt>
                  <c:pt idx="1">
                    <c:v>1.586397086841358</c:v>
                  </c:pt>
                  <c:pt idx="2">
                    <c:v>1.164677497303408</c:v>
                  </c:pt>
                  <c:pt idx="3">
                    <c:v>2.72308576427054</c:v>
                  </c:pt>
                  <c:pt idx="4">
                    <c:v>1.74598525775088</c:v>
                  </c:pt>
                  <c:pt idx="5">
                    <c:v>0.479774807625456</c:v>
                  </c:pt>
                  <c:pt idx="6">
                    <c:v>2.343650113663809</c:v>
                  </c:pt>
                  <c:pt idx="7">
                    <c:v>1.015416696299113</c:v>
                  </c:pt>
                  <c:pt idx="8">
                    <c:v>0.319587435070984</c:v>
                  </c:pt>
                  <c:pt idx="9">
                    <c:v>1.025932488890612</c:v>
                  </c:pt>
                  <c:pt idx="10">
                    <c:v>1.173841551358283</c:v>
                  </c:pt>
                  <c:pt idx="11">
                    <c:v>0.882978386220662</c:v>
                  </c:pt>
                  <c:pt idx="12">
                    <c:v>4.136513000340845</c:v>
                  </c:pt>
                  <c:pt idx="13">
                    <c:v>3.081473767538147</c:v>
                  </c:pt>
                  <c:pt idx="14">
                    <c:v>5.603884263002579</c:v>
                  </c:pt>
                  <c:pt idx="15">
                    <c:v>1.725796543318906</c:v>
                  </c:pt>
                  <c:pt idx="16">
                    <c:v>1.169106926968475</c:v>
                  </c:pt>
                  <c:pt idx="17">
                    <c:v>0.958838673947677</c:v>
                  </c:pt>
                  <c:pt idx="18">
                    <c:v>3.200237645277617</c:v>
                  </c:pt>
                  <c:pt idx="19">
                    <c:v>3.317028733480252</c:v>
                  </c:pt>
                  <c:pt idx="20">
                    <c:v>4.159327812018732</c:v>
                  </c:pt>
                  <c:pt idx="21">
                    <c:v>0.549976430534178</c:v>
                  </c:pt>
                  <c:pt idx="22">
                    <c:v>1.990002426515691</c:v>
                  </c:pt>
                  <c:pt idx="23">
                    <c:v>1.864975100631436</c:v>
                  </c:pt>
                  <c:pt idx="24">
                    <c:v>0.327978985996169</c:v>
                  </c:pt>
                  <c:pt idx="25">
                    <c:v>2.417557848186731</c:v>
                  </c:pt>
                  <c:pt idx="26">
                    <c:v>3.222365685977924</c:v>
                  </c:pt>
                  <c:pt idx="27">
                    <c:v>0.60688794426753</c:v>
                  </c:pt>
                  <c:pt idx="28">
                    <c:v>0.98744628193832</c:v>
                  </c:pt>
                  <c:pt idx="29">
                    <c:v>1.037896459836006</c:v>
                  </c:pt>
                </c:numCache>
              </c:numRef>
            </c:plus>
            <c:minus>
              <c:numRef>
                <c:f>'N Graphs'!$AP$5:$AP$34</c:f>
                <c:numCache>
                  <c:formatCode>General</c:formatCode>
                  <c:ptCount val="30"/>
                  <c:pt idx="0">
                    <c:v>1.213919930455334</c:v>
                  </c:pt>
                  <c:pt idx="1">
                    <c:v>1.586397086841358</c:v>
                  </c:pt>
                  <c:pt idx="2">
                    <c:v>1.164677497303408</c:v>
                  </c:pt>
                  <c:pt idx="3">
                    <c:v>2.72308576427054</c:v>
                  </c:pt>
                  <c:pt idx="4">
                    <c:v>1.74598525775088</c:v>
                  </c:pt>
                  <c:pt idx="5">
                    <c:v>0.479774807625456</c:v>
                  </c:pt>
                  <c:pt idx="6">
                    <c:v>2.343650113663809</c:v>
                  </c:pt>
                  <c:pt idx="7">
                    <c:v>1.015416696299113</c:v>
                  </c:pt>
                  <c:pt idx="8">
                    <c:v>0.319587435070984</c:v>
                  </c:pt>
                  <c:pt idx="9">
                    <c:v>1.025932488890612</c:v>
                  </c:pt>
                  <c:pt idx="10">
                    <c:v>1.173841551358283</c:v>
                  </c:pt>
                  <c:pt idx="11">
                    <c:v>0.882978386220662</c:v>
                  </c:pt>
                  <c:pt idx="12">
                    <c:v>4.136513000340845</c:v>
                  </c:pt>
                  <c:pt idx="13">
                    <c:v>3.081473767538147</c:v>
                  </c:pt>
                  <c:pt idx="14">
                    <c:v>5.603884263002579</c:v>
                  </c:pt>
                  <c:pt idx="15">
                    <c:v>1.725796543318906</c:v>
                  </c:pt>
                  <c:pt idx="16">
                    <c:v>1.169106926968475</c:v>
                  </c:pt>
                  <c:pt idx="17">
                    <c:v>0.958838673947677</c:v>
                  </c:pt>
                  <c:pt idx="18">
                    <c:v>3.200237645277617</c:v>
                  </c:pt>
                  <c:pt idx="19">
                    <c:v>3.317028733480252</c:v>
                  </c:pt>
                  <c:pt idx="20">
                    <c:v>4.159327812018732</c:v>
                  </c:pt>
                  <c:pt idx="21">
                    <c:v>0.549976430534178</c:v>
                  </c:pt>
                  <c:pt idx="22">
                    <c:v>1.990002426515691</c:v>
                  </c:pt>
                  <c:pt idx="23">
                    <c:v>1.864975100631436</c:v>
                  </c:pt>
                  <c:pt idx="24">
                    <c:v>0.327978985996169</c:v>
                  </c:pt>
                  <c:pt idx="25">
                    <c:v>2.417557848186731</c:v>
                  </c:pt>
                  <c:pt idx="26">
                    <c:v>3.222365685977924</c:v>
                  </c:pt>
                  <c:pt idx="27">
                    <c:v>0.60688794426753</c:v>
                  </c:pt>
                  <c:pt idx="28">
                    <c:v>0.98744628193832</c:v>
                  </c:pt>
                  <c:pt idx="29">
                    <c:v>1.037896459836006</c:v>
                  </c:pt>
                </c:numCache>
              </c:numRef>
            </c:minus>
          </c:errBars>
          <c:val>
            <c:numRef>
              <c:f>'N Graphs'!$AO$5:$AO$34</c:f>
              <c:numCache>
                <c:formatCode>#,##0.000</c:formatCode>
                <c:ptCount val="30"/>
                <c:pt idx="0">
                  <c:v>4.567841268551184</c:v>
                </c:pt>
                <c:pt idx="1">
                  <c:v>6.497656379266914</c:v>
                </c:pt>
                <c:pt idx="2">
                  <c:v>7.656244464624347</c:v>
                </c:pt>
                <c:pt idx="3">
                  <c:v>19.60663107457928</c:v>
                </c:pt>
                <c:pt idx="4">
                  <c:v>33.51947480113947</c:v>
                </c:pt>
                <c:pt idx="5">
                  <c:v>17.48070635106783</c:v>
                </c:pt>
                <c:pt idx="6">
                  <c:v>25.46049558160087</c:v>
                </c:pt>
                <c:pt idx="7">
                  <c:v>15.6345953300577</c:v>
                </c:pt>
                <c:pt idx="8">
                  <c:v>10.35037840921943</c:v>
                </c:pt>
                <c:pt idx="9">
                  <c:v>21.57316193775391</c:v>
                </c:pt>
                <c:pt idx="10">
                  <c:v>9.839397924402501</c:v>
                </c:pt>
                <c:pt idx="11">
                  <c:v>6.198584424026836</c:v>
                </c:pt>
                <c:pt idx="12">
                  <c:v>15.86249424164725</c:v>
                </c:pt>
                <c:pt idx="13">
                  <c:v>15.04455277320773</c:v>
                </c:pt>
                <c:pt idx="14">
                  <c:v>13.20112790925611</c:v>
                </c:pt>
                <c:pt idx="15">
                  <c:v>11.51645261901194</c:v>
                </c:pt>
                <c:pt idx="16">
                  <c:v>9.040128659192053</c:v>
                </c:pt>
                <c:pt idx="17">
                  <c:v>5.474251275630488</c:v>
                </c:pt>
                <c:pt idx="18">
                  <c:v>7.942216418758162</c:v>
                </c:pt>
                <c:pt idx="19">
                  <c:v>7.60644934809913</c:v>
                </c:pt>
                <c:pt idx="20">
                  <c:v>9.610469190809853</c:v>
                </c:pt>
                <c:pt idx="21">
                  <c:v>15.19562276563315</c:v>
                </c:pt>
                <c:pt idx="22">
                  <c:v>13.9738559001133</c:v>
                </c:pt>
                <c:pt idx="23">
                  <c:v>11.22540585131328</c:v>
                </c:pt>
                <c:pt idx="24">
                  <c:v>21.13093802485956</c:v>
                </c:pt>
                <c:pt idx="25">
                  <c:v>20.03881747460716</c:v>
                </c:pt>
                <c:pt idx="26">
                  <c:v>5.284722019815171</c:v>
                </c:pt>
                <c:pt idx="27">
                  <c:v>11.59460659124391</c:v>
                </c:pt>
                <c:pt idx="28">
                  <c:v>10.50368650325706</c:v>
                </c:pt>
                <c:pt idx="29">
                  <c:v>10.6800628321768</c:v>
                </c:pt>
              </c:numCache>
            </c:numRef>
          </c:val>
        </c:ser>
        <c:ser>
          <c:idx val="2"/>
          <c:order val="2"/>
          <c:tx>
            <c:strRef>
              <c:f>'N Graphs'!$X$2</c:f>
              <c:strCache>
                <c:ptCount val="1"/>
                <c:pt idx="0">
                  <c:v>TON</c:v>
                </c:pt>
              </c:strCache>
            </c:strRef>
          </c:tx>
          <c:spPr>
            <a:pattFill prst="dkDnDiag">
              <a:fgClr>
                <a:schemeClr val="tx1"/>
              </a:fgClr>
              <a:bgClr>
                <a:schemeClr val="bg1"/>
              </a:bgClr>
            </a:pattFill>
            <a:ln>
              <a:solidFill>
                <a:sysClr val="windowText" lastClr="000000"/>
              </a:solidFill>
            </a:ln>
          </c:spPr>
          <c:invertIfNegative val="0"/>
          <c:errBars>
            <c:errBarType val="both"/>
            <c:errValType val="cust"/>
            <c:noEndCap val="0"/>
            <c:plus>
              <c:numRef>
                <c:f>'N Graphs'!$AB$5:$AB$34</c:f>
                <c:numCache>
                  <c:formatCode>General</c:formatCode>
                  <c:ptCount val="30"/>
                  <c:pt idx="0">
                    <c:v>0.0271793269134689</c:v>
                  </c:pt>
                  <c:pt idx="1">
                    <c:v>0.00524113644048799</c:v>
                  </c:pt>
                  <c:pt idx="2">
                    <c:v>0.00831658606487256</c:v>
                  </c:pt>
                  <c:pt idx="3">
                    <c:v>0.0275809696996313</c:v>
                  </c:pt>
                  <c:pt idx="4">
                    <c:v>0.000703686515814551</c:v>
                  </c:pt>
                  <c:pt idx="5">
                    <c:v>0.0922410714340021</c:v>
                  </c:pt>
                  <c:pt idx="6">
                    <c:v>0.0109903489475837</c:v>
                  </c:pt>
                  <c:pt idx="7">
                    <c:v>0.00809713290412813</c:v>
                  </c:pt>
                  <c:pt idx="8">
                    <c:v>0.0305611430066278</c:v>
                  </c:pt>
                  <c:pt idx="9">
                    <c:v>0.00206968724357023</c:v>
                  </c:pt>
                  <c:pt idx="10">
                    <c:v>0.0126359386956518</c:v>
                  </c:pt>
                  <c:pt idx="11">
                    <c:v>0.0516505537297263</c:v>
                  </c:pt>
                  <c:pt idx="12">
                    <c:v>0.0125905728799399</c:v>
                  </c:pt>
                  <c:pt idx="13">
                    <c:v>0.0164389322703759</c:v>
                  </c:pt>
                  <c:pt idx="14">
                    <c:v>0.0110475479676137</c:v>
                  </c:pt>
                  <c:pt idx="15">
                    <c:v>0.0187242995008731</c:v>
                  </c:pt>
                  <c:pt idx="16">
                    <c:v>0.0105244156451845</c:v>
                  </c:pt>
                  <c:pt idx="17">
                    <c:v>0.0120013192565956</c:v>
                  </c:pt>
                  <c:pt idx="18">
                    <c:v>0.0140225067332178</c:v>
                  </c:pt>
                  <c:pt idx="19">
                    <c:v>0.0136774541953139</c:v>
                  </c:pt>
                  <c:pt idx="20">
                    <c:v>0.0160712137487114</c:v>
                  </c:pt>
                  <c:pt idx="21">
                    <c:v>0.00418882592721788</c:v>
                  </c:pt>
                  <c:pt idx="22">
                    <c:v>0.0151096602848903</c:v>
                  </c:pt>
                  <c:pt idx="23">
                    <c:v>0.0167454076915209</c:v>
                  </c:pt>
                  <c:pt idx="24">
                    <c:v>0.000324660942370284</c:v>
                  </c:pt>
                  <c:pt idx="25">
                    <c:v>0.00427984388906859</c:v>
                  </c:pt>
                  <c:pt idx="26">
                    <c:v>0.00225711619242198</c:v>
                  </c:pt>
                  <c:pt idx="27">
                    <c:v>0.00862184157534169</c:v>
                  </c:pt>
                  <c:pt idx="28">
                    <c:v>0.00886164066096516</c:v>
                  </c:pt>
                  <c:pt idx="29">
                    <c:v>0.0266119437832047</c:v>
                  </c:pt>
                </c:numCache>
              </c:numRef>
            </c:plus>
            <c:minus>
              <c:numRef>
                <c:f>'N Graphs'!$AB$5:$AB$34</c:f>
                <c:numCache>
                  <c:formatCode>General</c:formatCode>
                  <c:ptCount val="30"/>
                  <c:pt idx="0">
                    <c:v>0.0271793269134689</c:v>
                  </c:pt>
                  <c:pt idx="1">
                    <c:v>0.00524113644048799</c:v>
                  </c:pt>
                  <c:pt idx="2">
                    <c:v>0.00831658606487256</c:v>
                  </c:pt>
                  <c:pt idx="3">
                    <c:v>0.0275809696996313</c:v>
                  </c:pt>
                  <c:pt idx="4">
                    <c:v>0.000703686515814551</c:v>
                  </c:pt>
                  <c:pt idx="5">
                    <c:v>0.0922410714340021</c:v>
                  </c:pt>
                  <c:pt idx="6">
                    <c:v>0.0109903489475837</c:v>
                  </c:pt>
                  <c:pt idx="7">
                    <c:v>0.00809713290412813</c:v>
                  </c:pt>
                  <c:pt idx="8">
                    <c:v>0.0305611430066278</c:v>
                  </c:pt>
                  <c:pt idx="9">
                    <c:v>0.00206968724357023</c:v>
                  </c:pt>
                  <c:pt idx="10">
                    <c:v>0.0126359386956518</c:v>
                  </c:pt>
                  <c:pt idx="11">
                    <c:v>0.0516505537297263</c:v>
                  </c:pt>
                  <c:pt idx="12">
                    <c:v>0.0125905728799399</c:v>
                  </c:pt>
                  <c:pt idx="13">
                    <c:v>0.0164389322703759</c:v>
                  </c:pt>
                  <c:pt idx="14">
                    <c:v>0.0110475479676137</c:v>
                  </c:pt>
                  <c:pt idx="15">
                    <c:v>0.0187242995008731</c:v>
                  </c:pt>
                  <c:pt idx="16">
                    <c:v>0.0105244156451845</c:v>
                  </c:pt>
                  <c:pt idx="17">
                    <c:v>0.0120013192565956</c:v>
                  </c:pt>
                  <c:pt idx="18">
                    <c:v>0.0140225067332178</c:v>
                  </c:pt>
                  <c:pt idx="19">
                    <c:v>0.0136774541953139</c:v>
                  </c:pt>
                  <c:pt idx="20">
                    <c:v>0.0160712137487114</c:v>
                  </c:pt>
                  <c:pt idx="21">
                    <c:v>0.00418882592721788</c:v>
                  </c:pt>
                  <c:pt idx="22">
                    <c:v>0.0151096602848903</c:v>
                  </c:pt>
                  <c:pt idx="23">
                    <c:v>0.0167454076915209</c:v>
                  </c:pt>
                  <c:pt idx="24">
                    <c:v>0.000324660942370284</c:v>
                  </c:pt>
                  <c:pt idx="25">
                    <c:v>0.00427984388906859</c:v>
                  </c:pt>
                  <c:pt idx="26">
                    <c:v>0.00225711619242198</c:v>
                  </c:pt>
                  <c:pt idx="27">
                    <c:v>0.00862184157534169</c:v>
                  </c:pt>
                  <c:pt idx="28">
                    <c:v>0.00886164066096516</c:v>
                  </c:pt>
                  <c:pt idx="29">
                    <c:v>0.0266119437832047</c:v>
                  </c:pt>
                </c:numCache>
              </c:numRef>
            </c:minus>
          </c:errBars>
          <c:val>
            <c:numRef>
              <c:f>'N Graphs'!$AA$5:$AA$34</c:f>
              <c:numCache>
                <c:formatCode>#,##0.000</c:formatCode>
                <c:ptCount val="30"/>
                <c:pt idx="0">
                  <c:v>0.072887290909674</c:v>
                </c:pt>
                <c:pt idx="1">
                  <c:v>0.0285954497469763</c:v>
                </c:pt>
                <c:pt idx="2">
                  <c:v>0.0322437630389314</c:v>
                </c:pt>
                <c:pt idx="3">
                  <c:v>0.267816488778456</c:v>
                </c:pt>
                <c:pt idx="4">
                  <c:v>0.661477994964627</c:v>
                </c:pt>
                <c:pt idx="5">
                  <c:v>0.3873540147514</c:v>
                </c:pt>
                <c:pt idx="6">
                  <c:v>0.338070677168127</c:v>
                </c:pt>
                <c:pt idx="7">
                  <c:v>0.242163700753742</c:v>
                </c:pt>
                <c:pt idx="8">
                  <c:v>0.276283197868971</c:v>
                </c:pt>
                <c:pt idx="9">
                  <c:v>0.289549244080905</c:v>
                </c:pt>
                <c:pt idx="10">
                  <c:v>0.298073728589416</c:v>
                </c:pt>
                <c:pt idx="11">
                  <c:v>0.305474579132475</c:v>
                </c:pt>
                <c:pt idx="12">
                  <c:v>0.204274108442241</c:v>
                </c:pt>
                <c:pt idx="13">
                  <c:v>0.205624378353799</c:v>
                </c:pt>
                <c:pt idx="14">
                  <c:v>0.21953548052034</c:v>
                </c:pt>
                <c:pt idx="15">
                  <c:v>0.232834348994719</c:v>
                </c:pt>
                <c:pt idx="16">
                  <c:v>0.228488302105706</c:v>
                </c:pt>
                <c:pt idx="17">
                  <c:v>0.249329172215185</c:v>
                </c:pt>
                <c:pt idx="18">
                  <c:v>0.16299662343703</c:v>
                </c:pt>
                <c:pt idx="19">
                  <c:v>0.145838245360455</c:v>
                </c:pt>
                <c:pt idx="20">
                  <c:v>0.158340313597935</c:v>
                </c:pt>
                <c:pt idx="21">
                  <c:v>0.0410677715722429</c:v>
                </c:pt>
                <c:pt idx="22">
                  <c:v>0.0619372756799728</c:v>
                </c:pt>
                <c:pt idx="23">
                  <c:v>0.0509463469171435</c:v>
                </c:pt>
                <c:pt idx="24">
                  <c:v>0.0496457440393573</c:v>
                </c:pt>
                <c:pt idx="25">
                  <c:v>0.0542561804991258</c:v>
                </c:pt>
                <c:pt idx="26">
                  <c:v>0.0269477286156764</c:v>
                </c:pt>
                <c:pt idx="27">
                  <c:v>0.0373033395591913</c:v>
                </c:pt>
                <c:pt idx="28">
                  <c:v>0.0388693689766067</c:v>
                </c:pt>
                <c:pt idx="29">
                  <c:v>0.0413457821371802</c:v>
                </c:pt>
              </c:numCache>
            </c:numRef>
          </c:val>
        </c:ser>
        <c:dLbls>
          <c:showLegendKey val="0"/>
          <c:showVal val="0"/>
          <c:showCatName val="0"/>
          <c:showSerName val="0"/>
          <c:showPercent val="0"/>
          <c:showBubbleSize val="0"/>
        </c:dLbls>
        <c:gapWidth val="150"/>
        <c:overlap val="100"/>
        <c:axId val="-170588768"/>
        <c:axId val="-170586480"/>
      </c:barChart>
      <c:catAx>
        <c:axId val="-170588768"/>
        <c:scaling>
          <c:orientation val="minMax"/>
        </c:scaling>
        <c:delete val="0"/>
        <c:axPos val="b"/>
        <c:numFmt formatCode="General" sourceLinked="0"/>
        <c:majorTickMark val="out"/>
        <c:minorTickMark val="none"/>
        <c:tickLblPos val="nextTo"/>
        <c:spPr>
          <a:ln>
            <a:solidFill>
              <a:sysClr val="windowText" lastClr="000000"/>
            </a:solidFill>
          </a:ln>
        </c:spPr>
        <c:txPr>
          <a:bodyPr/>
          <a:lstStyle/>
          <a:p>
            <a:pPr>
              <a:defRPr sz="1000" baseline="0"/>
            </a:pPr>
            <a:endParaRPr lang="en-US"/>
          </a:p>
        </c:txPr>
        <c:crossAx val="-170586480"/>
        <c:crosses val="autoZero"/>
        <c:auto val="1"/>
        <c:lblAlgn val="ctr"/>
        <c:lblOffset val="100"/>
        <c:noMultiLvlLbl val="0"/>
      </c:catAx>
      <c:valAx>
        <c:axId val="-170586480"/>
        <c:scaling>
          <c:orientation val="minMax"/>
        </c:scaling>
        <c:delete val="0"/>
        <c:axPos val="l"/>
        <c:title>
          <c:tx>
            <c:rich>
              <a:bodyPr rot="-5400000" vert="horz"/>
              <a:lstStyle/>
              <a:p>
                <a:pPr>
                  <a:defRPr sz="1600"/>
                </a:pPr>
                <a:r>
                  <a:rPr lang="en-IE" sz="1600" dirty="0" smtClean="0"/>
                  <a:t>Total</a:t>
                </a:r>
                <a:r>
                  <a:rPr lang="en-IE" sz="1600" baseline="0" dirty="0" smtClean="0"/>
                  <a:t> nitrogen</a:t>
                </a:r>
                <a:r>
                  <a:rPr lang="en-IE" sz="1600" dirty="0" smtClean="0"/>
                  <a:t> (mg L</a:t>
                </a:r>
                <a:r>
                  <a:rPr lang="en-IE" sz="1600" baseline="30000" dirty="0" smtClean="0"/>
                  <a:t>-1</a:t>
                </a:r>
                <a:r>
                  <a:rPr lang="en-IE" sz="1600" dirty="0" smtClean="0"/>
                  <a:t>)in runoff </a:t>
                </a:r>
                <a:endParaRPr lang="en-IE" sz="1600" dirty="0"/>
              </a:p>
            </c:rich>
          </c:tx>
          <c:layout/>
          <c:overlay val="0"/>
        </c:title>
        <c:numFmt formatCode="#,##0" sourceLinked="0"/>
        <c:majorTickMark val="out"/>
        <c:minorTickMark val="none"/>
        <c:tickLblPos val="nextTo"/>
        <c:spPr>
          <a:ln>
            <a:solidFill>
              <a:sysClr val="windowText" lastClr="000000"/>
            </a:solidFill>
          </a:ln>
        </c:spPr>
        <c:txPr>
          <a:bodyPr/>
          <a:lstStyle/>
          <a:p>
            <a:pPr>
              <a:defRPr sz="1000" baseline="0"/>
            </a:pPr>
            <a:endParaRPr lang="en-US"/>
          </a:p>
        </c:txPr>
        <c:crossAx val="-170588768"/>
        <c:crosses val="autoZero"/>
        <c:crossBetween val="between"/>
      </c:valAx>
    </c:plotArea>
    <c:legend>
      <c:legendPos val="r"/>
      <c:legendEntry>
        <c:idx val="0"/>
        <c:txPr>
          <a:bodyPr/>
          <a:lstStyle/>
          <a:p>
            <a:pPr>
              <a:defRPr sz="1600" baseline="0"/>
            </a:pPr>
            <a:endParaRPr lang="en-US"/>
          </a:p>
        </c:txPr>
      </c:legendEntry>
      <c:legendEntry>
        <c:idx val="1"/>
        <c:txPr>
          <a:bodyPr/>
          <a:lstStyle/>
          <a:p>
            <a:pPr>
              <a:defRPr sz="1600" baseline="0"/>
            </a:pPr>
            <a:endParaRPr lang="en-US"/>
          </a:p>
        </c:txPr>
      </c:legendEntry>
      <c:legendEntry>
        <c:idx val="2"/>
        <c:txPr>
          <a:bodyPr/>
          <a:lstStyle/>
          <a:p>
            <a:pPr>
              <a:defRPr sz="1600" baseline="0"/>
            </a:pPr>
            <a:endParaRPr lang="en-US"/>
          </a:p>
        </c:txPr>
      </c:legendEntry>
      <c:layout>
        <c:manualLayout>
          <c:xMode val="edge"/>
          <c:yMode val="edge"/>
          <c:x val="0.159576702095645"/>
          <c:y val="0.0"/>
          <c:w val="0.270828638787056"/>
          <c:h val="0.0570096912308889"/>
        </c:manualLayout>
      </c:layout>
      <c:overlay val="0"/>
      <c:txPr>
        <a:bodyPr/>
        <a:lstStyle/>
        <a:p>
          <a:pPr>
            <a:defRPr sz="1600"/>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17117881211031"/>
          <c:y val="0.0201052699593306"/>
          <c:w val="0.909655250590946"/>
          <c:h val="0.840971408131519"/>
        </c:manualLayout>
      </c:layout>
      <c:barChart>
        <c:barDir val="col"/>
        <c:grouping val="stacked"/>
        <c:varyColors val="0"/>
        <c:ser>
          <c:idx val="1"/>
          <c:order val="0"/>
          <c:tx>
            <c:strRef>
              <c:f>'TC Graphs'!$I$2</c:f>
              <c:strCache>
                <c:ptCount val="1"/>
                <c:pt idx="0">
                  <c:v>TOC</c:v>
                </c:pt>
              </c:strCache>
            </c:strRef>
          </c:tx>
          <c:spPr>
            <a:solidFill>
              <a:schemeClr val="bg1">
                <a:lumMod val="50000"/>
              </a:schemeClr>
            </a:solidFill>
            <a:ln>
              <a:solidFill>
                <a:schemeClr val="tx1"/>
              </a:solidFill>
            </a:ln>
          </c:spPr>
          <c:invertIfNegative val="0"/>
          <c:errBars>
            <c:errBarType val="both"/>
            <c:errValType val="cust"/>
            <c:noEndCap val="0"/>
            <c:plus>
              <c:numRef>
                <c:f>'TC Graphs'!$M$5:$M$34</c:f>
                <c:numCache>
                  <c:formatCode>General</c:formatCode>
                  <c:ptCount val="30"/>
                  <c:pt idx="0">
                    <c:v>20.09464617534261</c:v>
                  </c:pt>
                  <c:pt idx="1">
                    <c:v>13.28374522249221</c:v>
                  </c:pt>
                  <c:pt idx="2">
                    <c:v>15.98640729572688</c:v>
                  </c:pt>
                  <c:pt idx="3">
                    <c:v>25.31977252938745</c:v>
                  </c:pt>
                  <c:pt idx="4">
                    <c:v>34.60540178199524</c:v>
                  </c:pt>
                  <c:pt idx="5">
                    <c:v>12.65260405473474</c:v>
                  </c:pt>
                  <c:pt idx="6">
                    <c:v>12.25415903941697</c:v>
                  </c:pt>
                  <c:pt idx="7">
                    <c:v>17.6697282377637</c:v>
                  </c:pt>
                  <c:pt idx="8">
                    <c:v>13.98025559695052</c:v>
                  </c:pt>
                  <c:pt idx="9">
                    <c:v>21.91405611106902</c:v>
                  </c:pt>
                  <c:pt idx="10">
                    <c:v>3.438949002383918</c:v>
                  </c:pt>
                  <c:pt idx="11">
                    <c:v>1.723837452653506</c:v>
                  </c:pt>
                  <c:pt idx="12">
                    <c:v>25.48388229084806</c:v>
                  </c:pt>
                  <c:pt idx="13">
                    <c:v>17.48092190848778</c:v>
                  </c:pt>
                  <c:pt idx="14">
                    <c:v>23.84787696787934</c:v>
                  </c:pt>
                  <c:pt idx="15">
                    <c:v>15.2367677253524</c:v>
                  </c:pt>
                  <c:pt idx="16">
                    <c:v>22.22639872449916</c:v>
                  </c:pt>
                  <c:pt idx="17">
                    <c:v>4.366385192505509</c:v>
                  </c:pt>
                  <c:pt idx="18">
                    <c:v>14.00069277649628</c:v>
                  </c:pt>
                  <c:pt idx="19">
                    <c:v>19.45273831626148</c:v>
                  </c:pt>
                  <c:pt idx="20">
                    <c:v>18.98734902339702</c:v>
                  </c:pt>
                  <c:pt idx="21">
                    <c:v>22.95777449952763</c:v>
                  </c:pt>
                  <c:pt idx="22">
                    <c:v>13.25665710536398</c:v>
                  </c:pt>
                  <c:pt idx="23">
                    <c:v>19.04544602550292</c:v>
                  </c:pt>
                  <c:pt idx="24">
                    <c:v>15.07280907902794</c:v>
                  </c:pt>
                  <c:pt idx="25">
                    <c:v>11.99344428214464</c:v>
                  </c:pt>
                  <c:pt idx="26">
                    <c:v>18.95365870542805</c:v>
                  </c:pt>
                  <c:pt idx="27">
                    <c:v>11.55224754292752</c:v>
                  </c:pt>
                  <c:pt idx="28">
                    <c:v>12.51376907615411</c:v>
                  </c:pt>
                  <c:pt idx="29">
                    <c:v>13.09090519764461</c:v>
                  </c:pt>
                </c:numCache>
              </c:numRef>
            </c:plus>
            <c:minus>
              <c:numRef>
                <c:f>'TC Graphs'!$M$5:$M$34</c:f>
                <c:numCache>
                  <c:formatCode>General</c:formatCode>
                  <c:ptCount val="30"/>
                  <c:pt idx="0">
                    <c:v>20.09464617534261</c:v>
                  </c:pt>
                  <c:pt idx="1">
                    <c:v>13.28374522249221</c:v>
                  </c:pt>
                  <c:pt idx="2">
                    <c:v>15.98640729572688</c:v>
                  </c:pt>
                  <c:pt idx="3">
                    <c:v>25.31977252938745</c:v>
                  </c:pt>
                  <c:pt idx="4">
                    <c:v>34.60540178199524</c:v>
                  </c:pt>
                  <c:pt idx="5">
                    <c:v>12.65260405473474</c:v>
                  </c:pt>
                  <c:pt idx="6">
                    <c:v>12.25415903941697</c:v>
                  </c:pt>
                  <c:pt idx="7">
                    <c:v>17.6697282377637</c:v>
                  </c:pt>
                  <c:pt idx="8">
                    <c:v>13.98025559695052</c:v>
                  </c:pt>
                  <c:pt idx="9">
                    <c:v>21.91405611106902</c:v>
                  </c:pt>
                  <c:pt idx="10">
                    <c:v>3.438949002383918</c:v>
                  </c:pt>
                  <c:pt idx="11">
                    <c:v>1.723837452653506</c:v>
                  </c:pt>
                  <c:pt idx="12">
                    <c:v>25.48388229084806</c:v>
                  </c:pt>
                  <c:pt idx="13">
                    <c:v>17.48092190848778</c:v>
                  </c:pt>
                  <c:pt idx="14">
                    <c:v>23.84787696787934</c:v>
                  </c:pt>
                  <c:pt idx="15">
                    <c:v>15.2367677253524</c:v>
                  </c:pt>
                  <c:pt idx="16">
                    <c:v>22.22639872449916</c:v>
                  </c:pt>
                  <c:pt idx="17">
                    <c:v>4.366385192505509</c:v>
                  </c:pt>
                  <c:pt idx="18">
                    <c:v>14.00069277649628</c:v>
                  </c:pt>
                  <c:pt idx="19">
                    <c:v>19.45273831626148</c:v>
                  </c:pt>
                  <c:pt idx="20">
                    <c:v>18.98734902339702</c:v>
                  </c:pt>
                  <c:pt idx="21">
                    <c:v>22.95777449952763</c:v>
                  </c:pt>
                  <c:pt idx="22">
                    <c:v>13.25665710536398</c:v>
                  </c:pt>
                  <c:pt idx="23">
                    <c:v>19.04544602550292</c:v>
                  </c:pt>
                  <c:pt idx="24">
                    <c:v>15.07280907902794</c:v>
                  </c:pt>
                  <c:pt idx="25">
                    <c:v>11.99344428214464</c:v>
                  </c:pt>
                  <c:pt idx="26">
                    <c:v>18.95365870542805</c:v>
                  </c:pt>
                  <c:pt idx="27">
                    <c:v>11.55224754292752</c:v>
                  </c:pt>
                  <c:pt idx="28">
                    <c:v>12.51376907615411</c:v>
                  </c:pt>
                  <c:pt idx="29">
                    <c:v>13.09090519764461</c:v>
                  </c:pt>
                </c:numCache>
              </c:numRef>
            </c:minus>
          </c:errBars>
          <c:cat>
            <c:multiLvlStrRef>
              <c:f>'TC Graphs'!$A$5:$B$34</c:f>
              <c:multiLvlStrCache>
                <c:ptCount val="30"/>
                <c:lvl>
                  <c:pt idx="0">
                    <c:v>RE1</c:v>
                  </c:pt>
                  <c:pt idx="1">
                    <c:v>RE2</c:v>
                  </c:pt>
                  <c:pt idx="2">
                    <c:v>RE3</c:v>
                  </c:pt>
                  <c:pt idx="3">
                    <c:v>RE1</c:v>
                  </c:pt>
                  <c:pt idx="4">
                    <c:v>RE2</c:v>
                  </c:pt>
                  <c:pt idx="5">
                    <c:v>RE3</c:v>
                  </c:pt>
                  <c:pt idx="6">
                    <c:v>RE1</c:v>
                  </c:pt>
                  <c:pt idx="7">
                    <c:v>RE2</c:v>
                  </c:pt>
                  <c:pt idx="8">
                    <c:v>RE3</c:v>
                  </c:pt>
                  <c:pt idx="9">
                    <c:v>RE1</c:v>
                  </c:pt>
                  <c:pt idx="10">
                    <c:v>RE2</c:v>
                  </c:pt>
                  <c:pt idx="11">
                    <c:v>RE3</c:v>
                  </c:pt>
                  <c:pt idx="12">
                    <c:v>RE1</c:v>
                  </c:pt>
                  <c:pt idx="13">
                    <c:v>RE2</c:v>
                  </c:pt>
                  <c:pt idx="14">
                    <c:v>RE3</c:v>
                  </c:pt>
                  <c:pt idx="15">
                    <c:v>RE1</c:v>
                  </c:pt>
                  <c:pt idx="16">
                    <c:v>RE2</c:v>
                  </c:pt>
                  <c:pt idx="17">
                    <c:v>RE3</c:v>
                  </c:pt>
                  <c:pt idx="18">
                    <c:v>RE1</c:v>
                  </c:pt>
                  <c:pt idx="19">
                    <c:v>RE2</c:v>
                  </c:pt>
                  <c:pt idx="20">
                    <c:v>RE3</c:v>
                  </c:pt>
                  <c:pt idx="21">
                    <c:v>RE1</c:v>
                  </c:pt>
                  <c:pt idx="22">
                    <c:v>RE2</c:v>
                  </c:pt>
                  <c:pt idx="23">
                    <c:v>RE3</c:v>
                  </c:pt>
                  <c:pt idx="24">
                    <c:v>RE1</c:v>
                  </c:pt>
                  <c:pt idx="25">
                    <c:v>RE2</c:v>
                  </c:pt>
                  <c:pt idx="26">
                    <c:v>RE3</c:v>
                  </c:pt>
                  <c:pt idx="27">
                    <c:v>RE1</c:v>
                  </c:pt>
                  <c:pt idx="28">
                    <c:v>RE2</c:v>
                  </c:pt>
                  <c:pt idx="29">
                    <c:v>RE3</c:v>
                  </c:pt>
                </c:lvl>
                <c:lvl>
                  <c:pt idx="0">
                    <c:v>Soil only</c:v>
                  </c:pt>
                  <c:pt idx="3">
                    <c:v>Unamended dairy slurry</c:v>
                  </c:pt>
                  <c:pt idx="6">
                    <c:v>Dairy slurry + PAC</c:v>
                  </c:pt>
                  <c:pt idx="9">
                    <c:v>Dairy slurry + PAC + zeolite</c:v>
                  </c:pt>
                  <c:pt idx="12">
                    <c:v>Unamended pig slurry</c:v>
                  </c:pt>
                  <c:pt idx="15">
                    <c:v>Pig slurry + PAC</c:v>
                  </c:pt>
                  <c:pt idx="18">
                    <c:v>Pig slurry + PAC + zeolite</c:v>
                  </c:pt>
                  <c:pt idx="21">
                    <c:v>Unamended MWW</c:v>
                  </c:pt>
                  <c:pt idx="24">
                    <c:v>MWW + alum</c:v>
                  </c:pt>
                  <c:pt idx="27">
                    <c:v>MWW + alum + zeolite</c:v>
                  </c:pt>
                </c:lvl>
              </c:multiLvlStrCache>
            </c:multiLvlStrRef>
          </c:cat>
          <c:val>
            <c:numRef>
              <c:f>'TC Graphs'!$L$5:$L$34</c:f>
              <c:numCache>
                <c:formatCode>#,##0.0</c:formatCode>
                <c:ptCount val="30"/>
                <c:pt idx="0">
                  <c:v>79.12806765742901</c:v>
                </c:pt>
                <c:pt idx="1">
                  <c:v>79.88138543174234</c:v>
                </c:pt>
                <c:pt idx="2">
                  <c:v>72.3969530831772</c:v>
                </c:pt>
                <c:pt idx="3">
                  <c:v>278.3558319443591</c:v>
                </c:pt>
                <c:pt idx="4">
                  <c:v>355.1763301977817</c:v>
                </c:pt>
                <c:pt idx="5">
                  <c:v>265.7000197681552</c:v>
                </c:pt>
                <c:pt idx="6">
                  <c:v>215.7330051448701</c:v>
                </c:pt>
                <c:pt idx="7">
                  <c:v>150.6908777457733</c:v>
                </c:pt>
                <c:pt idx="8">
                  <c:v>64.69985908509441</c:v>
                </c:pt>
                <c:pt idx="9">
                  <c:v>115.8976678626083</c:v>
                </c:pt>
                <c:pt idx="10">
                  <c:v>57.76439329596158</c:v>
                </c:pt>
                <c:pt idx="11">
                  <c:v>45.20849673589846</c:v>
                </c:pt>
                <c:pt idx="12">
                  <c:v>230.676524865697</c:v>
                </c:pt>
                <c:pt idx="13">
                  <c:v>237.7648858817624</c:v>
                </c:pt>
                <c:pt idx="14">
                  <c:v>238.5728775152446</c:v>
                </c:pt>
                <c:pt idx="15">
                  <c:v>155.5642078717472</c:v>
                </c:pt>
                <c:pt idx="16">
                  <c:v>105.8590384719918</c:v>
                </c:pt>
                <c:pt idx="17">
                  <c:v>49.12294233870296</c:v>
                </c:pt>
                <c:pt idx="18">
                  <c:v>96.39304255428208</c:v>
                </c:pt>
                <c:pt idx="19">
                  <c:v>82.62182139664044</c:v>
                </c:pt>
                <c:pt idx="20">
                  <c:v>71.76708035480845</c:v>
                </c:pt>
                <c:pt idx="21">
                  <c:v>240.7037061591714</c:v>
                </c:pt>
                <c:pt idx="22">
                  <c:v>214.8305417319908</c:v>
                </c:pt>
                <c:pt idx="23">
                  <c:v>185.0077784969507</c:v>
                </c:pt>
                <c:pt idx="24">
                  <c:v>210.9490823567735</c:v>
                </c:pt>
                <c:pt idx="25">
                  <c:v>197.2147504447275</c:v>
                </c:pt>
                <c:pt idx="26">
                  <c:v>129.9153935377774</c:v>
                </c:pt>
                <c:pt idx="27">
                  <c:v>115.89359146298</c:v>
                </c:pt>
                <c:pt idx="28">
                  <c:v>98.28373665218183</c:v>
                </c:pt>
                <c:pt idx="29">
                  <c:v>100.0317251937145</c:v>
                </c:pt>
              </c:numCache>
            </c:numRef>
          </c:val>
        </c:ser>
        <c:ser>
          <c:idx val="0"/>
          <c:order val="1"/>
          <c:tx>
            <c:strRef>
              <c:f>'TC Graphs'!$C$2</c:f>
              <c:strCache>
                <c:ptCount val="1"/>
                <c:pt idx="0">
                  <c:v>TIC</c:v>
                </c:pt>
              </c:strCache>
            </c:strRef>
          </c:tx>
          <c:spPr>
            <a:noFill/>
            <a:ln>
              <a:solidFill>
                <a:schemeClr val="tx1"/>
              </a:solidFill>
            </a:ln>
          </c:spPr>
          <c:invertIfNegative val="0"/>
          <c:errBars>
            <c:errBarType val="both"/>
            <c:errValType val="cust"/>
            <c:noEndCap val="0"/>
            <c:plus>
              <c:numRef>
                <c:f>'TC Graphs'!$G$5:$G$34</c:f>
                <c:numCache>
                  <c:formatCode>General</c:formatCode>
                  <c:ptCount val="30"/>
                  <c:pt idx="0">
                    <c:v>7.471145931995497</c:v>
                  </c:pt>
                  <c:pt idx="1">
                    <c:v>5.514016293882396</c:v>
                  </c:pt>
                  <c:pt idx="2">
                    <c:v>7.326014754057669</c:v>
                  </c:pt>
                  <c:pt idx="3">
                    <c:v>1.851384118722108</c:v>
                  </c:pt>
                  <c:pt idx="4">
                    <c:v>8.49295783050503</c:v>
                  </c:pt>
                  <c:pt idx="5">
                    <c:v>6.034798328868995</c:v>
                  </c:pt>
                  <c:pt idx="6">
                    <c:v>7.548233518830887</c:v>
                  </c:pt>
                  <c:pt idx="7">
                    <c:v>2.173927057089468</c:v>
                  </c:pt>
                  <c:pt idx="8">
                    <c:v>0.0901612926948016</c:v>
                  </c:pt>
                  <c:pt idx="9">
                    <c:v>1.14724788968007</c:v>
                  </c:pt>
                  <c:pt idx="10">
                    <c:v>1.733196461103371</c:v>
                  </c:pt>
                  <c:pt idx="11">
                    <c:v>1.570210544078353</c:v>
                  </c:pt>
                  <c:pt idx="12">
                    <c:v>7.127841109606138</c:v>
                  </c:pt>
                  <c:pt idx="13">
                    <c:v>5.248330746961444</c:v>
                  </c:pt>
                  <c:pt idx="14">
                    <c:v>4.244185947956813</c:v>
                  </c:pt>
                  <c:pt idx="15">
                    <c:v>0.466306902939631</c:v>
                  </c:pt>
                  <c:pt idx="16">
                    <c:v>0.881297042733187</c:v>
                  </c:pt>
                  <c:pt idx="17">
                    <c:v>1.349146070762125</c:v>
                  </c:pt>
                  <c:pt idx="18">
                    <c:v>2.469394668054947</c:v>
                  </c:pt>
                  <c:pt idx="19">
                    <c:v>3.149974574367591</c:v>
                  </c:pt>
                  <c:pt idx="20">
                    <c:v>1.751608151891741</c:v>
                  </c:pt>
                  <c:pt idx="21">
                    <c:v>0.894916501915508</c:v>
                  </c:pt>
                  <c:pt idx="22">
                    <c:v>0.409348039108581</c:v>
                  </c:pt>
                  <c:pt idx="23">
                    <c:v>0.492640902080615</c:v>
                  </c:pt>
                  <c:pt idx="24">
                    <c:v>0.251448635851742</c:v>
                  </c:pt>
                  <c:pt idx="25">
                    <c:v>0.818136252340877</c:v>
                  </c:pt>
                  <c:pt idx="26">
                    <c:v>1.991536010205106</c:v>
                  </c:pt>
                  <c:pt idx="27">
                    <c:v>2.459496263613838</c:v>
                  </c:pt>
                  <c:pt idx="28">
                    <c:v>1.792394771668166</c:v>
                  </c:pt>
                  <c:pt idx="29">
                    <c:v>1.86015299064092</c:v>
                  </c:pt>
                </c:numCache>
              </c:numRef>
            </c:plus>
            <c:minus>
              <c:numRef>
                <c:f>'TC Graphs'!$G$5:$G$34</c:f>
                <c:numCache>
                  <c:formatCode>General</c:formatCode>
                  <c:ptCount val="30"/>
                  <c:pt idx="0">
                    <c:v>7.471145931995497</c:v>
                  </c:pt>
                  <c:pt idx="1">
                    <c:v>5.514016293882396</c:v>
                  </c:pt>
                  <c:pt idx="2">
                    <c:v>7.326014754057669</c:v>
                  </c:pt>
                  <c:pt idx="3">
                    <c:v>1.851384118722108</c:v>
                  </c:pt>
                  <c:pt idx="4">
                    <c:v>8.49295783050503</c:v>
                  </c:pt>
                  <c:pt idx="5">
                    <c:v>6.034798328868995</c:v>
                  </c:pt>
                  <c:pt idx="6">
                    <c:v>7.548233518830887</c:v>
                  </c:pt>
                  <c:pt idx="7">
                    <c:v>2.173927057089468</c:v>
                  </c:pt>
                  <c:pt idx="8">
                    <c:v>0.0901612926948016</c:v>
                  </c:pt>
                  <c:pt idx="9">
                    <c:v>1.14724788968007</c:v>
                  </c:pt>
                  <c:pt idx="10">
                    <c:v>1.733196461103371</c:v>
                  </c:pt>
                  <c:pt idx="11">
                    <c:v>1.570210544078353</c:v>
                  </c:pt>
                  <c:pt idx="12">
                    <c:v>7.127841109606138</c:v>
                  </c:pt>
                  <c:pt idx="13">
                    <c:v>5.248330746961444</c:v>
                  </c:pt>
                  <c:pt idx="14">
                    <c:v>4.244185947956813</c:v>
                  </c:pt>
                  <c:pt idx="15">
                    <c:v>0.466306902939631</c:v>
                  </c:pt>
                  <c:pt idx="16">
                    <c:v>0.881297042733187</c:v>
                  </c:pt>
                  <c:pt idx="17">
                    <c:v>1.349146070762125</c:v>
                  </c:pt>
                  <c:pt idx="18">
                    <c:v>2.469394668054947</c:v>
                  </c:pt>
                  <c:pt idx="19">
                    <c:v>3.149974574367591</c:v>
                  </c:pt>
                  <c:pt idx="20">
                    <c:v>1.751608151891741</c:v>
                  </c:pt>
                  <c:pt idx="21">
                    <c:v>0.894916501915508</c:v>
                  </c:pt>
                  <c:pt idx="22">
                    <c:v>0.409348039108581</c:v>
                  </c:pt>
                  <c:pt idx="23">
                    <c:v>0.492640902080615</c:v>
                  </c:pt>
                  <c:pt idx="24">
                    <c:v>0.251448635851742</c:v>
                  </c:pt>
                  <c:pt idx="25">
                    <c:v>0.818136252340877</c:v>
                  </c:pt>
                  <c:pt idx="26">
                    <c:v>1.991536010205106</c:v>
                  </c:pt>
                  <c:pt idx="27">
                    <c:v>2.459496263613838</c:v>
                  </c:pt>
                  <c:pt idx="28">
                    <c:v>1.792394771668166</c:v>
                  </c:pt>
                  <c:pt idx="29">
                    <c:v>1.86015299064092</c:v>
                  </c:pt>
                </c:numCache>
              </c:numRef>
            </c:minus>
          </c:errBars>
          <c:cat>
            <c:multiLvlStrRef>
              <c:f>'TC Graphs'!$A$5:$B$34</c:f>
              <c:multiLvlStrCache>
                <c:ptCount val="30"/>
                <c:lvl>
                  <c:pt idx="0">
                    <c:v>RE1</c:v>
                  </c:pt>
                  <c:pt idx="1">
                    <c:v>RE2</c:v>
                  </c:pt>
                  <c:pt idx="2">
                    <c:v>RE3</c:v>
                  </c:pt>
                  <c:pt idx="3">
                    <c:v>RE1</c:v>
                  </c:pt>
                  <c:pt idx="4">
                    <c:v>RE2</c:v>
                  </c:pt>
                  <c:pt idx="5">
                    <c:v>RE3</c:v>
                  </c:pt>
                  <c:pt idx="6">
                    <c:v>RE1</c:v>
                  </c:pt>
                  <c:pt idx="7">
                    <c:v>RE2</c:v>
                  </c:pt>
                  <c:pt idx="8">
                    <c:v>RE3</c:v>
                  </c:pt>
                  <c:pt idx="9">
                    <c:v>RE1</c:v>
                  </c:pt>
                  <c:pt idx="10">
                    <c:v>RE2</c:v>
                  </c:pt>
                  <c:pt idx="11">
                    <c:v>RE3</c:v>
                  </c:pt>
                  <c:pt idx="12">
                    <c:v>RE1</c:v>
                  </c:pt>
                  <c:pt idx="13">
                    <c:v>RE2</c:v>
                  </c:pt>
                  <c:pt idx="14">
                    <c:v>RE3</c:v>
                  </c:pt>
                  <c:pt idx="15">
                    <c:v>RE1</c:v>
                  </c:pt>
                  <c:pt idx="16">
                    <c:v>RE2</c:v>
                  </c:pt>
                  <c:pt idx="17">
                    <c:v>RE3</c:v>
                  </c:pt>
                  <c:pt idx="18">
                    <c:v>RE1</c:v>
                  </c:pt>
                  <c:pt idx="19">
                    <c:v>RE2</c:v>
                  </c:pt>
                  <c:pt idx="20">
                    <c:v>RE3</c:v>
                  </c:pt>
                  <c:pt idx="21">
                    <c:v>RE1</c:v>
                  </c:pt>
                  <c:pt idx="22">
                    <c:v>RE2</c:v>
                  </c:pt>
                  <c:pt idx="23">
                    <c:v>RE3</c:v>
                  </c:pt>
                  <c:pt idx="24">
                    <c:v>RE1</c:v>
                  </c:pt>
                  <c:pt idx="25">
                    <c:v>RE2</c:v>
                  </c:pt>
                  <c:pt idx="26">
                    <c:v>RE3</c:v>
                  </c:pt>
                  <c:pt idx="27">
                    <c:v>RE1</c:v>
                  </c:pt>
                  <c:pt idx="28">
                    <c:v>RE2</c:v>
                  </c:pt>
                  <c:pt idx="29">
                    <c:v>RE3</c:v>
                  </c:pt>
                </c:lvl>
                <c:lvl>
                  <c:pt idx="0">
                    <c:v>Soil only</c:v>
                  </c:pt>
                  <c:pt idx="3">
                    <c:v>Unamended dairy slurry</c:v>
                  </c:pt>
                  <c:pt idx="6">
                    <c:v>Dairy slurry + PAC</c:v>
                  </c:pt>
                  <c:pt idx="9">
                    <c:v>Dairy slurry + PAC + zeolite</c:v>
                  </c:pt>
                  <c:pt idx="12">
                    <c:v>Unamended pig slurry</c:v>
                  </c:pt>
                  <c:pt idx="15">
                    <c:v>Pig slurry + PAC</c:v>
                  </c:pt>
                  <c:pt idx="18">
                    <c:v>Pig slurry + PAC + zeolite</c:v>
                  </c:pt>
                  <c:pt idx="21">
                    <c:v>Unamended MWW</c:v>
                  </c:pt>
                  <c:pt idx="24">
                    <c:v>MWW + alum</c:v>
                  </c:pt>
                  <c:pt idx="27">
                    <c:v>MWW + alum + zeolite</c:v>
                  </c:pt>
                </c:lvl>
              </c:multiLvlStrCache>
            </c:multiLvlStrRef>
          </c:cat>
          <c:val>
            <c:numRef>
              <c:f>'TC Graphs'!$F$5:$F$34</c:f>
              <c:numCache>
                <c:formatCode>#,##0.0</c:formatCode>
                <c:ptCount val="30"/>
                <c:pt idx="0">
                  <c:v>29.58805083461312</c:v>
                </c:pt>
                <c:pt idx="1">
                  <c:v>32.37386401691904</c:v>
                </c:pt>
                <c:pt idx="2">
                  <c:v>36.61669121110405</c:v>
                </c:pt>
                <c:pt idx="3">
                  <c:v>11.78237512630572</c:v>
                </c:pt>
                <c:pt idx="4">
                  <c:v>13.23850194429475</c:v>
                </c:pt>
                <c:pt idx="5">
                  <c:v>10.61371275663723</c:v>
                </c:pt>
                <c:pt idx="6">
                  <c:v>53.54737325389335</c:v>
                </c:pt>
                <c:pt idx="7">
                  <c:v>30.76781192999274</c:v>
                </c:pt>
                <c:pt idx="8">
                  <c:v>9.472599261650786</c:v>
                </c:pt>
                <c:pt idx="9">
                  <c:v>46.12239431701724</c:v>
                </c:pt>
                <c:pt idx="10">
                  <c:v>10.71644568062522</c:v>
                </c:pt>
                <c:pt idx="11">
                  <c:v>7.586983385120496</c:v>
                </c:pt>
                <c:pt idx="12">
                  <c:v>21.66017431989123</c:v>
                </c:pt>
                <c:pt idx="13">
                  <c:v>32.17444673119244</c:v>
                </c:pt>
                <c:pt idx="14">
                  <c:v>26.87564529727508</c:v>
                </c:pt>
                <c:pt idx="15">
                  <c:v>3.11036269966691</c:v>
                </c:pt>
                <c:pt idx="16">
                  <c:v>2.442655074216586</c:v>
                </c:pt>
                <c:pt idx="17">
                  <c:v>2.108535876469677</c:v>
                </c:pt>
                <c:pt idx="18">
                  <c:v>3.097876732264948</c:v>
                </c:pt>
                <c:pt idx="19">
                  <c:v>3.52933600010979</c:v>
                </c:pt>
                <c:pt idx="20">
                  <c:v>3.402669785634563</c:v>
                </c:pt>
                <c:pt idx="21">
                  <c:v>3.842465067336803</c:v>
                </c:pt>
                <c:pt idx="22">
                  <c:v>5.986533803041392</c:v>
                </c:pt>
                <c:pt idx="23">
                  <c:v>5.753949902453276</c:v>
                </c:pt>
                <c:pt idx="24">
                  <c:v>10.13742832110997</c:v>
                </c:pt>
                <c:pt idx="25">
                  <c:v>11.56414667309686</c:v>
                </c:pt>
                <c:pt idx="26">
                  <c:v>13.36194309955886</c:v>
                </c:pt>
                <c:pt idx="27">
                  <c:v>7.487273647358909</c:v>
                </c:pt>
                <c:pt idx="28">
                  <c:v>7.874516100779076</c:v>
                </c:pt>
                <c:pt idx="29">
                  <c:v>10.8058465275503</c:v>
                </c:pt>
              </c:numCache>
            </c:numRef>
          </c:val>
        </c:ser>
        <c:dLbls>
          <c:showLegendKey val="0"/>
          <c:showVal val="0"/>
          <c:showCatName val="0"/>
          <c:showSerName val="0"/>
          <c:showPercent val="0"/>
          <c:showBubbleSize val="0"/>
        </c:dLbls>
        <c:gapWidth val="150"/>
        <c:overlap val="100"/>
        <c:axId val="-170843520"/>
        <c:axId val="-170841472"/>
      </c:barChart>
      <c:catAx>
        <c:axId val="-170843520"/>
        <c:scaling>
          <c:orientation val="minMax"/>
        </c:scaling>
        <c:delete val="0"/>
        <c:axPos val="b"/>
        <c:numFmt formatCode="General" sourceLinked="0"/>
        <c:majorTickMark val="out"/>
        <c:minorTickMark val="none"/>
        <c:tickLblPos val="nextTo"/>
        <c:spPr>
          <a:ln>
            <a:solidFill>
              <a:srgbClr val="000000"/>
            </a:solidFill>
          </a:ln>
        </c:spPr>
        <c:txPr>
          <a:bodyPr/>
          <a:lstStyle/>
          <a:p>
            <a:pPr>
              <a:defRPr sz="1000"/>
            </a:pPr>
            <a:endParaRPr lang="en-US"/>
          </a:p>
        </c:txPr>
        <c:crossAx val="-170841472"/>
        <c:crosses val="autoZero"/>
        <c:auto val="1"/>
        <c:lblAlgn val="ctr"/>
        <c:lblOffset val="100"/>
        <c:noMultiLvlLbl val="0"/>
      </c:catAx>
      <c:valAx>
        <c:axId val="-170841472"/>
        <c:scaling>
          <c:orientation val="minMax"/>
        </c:scaling>
        <c:delete val="0"/>
        <c:axPos val="l"/>
        <c:title>
          <c:tx>
            <c:rich>
              <a:bodyPr rot="-5400000" vert="horz"/>
              <a:lstStyle/>
              <a:p>
                <a:pPr>
                  <a:defRPr sz="1600"/>
                </a:pPr>
                <a:r>
                  <a:rPr lang="en-US" sz="1600" dirty="0" smtClean="0"/>
                  <a:t>Total</a:t>
                </a:r>
                <a:r>
                  <a:rPr lang="en-US" sz="1600" baseline="0" dirty="0" smtClean="0"/>
                  <a:t> Carbon </a:t>
                </a:r>
                <a:r>
                  <a:rPr lang="en-US" sz="1600" dirty="0" smtClean="0"/>
                  <a:t> </a:t>
                </a:r>
                <a:r>
                  <a:rPr lang="en-US" sz="1600" dirty="0"/>
                  <a:t>(mg L</a:t>
                </a:r>
                <a:r>
                  <a:rPr lang="en-US" sz="1600" baseline="30000" dirty="0"/>
                  <a:t>-1</a:t>
                </a:r>
                <a:r>
                  <a:rPr lang="en-US" sz="1600" dirty="0" smtClean="0"/>
                  <a:t>) </a:t>
                </a:r>
                <a:r>
                  <a:rPr lang="en-US" sz="1600" dirty="0"/>
                  <a:t>in runoff</a:t>
                </a:r>
              </a:p>
            </c:rich>
          </c:tx>
          <c:layout>
            <c:manualLayout>
              <c:xMode val="edge"/>
              <c:yMode val="edge"/>
              <c:x val="0.00990822609592611"/>
              <c:y val="0.239205413526555"/>
            </c:manualLayout>
          </c:layout>
          <c:overlay val="0"/>
        </c:title>
        <c:numFmt formatCode="#,##0" sourceLinked="0"/>
        <c:majorTickMark val="out"/>
        <c:minorTickMark val="none"/>
        <c:tickLblPos val="nextTo"/>
        <c:spPr>
          <a:ln>
            <a:solidFill>
              <a:srgbClr val="000000"/>
            </a:solidFill>
          </a:ln>
        </c:spPr>
        <c:txPr>
          <a:bodyPr/>
          <a:lstStyle/>
          <a:p>
            <a:pPr>
              <a:defRPr sz="1000"/>
            </a:pPr>
            <a:endParaRPr lang="en-US"/>
          </a:p>
        </c:txPr>
        <c:crossAx val="-170843520"/>
        <c:crosses val="autoZero"/>
        <c:crossBetween val="between"/>
      </c:valAx>
    </c:plotArea>
    <c:legend>
      <c:legendPos val="r"/>
      <c:layout>
        <c:manualLayout>
          <c:xMode val="edge"/>
          <c:yMode val="edge"/>
          <c:x val="0.169046822259135"/>
          <c:y val="0.00591921845753319"/>
          <c:w val="0.267988854896881"/>
          <c:h val="0.0484205688868001"/>
        </c:manualLayout>
      </c:layout>
      <c:overlay val="0"/>
      <c:txPr>
        <a:bodyPr/>
        <a:lstStyle/>
        <a:p>
          <a:pPr>
            <a:defRPr sz="1600" baseline="0"/>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0.29268</cdr:x>
      <cdr:y>0.8046</cdr:y>
    </cdr:from>
    <cdr:to>
      <cdr:x>0.81301</cdr:x>
      <cdr:y>0.97701</cdr:y>
    </cdr:to>
    <cdr:grpSp>
      <cdr:nvGrpSpPr>
        <cdr:cNvPr id="15" name="Group 14"/>
        <cdr:cNvGrpSpPr/>
      </cdr:nvGrpSpPr>
      <cdr:grpSpPr>
        <a:xfrm xmlns:a="http://schemas.openxmlformats.org/drawingml/2006/main">
          <a:off x="2571742" y="5173111"/>
          <a:ext cx="4572074" cy="1108497"/>
          <a:chOff x="1472453" y="3775720"/>
          <a:chExt cx="3207904" cy="979466"/>
        </a:xfrm>
      </cdr:grpSpPr>
      <cdr:sp macro="" textlink="">
        <cdr:nvSpPr>
          <cdr:cNvPr id="3" name="Straight Connector 2"/>
          <cdr:cNvSpPr/>
        </cdr:nvSpPr>
        <cdr:spPr>
          <a:xfrm xmlns:a="http://schemas.openxmlformats.org/drawingml/2006/main" rot="5400000" flipV="1">
            <a:off x="996711" y="4265960"/>
            <a:ext cx="964968" cy="1348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5" name="Straight Connector 4"/>
          <cdr:cNvSpPr/>
        </cdr:nvSpPr>
        <cdr:spPr>
          <a:xfrm xmlns:a="http://schemas.openxmlformats.org/drawingml/2006/main" rot="5400000" flipV="1">
            <a:off x="2064269" y="4254022"/>
            <a:ext cx="960264" cy="141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7" name="Straight Connector 6"/>
          <cdr:cNvSpPr/>
        </cdr:nvSpPr>
        <cdr:spPr>
          <a:xfrm xmlns:a="http://schemas.openxmlformats.org/drawingml/2006/main" rot="5400000" flipV="1">
            <a:off x="3135286" y="4254748"/>
            <a:ext cx="952199"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9" name="Straight Connector 8"/>
          <cdr:cNvSpPr/>
        </cdr:nvSpPr>
        <cdr:spPr>
          <a:xfrm xmlns:a="http://schemas.openxmlformats.org/drawingml/2006/main" rot="16200000" flipH="1">
            <a:off x="4192928" y="4253693"/>
            <a:ext cx="965401" cy="945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dr:relSizeAnchor xmlns:cdr="http://schemas.openxmlformats.org/drawingml/2006/chartDrawing">
    <cdr:from>
      <cdr:x>0.30081</cdr:x>
      <cdr:y>0.87778</cdr:y>
    </cdr:from>
    <cdr:to>
      <cdr:x>0.48558</cdr:x>
      <cdr:y>0.96594</cdr:y>
    </cdr:to>
    <cdr:sp macro="" textlink="">
      <cdr:nvSpPr>
        <cdr:cNvPr id="8" name="TextBox 7"/>
        <cdr:cNvSpPr txBox="1"/>
      </cdr:nvSpPr>
      <cdr:spPr>
        <a:xfrm xmlns:a="http://schemas.openxmlformats.org/drawingml/2006/main">
          <a:off x="2643206" y="5643602"/>
          <a:ext cx="1623551" cy="5668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E" sz="1600" b="1" dirty="0"/>
            <a:t>Slurry Only</a:t>
          </a:r>
        </a:p>
      </cdr:txBody>
    </cdr:sp>
  </cdr:relSizeAnchor>
  <cdr:relSizeAnchor xmlns:cdr="http://schemas.openxmlformats.org/drawingml/2006/chartDrawing">
    <cdr:from>
      <cdr:x>0.13821</cdr:x>
      <cdr:y>0.87778</cdr:y>
    </cdr:from>
    <cdr:to>
      <cdr:x>0.27597</cdr:x>
      <cdr:y>0.96869</cdr:y>
    </cdr:to>
    <cdr:sp macro="" textlink="">
      <cdr:nvSpPr>
        <cdr:cNvPr id="11" name="TextBox 10"/>
        <cdr:cNvSpPr txBox="1"/>
      </cdr:nvSpPr>
      <cdr:spPr>
        <a:xfrm xmlns:a="http://schemas.openxmlformats.org/drawingml/2006/main">
          <a:off x="1214446" y="5643602"/>
          <a:ext cx="1210480" cy="5844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E" sz="1600" b="1" dirty="0"/>
            <a:t>Soil Only</a:t>
          </a:r>
        </a:p>
      </cdr:txBody>
    </cdr:sp>
  </cdr:relSizeAnchor>
  <cdr:relSizeAnchor xmlns:cdr="http://schemas.openxmlformats.org/drawingml/2006/chartDrawing">
    <cdr:from>
      <cdr:x>0.4878</cdr:x>
      <cdr:y>0.87778</cdr:y>
    </cdr:from>
    <cdr:to>
      <cdr:x>0.61746</cdr:x>
      <cdr:y>0.96508</cdr:y>
    </cdr:to>
    <cdr:sp macro="" textlink="">
      <cdr:nvSpPr>
        <cdr:cNvPr id="12" name="TextBox 11"/>
        <cdr:cNvSpPr txBox="1"/>
      </cdr:nvSpPr>
      <cdr:spPr>
        <a:xfrm xmlns:a="http://schemas.openxmlformats.org/drawingml/2006/main">
          <a:off x="4286280" y="5643602"/>
          <a:ext cx="1139306" cy="5612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E" sz="1600" b="1" dirty="0"/>
            <a:t>Alum</a:t>
          </a:r>
        </a:p>
      </cdr:txBody>
    </cdr:sp>
  </cdr:relSizeAnchor>
  <cdr:relSizeAnchor xmlns:cdr="http://schemas.openxmlformats.org/drawingml/2006/chartDrawing">
    <cdr:from>
      <cdr:x>0.65041</cdr:x>
      <cdr:y>0.87778</cdr:y>
    </cdr:from>
    <cdr:to>
      <cdr:x>0.80276</cdr:x>
      <cdr:y>0.98492</cdr:y>
    </cdr:to>
    <cdr:sp macro="" textlink="">
      <cdr:nvSpPr>
        <cdr:cNvPr id="13" name="TextBox 12"/>
        <cdr:cNvSpPr txBox="1"/>
      </cdr:nvSpPr>
      <cdr:spPr>
        <a:xfrm xmlns:a="http://schemas.openxmlformats.org/drawingml/2006/main">
          <a:off x="5715040" y="5643602"/>
          <a:ext cx="1338680" cy="6888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E" sz="1600" b="1" dirty="0"/>
            <a:t>FeCl</a:t>
          </a:r>
          <a:r>
            <a:rPr lang="en-IE" sz="1600" b="1" baseline="-25000" dirty="0"/>
            <a:t>3</a:t>
          </a:r>
        </a:p>
      </cdr:txBody>
    </cdr:sp>
  </cdr:relSizeAnchor>
  <cdr:relSizeAnchor xmlns:cdr="http://schemas.openxmlformats.org/drawingml/2006/chartDrawing">
    <cdr:from>
      <cdr:x>0.82114</cdr:x>
      <cdr:y>0.87778</cdr:y>
    </cdr:from>
    <cdr:to>
      <cdr:x>0.97511</cdr:x>
      <cdr:y>0.95912</cdr:y>
    </cdr:to>
    <cdr:sp macro="" textlink="">
      <cdr:nvSpPr>
        <cdr:cNvPr id="14" name="TextBox 13"/>
        <cdr:cNvSpPr txBox="1"/>
      </cdr:nvSpPr>
      <cdr:spPr>
        <a:xfrm xmlns:a="http://schemas.openxmlformats.org/drawingml/2006/main">
          <a:off x="7215238" y="5643602"/>
          <a:ext cx="1352915" cy="5229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E" sz="1600" b="1" dirty="0"/>
            <a:t>PAC</a:t>
          </a:r>
        </a:p>
      </cdr:txBody>
    </cdr:sp>
  </cdr:relSizeAnchor>
  <cdr:relSizeAnchor xmlns:cdr="http://schemas.openxmlformats.org/drawingml/2006/chartDrawing">
    <cdr:from>
      <cdr:x>0.69659</cdr:x>
      <cdr:y>0.25361</cdr:y>
    </cdr:from>
    <cdr:to>
      <cdr:x>0.94244</cdr:x>
      <cdr:y>0.31105</cdr:y>
    </cdr:to>
    <cdr:sp macro="" textlink="">
      <cdr:nvSpPr>
        <cdr:cNvPr id="16" name="TextBox 15"/>
        <cdr:cNvSpPr txBox="1"/>
      </cdr:nvSpPr>
      <cdr:spPr>
        <a:xfrm xmlns:a="http://schemas.openxmlformats.org/drawingml/2006/main">
          <a:off x="6120825" y="1630534"/>
          <a:ext cx="216024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Particulate P</a:t>
          </a:r>
          <a:endParaRPr lang="en-US" dirty="0"/>
        </a:p>
      </cdr:txBody>
    </cdr:sp>
  </cdr:relSizeAnchor>
  <cdr:relSizeAnchor xmlns:cdr="http://schemas.openxmlformats.org/drawingml/2006/chartDrawing">
    <cdr:from>
      <cdr:x>0.69659</cdr:x>
      <cdr:y>0.30953</cdr:y>
    </cdr:from>
    <cdr:to>
      <cdr:x>0.97109</cdr:x>
      <cdr:y>0.36697</cdr:y>
    </cdr:to>
    <cdr:sp macro="" textlink="">
      <cdr:nvSpPr>
        <cdr:cNvPr id="17" name="TextBox 16"/>
        <cdr:cNvSpPr txBox="1"/>
      </cdr:nvSpPr>
      <cdr:spPr>
        <a:xfrm xmlns:a="http://schemas.openxmlformats.org/drawingml/2006/main">
          <a:off x="6120824" y="1990099"/>
          <a:ext cx="241201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mtClean="0"/>
            <a:t>Dissolved unreactive </a:t>
          </a:r>
          <a:r>
            <a:rPr lang="en-US" dirty="0" smtClean="0"/>
            <a:t>P</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AC3DC-35FC-4215-B572-25B40A295CAC}" type="datetimeFigureOut">
              <a:rPr lang="en-IE" smtClean="0"/>
              <a:t>29/08/2017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AF3AC-008F-438C-AFB9-A46E3B616CA3}" type="slidenum">
              <a:rPr lang="en-IE" smtClean="0"/>
              <a:t>‹#›</a:t>
            </a:fld>
            <a:endParaRPr lang="en-IE"/>
          </a:p>
        </p:txBody>
      </p:sp>
    </p:spTree>
    <p:extLst>
      <p:ext uri="{BB962C8B-B14F-4D97-AF65-F5344CB8AC3E}">
        <p14:creationId xmlns:p14="http://schemas.microsoft.com/office/powerpoint/2010/main" val="140811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40C77C-1AC4-4094-AF6D-4C817805E6D8}" type="slidenum">
              <a:rPr lang="en-GB" smtClean="0"/>
              <a:pPr eaLnBrk="1" hangingPunct="1"/>
              <a:t>1</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12</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14</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15</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16</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17</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18</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cs typeface="Arial" pitchFamily="34" charset="0"/>
              </a:defRPr>
            </a:lvl9pPr>
          </a:lstStyle>
          <a:p>
            <a:pPr algn="r" eaLnBrk="1" hangingPunct="1"/>
            <a:fld id="{D2BAED32-EAED-4429-AA89-6C11EA64BF35}" type="slidenum">
              <a:rPr lang="en-GB" sz="1200"/>
              <a:pPr algn="r" eaLnBrk="1" hangingPunct="1"/>
              <a:t>21</a:t>
            </a:fld>
            <a:endParaRPr lang="en-GB"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b="1" smtClean="0"/>
              <a:t>SOIL FLUME SLURRY AMENDMENT RAINFALL SLOPE RUNOFF</a:t>
            </a:r>
            <a:endParaRPr lang="en-GB" b="1"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23</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24</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AF3AC-008F-438C-AFB9-A46E3B616CA3}" type="slidenum">
              <a:rPr lang="en-IE" smtClean="0"/>
              <a:t>3</a:t>
            </a:fld>
            <a:endParaRPr lang="en-IE"/>
          </a:p>
        </p:txBody>
      </p:sp>
    </p:spTree>
    <p:extLst>
      <p:ext uri="{BB962C8B-B14F-4D97-AF65-F5344CB8AC3E}">
        <p14:creationId xmlns:p14="http://schemas.microsoft.com/office/powerpoint/2010/main" val="17768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25</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29</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30</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31</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32</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0941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33</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97230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8/29/17 11:28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31295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36</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37</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64177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4</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6</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7</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8</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9</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10</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2E0F3-F69F-49D1-A201-CB0547F54830}" type="slidenum">
              <a:rPr lang="en-GB" smtClean="0"/>
              <a:pPr eaLnBrk="1" hangingPunct="1"/>
              <a:t>11</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0A4F0B7-9145-4E81-910B-F27EBA348BBD}" type="datetimeFigureOut">
              <a:rPr lang="en-IE" smtClean="0"/>
              <a:t>29/08/2017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168767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A4F0B7-9145-4E81-910B-F27EBA348BBD}" type="datetimeFigureOut">
              <a:rPr lang="en-IE" smtClean="0"/>
              <a:t>29/08/2017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195687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A4F0B7-9145-4E81-910B-F27EBA348BBD}" type="datetimeFigureOut">
              <a:rPr lang="en-IE" smtClean="0"/>
              <a:t>29/08/2017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152981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Media Placeholder 2"/>
          <p:cNvSpPr>
            <a:spLocks noGrp="1"/>
          </p:cNvSpPr>
          <p:nvPr>
            <p:ph type="media" sz="half" idx="1"/>
          </p:nvPr>
        </p:nvSpPr>
        <p:spPr>
          <a:xfrm>
            <a:off x="457200" y="1600200"/>
            <a:ext cx="4038600" cy="4525963"/>
          </a:xfrm>
        </p:spPr>
        <p:txBody>
          <a:bodyPr>
            <a:normAutofit/>
          </a:bodyPr>
          <a:lstStyle/>
          <a:p>
            <a:pPr lvl="0"/>
            <a:endParaRPr lang="en-GB"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B22EF04-5450-45DB-9776-14E6BC700B1B}" type="slidenum">
              <a:rPr lang="en-GB"/>
              <a:pPr>
                <a:defRPr/>
              </a:pPr>
              <a:t>‹#›</a:t>
            </a:fld>
            <a:endParaRPr lang="en-GB"/>
          </a:p>
        </p:txBody>
      </p:sp>
    </p:spTree>
    <p:extLst>
      <p:ext uri="{BB962C8B-B14F-4D97-AF65-F5344CB8AC3E}">
        <p14:creationId xmlns:p14="http://schemas.microsoft.com/office/powerpoint/2010/main" val="49427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0A4F0B7-9145-4E81-910B-F27EBA348BBD}" type="datetimeFigureOut">
              <a:rPr lang="en-IE" smtClean="0"/>
              <a:t>29/08/2017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368492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4F0B7-9145-4E81-910B-F27EBA348BBD}" type="datetimeFigureOut">
              <a:rPr lang="en-IE" smtClean="0"/>
              <a:t>29/08/2017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291938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0A4F0B7-9145-4E81-910B-F27EBA348BBD}" type="datetimeFigureOut">
              <a:rPr lang="en-IE" smtClean="0"/>
              <a:t>29/08/2017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302196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0A4F0B7-9145-4E81-910B-F27EBA348BBD}" type="datetimeFigureOut">
              <a:rPr lang="en-IE" smtClean="0"/>
              <a:t>29/08/2017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406761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0A4F0B7-9145-4E81-910B-F27EBA348BBD}" type="datetimeFigureOut">
              <a:rPr lang="en-IE" smtClean="0"/>
              <a:t>29/08/2017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277991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4F0B7-9145-4E81-910B-F27EBA348BBD}" type="datetimeFigureOut">
              <a:rPr lang="en-IE" smtClean="0"/>
              <a:t>29/08/2017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332681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4F0B7-9145-4E81-910B-F27EBA348BBD}" type="datetimeFigureOut">
              <a:rPr lang="en-IE" smtClean="0"/>
              <a:t>29/08/2017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153450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4F0B7-9145-4E81-910B-F27EBA348BBD}" type="datetimeFigureOut">
              <a:rPr lang="en-IE" smtClean="0"/>
              <a:t>29/08/2017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26FEBE0-BAD6-4C1A-998C-B27299C45B8A}" type="slidenum">
              <a:rPr lang="en-IE" smtClean="0"/>
              <a:t>‹#›</a:t>
            </a:fld>
            <a:endParaRPr lang="en-IE"/>
          </a:p>
        </p:txBody>
      </p:sp>
    </p:spTree>
    <p:extLst>
      <p:ext uri="{BB962C8B-B14F-4D97-AF65-F5344CB8AC3E}">
        <p14:creationId xmlns:p14="http://schemas.microsoft.com/office/powerpoint/2010/main" val="9828057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4F0B7-9145-4E81-910B-F27EBA348BBD}" type="datetimeFigureOut">
              <a:rPr lang="en-IE" smtClean="0"/>
              <a:t>29/08/2017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FEBE0-BAD6-4C1A-998C-B27299C45B8A}" type="slidenum">
              <a:rPr lang="en-IE" smtClean="0"/>
              <a:t>‹#›</a:t>
            </a:fld>
            <a:endParaRPr lang="en-IE"/>
          </a:p>
        </p:txBody>
      </p:sp>
    </p:spTree>
    <p:extLst>
      <p:ext uri="{BB962C8B-B14F-4D97-AF65-F5344CB8AC3E}">
        <p14:creationId xmlns:p14="http://schemas.microsoft.com/office/powerpoint/2010/main" val="49266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19.jpeg"/><Relationship Id="rId10" Type="http://schemas.openxmlformats.org/officeDocument/2006/relationships/image" Target="../media/image20.jpe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22.jpeg"/><Relationship Id="rId10" Type="http://schemas.openxmlformats.org/officeDocument/2006/relationships/image" Target="../media/image23.w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19.jpeg"/><Relationship Id="rId10" Type="http://schemas.openxmlformats.org/officeDocument/2006/relationships/image" Target="../media/image20.jpe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1" Type="http://schemas.openxmlformats.org/officeDocument/2006/relationships/hyperlink" Target="http://www.irchss.ie/" TargetMode="External"/><Relationship Id="rId12" Type="http://schemas.openxmlformats.org/officeDocument/2006/relationships/image" Target="../media/image9.png"/><Relationship Id="rId13" Type="http://schemas.openxmlformats.org/officeDocument/2006/relationships/hyperlink" Target="http://www.google.ie/url?sa=i&amp;rct=j&amp;q=&amp;esrc=s&amp;frm=1&amp;source=images&amp;cd=&amp;cad=rja&amp;docid=iXcf4T0X14N9AM&amp;tbnid=hn07Bj7gzxlNgM:&amp;ved=0CAUQjRw&amp;url=http://www.irchss.ie/aboutus/irish-research-council-logo-download&amp;ei=afi6Ua-ADc6FhQfx5ICADg&amp;bvm=bv.47883778,d.ZG4&amp;psig=AFQjCNFFLlfcU93yixfu7rNADm8UXrKgog&amp;ust=1371294182336005" TargetMode="External"/><Relationship Id="rId1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hyperlink" Target="http://www.agriculture.gov.ie/" TargetMode="External"/><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0.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19.jpeg"/><Relationship Id="rId10" Type="http://schemas.openxmlformats.org/officeDocument/2006/relationships/image" Target="../media/image20.jpe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hyperlink" Target="http://www.irchss.ie/" TargetMode="External"/><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2.xml"/><Relationship Id="rId3"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hyperlink" Target="http://www.nuigalway.ie/gene/"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1" Type="http://schemas.openxmlformats.org/officeDocument/2006/relationships/hyperlink" Target="http://www.google.ie/url?sa=i&amp;rct=j&amp;q=&amp;esrc=s&amp;frm=1&amp;source=images&amp;cd=&amp;cad=rja&amp;docid=w5IGcw5L_1019M&amp;tbnid=AbHBj3LoMDGD5M:&amp;ved=0CAUQjRw&amp;url=http://amenbovillage.com/15-things-you-should-know-about-pigs-why-islam-prohibits-eating-pork/&amp;ei=6cu1UbfSOYyGhQff1IHIDw&amp;bvm=bv.47534661,d.ZGU&amp;psig=AFQjCNGFjZuKQ9IvrMT8BQnQSkahPBvaWQ&amp;ust=1370955085629582" TargetMode="External"/><Relationship Id="rId12"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1.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12.png"/><Relationship Id="rId10"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1" Type="http://schemas.openxmlformats.org/officeDocument/2006/relationships/hyperlink" Target="http://www.google.ie/url?sa=i&amp;rct=j&amp;q=&amp;esrc=s&amp;frm=1&amp;source=images&amp;cd=&amp;cad=rja&amp;docid=w5IGcw5L_1019M&amp;tbnid=AbHBj3LoMDGD5M:&amp;ved=0CAUQjRw&amp;url=http://amenbovillage.com/15-things-you-should-know-about-pigs-why-islam-prohibits-eating-pork/&amp;ei=6cu1UbfSOYyGhQff1IHIDw&amp;bvm=bv.47534661,d.ZGU&amp;psig=AFQjCNGFjZuKQ9IvrMT8BQnQSkahPBvaWQ&amp;ust=1370955085629582" TargetMode="External"/><Relationship Id="rId12"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12.png"/><Relationship Id="rId10"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19.jpeg"/><Relationship Id="rId10" Type="http://schemas.openxmlformats.org/officeDocument/2006/relationships/image" Target="../media/image20.jpe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90538" y="3995738"/>
            <a:ext cx="8162925" cy="85725"/>
          </a:xfrm>
          <a:prstGeom prst="rect">
            <a:avLst/>
          </a:prstGeom>
          <a:solidFill>
            <a:srgbClr val="6907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E"/>
          </a:p>
        </p:txBody>
      </p:sp>
      <p:sp>
        <p:nvSpPr>
          <p:cNvPr id="2051" name="Rectangle 3"/>
          <p:cNvSpPr>
            <a:spLocks noGrp="1" noChangeArrowheads="1"/>
          </p:cNvSpPr>
          <p:nvPr/>
        </p:nvSpPr>
        <p:spPr bwMode="auto">
          <a:xfrm>
            <a:off x="490538" y="331788"/>
            <a:ext cx="7805737"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5000" dirty="0" smtClean="0">
                <a:solidFill>
                  <a:srgbClr val="69075A"/>
                </a:solidFill>
                <a:latin typeface="Times New Roman" pitchFamily="18" charset="0"/>
                <a:ea typeface="ＭＳ Ｐゴシック" pitchFamily="34" charset="-128"/>
              </a:rPr>
              <a:t>Treatment of agricultural waste using chemical amendments </a:t>
            </a:r>
            <a:r>
              <a:rPr lang="mr-IN" sz="5000" dirty="0" smtClean="0">
                <a:solidFill>
                  <a:srgbClr val="69075A"/>
                </a:solidFill>
                <a:latin typeface="Times New Roman" pitchFamily="18" charset="0"/>
                <a:ea typeface="ＭＳ Ｐゴシック" pitchFamily="34" charset="-128"/>
              </a:rPr>
              <a:t>–</a:t>
            </a:r>
            <a:r>
              <a:rPr lang="en-US" sz="5000" dirty="0" smtClean="0">
                <a:solidFill>
                  <a:srgbClr val="69075A"/>
                </a:solidFill>
                <a:latin typeface="Times New Roman" pitchFamily="18" charset="0"/>
                <a:ea typeface="ＭＳ Ｐゴシック" pitchFamily="34" charset="-128"/>
              </a:rPr>
              <a:t> a summary of 8 years of research </a:t>
            </a:r>
            <a:endParaRPr lang="en-IE" sz="5000" dirty="0">
              <a:solidFill>
                <a:srgbClr val="69075A"/>
              </a:solidFill>
              <a:latin typeface="Times New Roman" pitchFamily="18" charset="0"/>
              <a:ea typeface="ＭＳ Ｐゴシック" pitchFamily="34" charset="-128"/>
            </a:endParaRPr>
          </a:p>
          <a:p>
            <a:pPr eaLnBrk="0" hangingPunct="0"/>
            <a:endParaRPr lang="en-US" sz="5400" dirty="0">
              <a:solidFill>
                <a:srgbClr val="69075A"/>
              </a:solidFill>
              <a:latin typeface="Times New Roman" pitchFamily="18" charset="0"/>
              <a:ea typeface="ＭＳ Ｐゴシック" pitchFamily="34" charset="-128"/>
            </a:endParaRPr>
          </a:p>
          <a:p>
            <a:pPr eaLnBrk="0" hangingPunct="0"/>
            <a:endParaRPr lang="en-US" sz="4500" dirty="0">
              <a:solidFill>
                <a:srgbClr val="69075A"/>
              </a:solidFill>
              <a:latin typeface="Times New Roman" pitchFamily="18" charset="0"/>
              <a:ea typeface="ＭＳ Ｐゴシック" pitchFamily="34" charset="-128"/>
            </a:endParaRPr>
          </a:p>
        </p:txBody>
      </p:sp>
      <p:sp>
        <p:nvSpPr>
          <p:cNvPr id="2052" name="Rectangle 4"/>
          <p:cNvSpPr>
            <a:spLocks noChangeArrowheads="1"/>
          </p:cNvSpPr>
          <p:nvPr/>
        </p:nvSpPr>
        <p:spPr bwMode="auto">
          <a:xfrm>
            <a:off x="490538" y="4314825"/>
            <a:ext cx="8162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600" dirty="0" smtClean="0">
                <a:latin typeface="Times New Roman" pitchFamily="18" charset="0"/>
                <a:ea typeface="ＭＳ Ｐゴシック" pitchFamily="34" charset="-128"/>
              </a:rPr>
              <a:t>M.G. Healy, O. Fenton </a:t>
            </a:r>
            <a:endParaRPr lang="en-US" sz="1600" dirty="0">
              <a:latin typeface="Times New Roman" pitchFamily="18" charset="0"/>
            </a:endParaRPr>
          </a:p>
          <a:p>
            <a:pPr eaLnBrk="0" hangingPunct="0"/>
            <a:endParaRPr lang="en-US" sz="1400" dirty="0">
              <a:latin typeface="Times New Roman" pitchFamily="18" charset="0"/>
              <a:ea typeface="ＭＳ Ｐゴシック" pitchFamily="34" charset="-128"/>
            </a:endParaRPr>
          </a:p>
          <a:p>
            <a:pPr eaLnBrk="0" hangingPunct="0"/>
            <a:r>
              <a:rPr lang="en-US" sz="1400" dirty="0" smtClean="0">
                <a:latin typeface="Times New Roman" pitchFamily="18" charset="0"/>
                <a:ea typeface="ＭＳ Ｐゴシック" pitchFamily="34" charset="-128"/>
              </a:rPr>
              <a:t>17</a:t>
            </a:r>
            <a:r>
              <a:rPr lang="en-US" sz="1400" baseline="30000" dirty="0" smtClean="0">
                <a:latin typeface="Times New Roman" pitchFamily="18" charset="0"/>
                <a:ea typeface="ＭＳ Ｐゴシック" pitchFamily="34" charset="-128"/>
              </a:rPr>
              <a:t>th</a:t>
            </a:r>
            <a:r>
              <a:rPr lang="en-US" sz="1400" dirty="0" smtClean="0">
                <a:latin typeface="Times New Roman" pitchFamily="18" charset="0"/>
                <a:ea typeface="ＭＳ Ｐゴシック" pitchFamily="34" charset="-128"/>
              </a:rPr>
              <a:t> International </a:t>
            </a:r>
            <a:r>
              <a:rPr lang="en-US" sz="1400" dirty="0" err="1" smtClean="0">
                <a:latin typeface="Times New Roman" pitchFamily="18" charset="0"/>
                <a:ea typeface="ＭＳ Ｐゴシック" pitchFamily="34" charset="-128"/>
              </a:rPr>
              <a:t>Ramiran</a:t>
            </a:r>
            <a:r>
              <a:rPr lang="en-US" sz="1400" dirty="0" smtClean="0">
                <a:latin typeface="Times New Roman" pitchFamily="18" charset="0"/>
                <a:ea typeface="ＭＳ Ｐゴシック" pitchFamily="34" charset="-128"/>
              </a:rPr>
              <a:t> Conference, 4 </a:t>
            </a:r>
            <a:r>
              <a:rPr lang="mr-IN" sz="1400" dirty="0" smtClean="0">
                <a:latin typeface="Times New Roman" pitchFamily="18" charset="0"/>
                <a:ea typeface="ＭＳ Ｐゴシック" pitchFamily="34" charset="-128"/>
              </a:rPr>
              <a:t>–</a:t>
            </a:r>
            <a:r>
              <a:rPr lang="en-US" sz="1400" dirty="0" smtClean="0">
                <a:latin typeface="Times New Roman" pitchFamily="18" charset="0"/>
                <a:ea typeface="ＭＳ Ｐゴシック" pitchFamily="34" charset="-128"/>
              </a:rPr>
              <a:t> 6 September, 2017. </a:t>
            </a:r>
            <a:endParaRPr lang="en-US" dirty="0">
              <a:latin typeface="Times New Roman" pitchFamily="18" charset="0"/>
              <a:ea typeface="ＭＳ Ｐゴシック" pitchFamily="34" charset="-128"/>
            </a:endParaRPr>
          </a:p>
        </p:txBody>
      </p:sp>
      <p:grpSp>
        <p:nvGrpSpPr>
          <p:cNvPr id="3" name="Group 2"/>
          <p:cNvGrpSpPr/>
          <p:nvPr/>
        </p:nvGrpSpPr>
        <p:grpSpPr>
          <a:xfrm>
            <a:off x="179512" y="5804516"/>
            <a:ext cx="8820096" cy="832069"/>
            <a:chOff x="179512" y="5804516"/>
            <a:chExt cx="8820096" cy="832069"/>
          </a:xfrm>
        </p:grpSpPr>
        <p:grpSp>
          <p:nvGrpSpPr>
            <p:cNvPr id="2053" name="Group 5"/>
            <p:cNvGrpSpPr>
              <a:grpSpLocks/>
            </p:cNvGrpSpPr>
            <p:nvPr/>
          </p:nvGrpSpPr>
          <p:grpSpPr bwMode="auto">
            <a:xfrm>
              <a:off x="1043608" y="5804516"/>
              <a:ext cx="7956000" cy="684000"/>
              <a:chOff x="-204" y="3725"/>
              <a:chExt cx="5874" cy="522"/>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Tree>
    <p:extLst>
      <p:ext uri="{BB962C8B-B14F-4D97-AF65-F5344CB8AC3E}">
        <p14:creationId xmlns:p14="http://schemas.microsoft.com/office/powerpoint/2010/main" val="154381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Methodology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grpSp>
        <p:nvGrpSpPr>
          <p:cNvPr id="8" name="Group 7"/>
          <p:cNvGrpSpPr/>
          <p:nvPr/>
        </p:nvGrpSpPr>
        <p:grpSpPr>
          <a:xfrm>
            <a:off x="4717484" y="237446"/>
            <a:ext cx="2296510" cy="1643625"/>
            <a:chOff x="4717484" y="237446"/>
            <a:chExt cx="2296510" cy="1643625"/>
          </a:xfrm>
        </p:grpSpPr>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l="3088" t="11737" r="1517" b="17700"/>
            <a:stretch>
              <a:fillRect/>
            </a:stretch>
          </p:blipFill>
          <p:spPr bwMode="auto">
            <a:xfrm>
              <a:off x="4788555" y="668332"/>
              <a:ext cx="2225439" cy="1212739"/>
            </a:xfrm>
            <a:prstGeom prst="rect">
              <a:avLst/>
            </a:prstGeom>
            <a:noFill/>
            <a:ln>
              <a:noFill/>
            </a:ln>
          </p:spPr>
        </p:pic>
        <p:sp>
          <p:nvSpPr>
            <p:cNvPr id="7" name="TextBox 6"/>
            <p:cNvSpPr txBox="1"/>
            <p:nvPr/>
          </p:nvSpPr>
          <p:spPr>
            <a:xfrm>
              <a:off x="4717484" y="237446"/>
              <a:ext cx="2296510" cy="430887"/>
            </a:xfrm>
            <a:prstGeom prst="rect">
              <a:avLst/>
            </a:prstGeom>
            <a:noFill/>
          </p:spPr>
          <p:txBody>
            <a:bodyPr wrap="square" rtlCol="0">
              <a:spAutoFit/>
            </a:bodyPr>
            <a:lstStyle/>
            <a:p>
              <a:r>
                <a:rPr lang="en-IE" sz="2200" b="1" i="1" dirty="0" smtClean="0"/>
                <a:t>Batch-scale tests</a:t>
              </a:r>
              <a:endParaRPr lang="en-IE" sz="2200" b="1" i="1" dirty="0"/>
            </a:p>
          </p:txBody>
        </p:sp>
      </p:grpSp>
      <p:grpSp>
        <p:nvGrpSpPr>
          <p:cNvPr id="9" name="Group 8"/>
          <p:cNvGrpSpPr/>
          <p:nvPr/>
        </p:nvGrpSpPr>
        <p:grpSpPr>
          <a:xfrm>
            <a:off x="4774024" y="1953576"/>
            <a:ext cx="2787164" cy="2016660"/>
            <a:chOff x="4774024" y="1953576"/>
            <a:chExt cx="2787164" cy="2016660"/>
          </a:xfrm>
        </p:grpSpPr>
        <p:sp>
          <p:nvSpPr>
            <p:cNvPr id="28" name="TextBox 27"/>
            <p:cNvSpPr txBox="1"/>
            <p:nvPr/>
          </p:nvSpPr>
          <p:spPr>
            <a:xfrm>
              <a:off x="4774024" y="1953576"/>
              <a:ext cx="2787164" cy="430887"/>
            </a:xfrm>
            <a:prstGeom prst="rect">
              <a:avLst/>
            </a:prstGeom>
            <a:noFill/>
          </p:spPr>
          <p:txBody>
            <a:bodyPr wrap="square" rtlCol="0">
              <a:spAutoFit/>
            </a:bodyPr>
            <a:lstStyle/>
            <a:p>
              <a:r>
                <a:rPr lang="en-IE" sz="2200" b="1" i="1" dirty="0" smtClean="0"/>
                <a:t>Laboratory-scale tests</a:t>
              </a:r>
              <a:endParaRPr lang="en-IE" sz="2200" b="1" i="1" dirty="0"/>
            </a:p>
          </p:txBody>
        </p:sp>
        <p:pic>
          <p:nvPicPr>
            <p:cNvPr id="29" name="Picture 28"/>
            <p:cNvPicPr>
              <a:picLocks noChangeAspect="1" noChangeArrowheads="1"/>
            </p:cNvPicPr>
            <p:nvPr/>
          </p:nvPicPr>
          <p:blipFill>
            <a:blip r:embed="rId10"/>
            <a:srcRect/>
            <a:stretch>
              <a:fillRect/>
            </a:stretch>
          </p:blipFill>
          <p:spPr bwMode="auto">
            <a:xfrm>
              <a:off x="4788555" y="2449200"/>
              <a:ext cx="2028048" cy="1521036"/>
            </a:xfrm>
            <a:prstGeom prst="rect">
              <a:avLst/>
            </a:prstGeom>
            <a:noFill/>
            <a:ln w="9525">
              <a:noFill/>
              <a:miter lim="800000"/>
              <a:headEnd/>
              <a:tailEnd/>
            </a:ln>
          </p:spPr>
        </p:pic>
      </p:grpSp>
      <p:grpSp>
        <p:nvGrpSpPr>
          <p:cNvPr id="18" name="Group 17"/>
          <p:cNvGrpSpPr/>
          <p:nvPr/>
        </p:nvGrpSpPr>
        <p:grpSpPr>
          <a:xfrm>
            <a:off x="4774024" y="3991231"/>
            <a:ext cx="3598932" cy="2021630"/>
            <a:chOff x="4774024" y="3991231"/>
            <a:chExt cx="3598932" cy="2021630"/>
          </a:xfrm>
        </p:grpSpPr>
        <p:sp>
          <p:nvSpPr>
            <p:cNvPr id="32" name="TextBox 31"/>
            <p:cNvSpPr txBox="1"/>
            <p:nvPr/>
          </p:nvSpPr>
          <p:spPr>
            <a:xfrm>
              <a:off x="4774024" y="3991231"/>
              <a:ext cx="3598932" cy="430887"/>
            </a:xfrm>
            <a:prstGeom prst="rect">
              <a:avLst/>
            </a:prstGeom>
            <a:noFill/>
          </p:spPr>
          <p:txBody>
            <a:bodyPr wrap="square" rtlCol="0">
              <a:spAutoFit/>
            </a:bodyPr>
            <a:lstStyle/>
            <a:p>
              <a:r>
                <a:rPr lang="en-IE" sz="2200" b="1" i="1" dirty="0" smtClean="0"/>
                <a:t>Plot and field-scale tests</a:t>
              </a:r>
              <a:endParaRPr lang="en-IE" sz="2200" b="1" i="1" dirty="0"/>
            </a:p>
          </p:txBody>
        </p:sp>
        <p:pic>
          <p:nvPicPr>
            <p:cNvPr id="33" name="Content Placeholder 4"/>
            <p:cNvPicPr>
              <a:picLocks noChangeAspect="1"/>
            </p:cNvPicPr>
            <p:nvPr/>
          </p:nvPicPr>
          <p:blipFill>
            <a:blip r:embed="rId11"/>
            <a:srcRect b="4561"/>
            <a:stretch>
              <a:fillRect/>
            </a:stretch>
          </p:blipFill>
          <p:spPr bwMode="auto">
            <a:xfrm>
              <a:off x="4839940" y="4359305"/>
              <a:ext cx="1301793" cy="1653556"/>
            </a:xfrm>
            <a:prstGeom prst="rect">
              <a:avLst/>
            </a:prstGeom>
            <a:noFill/>
            <a:ln w="9525">
              <a:noFill/>
              <a:miter lim="800000"/>
              <a:headEnd/>
              <a:tailEnd/>
            </a:ln>
          </p:spPr>
        </p:pic>
      </p:grpSp>
      <p:sp>
        <p:nvSpPr>
          <p:cNvPr id="2" name="TextBox 1"/>
          <p:cNvSpPr txBox="1"/>
          <p:nvPr/>
        </p:nvSpPr>
        <p:spPr>
          <a:xfrm>
            <a:off x="395537" y="2924944"/>
            <a:ext cx="8148978" cy="461665"/>
          </a:xfrm>
          <a:prstGeom prst="rect">
            <a:avLst/>
          </a:prstGeom>
          <a:noFill/>
        </p:spPr>
        <p:txBody>
          <a:bodyPr wrap="square" rtlCol="0">
            <a:spAutoFit/>
          </a:bodyPr>
          <a:lstStyle/>
          <a:p>
            <a:r>
              <a:rPr lang="en-IE" sz="2400" b="1" dirty="0" smtClean="0"/>
              <a:t>Other issues to consider in determination of best amendment:</a:t>
            </a:r>
          </a:p>
        </p:txBody>
      </p:sp>
      <p:sp>
        <p:nvSpPr>
          <p:cNvPr id="4" name="TextBox 3"/>
          <p:cNvSpPr txBox="1"/>
          <p:nvPr/>
        </p:nvSpPr>
        <p:spPr>
          <a:xfrm>
            <a:off x="500251" y="3452807"/>
            <a:ext cx="7384117" cy="1200329"/>
          </a:xfrm>
          <a:prstGeom prst="rect">
            <a:avLst/>
          </a:prstGeom>
          <a:noFill/>
        </p:spPr>
        <p:txBody>
          <a:bodyPr wrap="square" rtlCol="0">
            <a:spAutoFit/>
          </a:bodyPr>
          <a:lstStyle/>
          <a:p>
            <a:r>
              <a:rPr lang="en-IE" sz="2400" dirty="0" smtClean="0"/>
              <a:t>Potential greenhouse gas emissions</a:t>
            </a:r>
          </a:p>
          <a:p>
            <a:r>
              <a:rPr lang="en-IE" sz="2400" dirty="0" smtClean="0"/>
              <a:t>Subsurface leaching of nutrients</a:t>
            </a:r>
          </a:p>
          <a:p>
            <a:r>
              <a:rPr lang="en-IE" sz="2400" dirty="0" smtClean="0"/>
              <a:t>Impact on chronic (long-term) losses of nutrients</a:t>
            </a:r>
            <a:endParaRPr lang="en-IE" sz="2400" dirty="0"/>
          </a:p>
        </p:txBody>
      </p:sp>
      <p:sp>
        <p:nvSpPr>
          <p:cNvPr id="22" name="TextBox 21"/>
          <p:cNvSpPr txBox="1"/>
          <p:nvPr/>
        </p:nvSpPr>
        <p:spPr>
          <a:xfrm>
            <a:off x="722800" y="862795"/>
            <a:ext cx="2409037" cy="646331"/>
          </a:xfrm>
          <a:prstGeom prst="rect">
            <a:avLst/>
          </a:prstGeom>
          <a:noFill/>
          <a:ln>
            <a:solidFill>
              <a:schemeClr val="accent1"/>
            </a:solidFill>
          </a:ln>
        </p:spPr>
        <p:txBody>
          <a:bodyPr wrap="square" rtlCol="0">
            <a:spAutoFit/>
          </a:bodyPr>
          <a:lstStyle/>
          <a:p>
            <a:pPr algn="ctr"/>
            <a:r>
              <a:rPr lang="en-IE" dirty="0" smtClean="0">
                <a:solidFill>
                  <a:srgbClr val="FF0000"/>
                </a:solidFill>
              </a:rPr>
              <a:t>Identification</a:t>
            </a:r>
            <a:r>
              <a:rPr lang="en-IE" dirty="0" smtClean="0"/>
              <a:t> of amendments</a:t>
            </a:r>
            <a:endParaRPr lang="en-IE" dirty="0"/>
          </a:p>
        </p:txBody>
      </p:sp>
      <p:sp>
        <p:nvSpPr>
          <p:cNvPr id="23" name="TextBox 22"/>
          <p:cNvSpPr txBox="1"/>
          <p:nvPr/>
        </p:nvSpPr>
        <p:spPr>
          <a:xfrm>
            <a:off x="722799" y="1772816"/>
            <a:ext cx="2409037" cy="1200329"/>
          </a:xfrm>
          <a:prstGeom prst="rect">
            <a:avLst/>
          </a:prstGeom>
          <a:noFill/>
          <a:ln>
            <a:solidFill>
              <a:schemeClr val="accent1"/>
            </a:solidFill>
          </a:ln>
        </p:spPr>
        <p:txBody>
          <a:bodyPr wrap="square" rtlCol="0">
            <a:spAutoFit/>
          </a:bodyPr>
          <a:lstStyle/>
          <a:p>
            <a:pPr algn="ctr"/>
            <a:r>
              <a:rPr lang="en-IE" dirty="0" smtClean="0">
                <a:solidFill>
                  <a:srgbClr val="FF0000"/>
                </a:solidFill>
              </a:rPr>
              <a:t>Determine</a:t>
            </a:r>
            <a:r>
              <a:rPr lang="en-IE" dirty="0" smtClean="0"/>
              <a:t> </a:t>
            </a:r>
            <a:r>
              <a:rPr lang="en-IE" dirty="0" smtClean="0">
                <a:solidFill>
                  <a:srgbClr val="FF0000"/>
                </a:solidFill>
              </a:rPr>
              <a:t>how much</a:t>
            </a:r>
            <a:r>
              <a:rPr lang="en-IE" dirty="0" smtClean="0"/>
              <a:t> amendments to use per unit volume of wastewater</a:t>
            </a:r>
            <a:endParaRPr lang="en-IE" dirty="0"/>
          </a:p>
        </p:txBody>
      </p:sp>
      <p:sp>
        <p:nvSpPr>
          <p:cNvPr id="24" name="TextBox 23"/>
          <p:cNvSpPr txBox="1"/>
          <p:nvPr/>
        </p:nvSpPr>
        <p:spPr>
          <a:xfrm>
            <a:off x="722802" y="3212976"/>
            <a:ext cx="2409037" cy="646331"/>
          </a:xfrm>
          <a:prstGeom prst="rect">
            <a:avLst/>
          </a:prstGeom>
          <a:noFill/>
          <a:ln>
            <a:solidFill>
              <a:schemeClr val="accent1"/>
            </a:solidFill>
          </a:ln>
        </p:spPr>
        <p:txBody>
          <a:bodyPr wrap="square" rtlCol="0">
            <a:spAutoFit/>
          </a:bodyPr>
          <a:lstStyle/>
          <a:p>
            <a:pPr algn="ctr"/>
            <a:r>
              <a:rPr lang="en-IE" dirty="0" smtClean="0"/>
              <a:t>Efficacy of amendments at </a:t>
            </a:r>
            <a:r>
              <a:rPr lang="en-IE" dirty="0" smtClean="0">
                <a:solidFill>
                  <a:srgbClr val="FF0000"/>
                </a:solidFill>
              </a:rPr>
              <a:t>laboratory-scale</a:t>
            </a:r>
            <a:endParaRPr lang="en-IE" dirty="0">
              <a:solidFill>
                <a:srgbClr val="FF0000"/>
              </a:solidFill>
            </a:endParaRPr>
          </a:p>
        </p:txBody>
      </p:sp>
      <p:sp>
        <p:nvSpPr>
          <p:cNvPr id="25" name="TextBox 24"/>
          <p:cNvSpPr txBox="1"/>
          <p:nvPr/>
        </p:nvSpPr>
        <p:spPr>
          <a:xfrm>
            <a:off x="727445" y="4098953"/>
            <a:ext cx="2409037" cy="646331"/>
          </a:xfrm>
          <a:prstGeom prst="rect">
            <a:avLst/>
          </a:prstGeom>
          <a:noFill/>
          <a:ln>
            <a:solidFill>
              <a:schemeClr val="accent1"/>
            </a:solidFill>
          </a:ln>
        </p:spPr>
        <p:txBody>
          <a:bodyPr wrap="square" rtlCol="0">
            <a:spAutoFit/>
          </a:bodyPr>
          <a:lstStyle/>
          <a:p>
            <a:pPr algn="ctr"/>
            <a:r>
              <a:rPr lang="en-IE" dirty="0" smtClean="0"/>
              <a:t>Efficacy of amendments at </a:t>
            </a:r>
            <a:r>
              <a:rPr lang="en-IE" dirty="0" smtClean="0">
                <a:solidFill>
                  <a:srgbClr val="FF0000"/>
                </a:solidFill>
              </a:rPr>
              <a:t>field plot-scale</a:t>
            </a:r>
            <a:endParaRPr lang="en-IE" dirty="0">
              <a:solidFill>
                <a:srgbClr val="FF0000"/>
              </a:solidFill>
            </a:endParaRPr>
          </a:p>
        </p:txBody>
      </p:sp>
      <p:sp>
        <p:nvSpPr>
          <p:cNvPr id="26" name="TextBox 25"/>
          <p:cNvSpPr txBox="1"/>
          <p:nvPr/>
        </p:nvSpPr>
        <p:spPr>
          <a:xfrm>
            <a:off x="727445" y="5013176"/>
            <a:ext cx="2409037" cy="646331"/>
          </a:xfrm>
          <a:prstGeom prst="rect">
            <a:avLst/>
          </a:prstGeom>
          <a:noFill/>
          <a:ln>
            <a:solidFill>
              <a:schemeClr val="accent1"/>
            </a:solidFill>
          </a:ln>
        </p:spPr>
        <p:txBody>
          <a:bodyPr wrap="square" rtlCol="0">
            <a:spAutoFit/>
          </a:bodyPr>
          <a:lstStyle/>
          <a:p>
            <a:pPr algn="ctr"/>
            <a:r>
              <a:rPr lang="en-IE" dirty="0" smtClean="0"/>
              <a:t>Efficacy of amendments at </a:t>
            </a:r>
            <a:r>
              <a:rPr lang="en-IE" dirty="0" smtClean="0">
                <a:solidFill>
                  <a:srgbClr val="FF0000"/>
                </a:solidFill>
              </a:rPr>
              <a:t>field-scale</a:t>
            </a:r>
            <a:endParaRPr lang="en-IE" dirty="0">
              <a:solidFill>
                <a:srgbClr val="FF0000"/>
              </a:solidFill>
            </a:endParaRPr>
          </a:p>
        </p:txBody>
      </p:sp>
      <p:sp>
        <p:nvSpPr>
          <p:cNvPr id="30" name="Down Arrow 29"/>
          <p:cNvSpPr/>
          <p:nvPr/>
        </p:nvSpPr>
        <p:spPr>
          <a:xfrm>
            <a:off x="1763688" y="151538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Down Arrow 30"/>
          <p:cNvSpPr/>
          <p:nvPr/>
        </p:nvSpPr>
        <p:spPr>
          <a:xfrm>
            <a:off x="1762763" y="29555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Down Arrow 33"/>
          <p:cNvSpPr/>
          <p:nvPr/>
        </p:nvSpPr>
        <p:spPr>
          <a:xfrm>
            <a:off x="1772072" y="3841520"/>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Down Arrow 34"/>
          <p:cNvSpPr/>
          <p:nvPr/>
        </p:nvSpPr>
        <p:spPr>
          <a:xfrm>
            <a:off x="1772072" y="47557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ight Brace 35"/>
          <p:cNvSpPr/>
          <p:nvPr/>
        </p:nvSpPr>
        <p:spPr>
          <a:xfrm>
            <a:off x="3491880" y="862795"/>
            <a:ext cx="792088" cy="20927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7" name="Right Brace 36"/>
          <p:cNvSpPr/>
          <p:nvPr/>
        </p:nvSpPr>
        <p:spPr>
          <a:xfrm>
            <a:off x="3499486" y="3152492"/>
            <a:ext cx="792088" cy="7217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8" name="Right Brace 37"/>
          <p:cNvSpPr/>
          <p:nvPr/>
        </p:nvSpPr>
        <p:spPr>
          <a:xfrm>
            <a:off x="3499486" y="4068901"/>
            <a:ext cx="792088" cy="15906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29733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05556E-6 3.46821E-7 L -0.50382 0.10405 " pathEditMode="relative" rAng="0" ptsTypes="AA">
                                      <p:cBhvr>
                                        <p:cTn id="6" dur="2000" fill="hold"/>
                                        <p:tgtEl>
                                          <p:spTgt spid="8"/>
                                        </p:tgtEl>
                                        <p:attrNameLst>
                                          <p:attrName>ppt_x</p:attrName>
                                          <p:attrName>ppt_y</p:attrName>
                                        </p:attrNameLst>
                                      </p:cBhvr>
                                      <p:rCtr x="-25191" y="5202"/>
                                    </p:animMotion>
                                  </p:childTnLst>
                                </p:cTn>
                              </p:par>
                              <p:par>
                                <p:cTn id="7" presetID="42" presetClass="path" presetSubtype="0" accel="50000" decel="50000" fill="hold" nodeType="withEffect">
                                  <p:stCondLst>
                                    <p:cond delay="0"/>
                                  </p:stCondLst>
                                  <p:childTnLst>
                                    <p:animMotion origin="layout" path="M 8.33333E-7 4.91329E-6 L -0.21389 -0.17318 " pathEditMode="relative" rAng="0" ptsTypes="AA">
                                      <p:cBhvr>
                                        <p:cTn id="8" dur="2000" fill="hold"/>
                                        <p:tgtEl>
                                          <p:spTgt spid="9"/>
                                        </p:tgtEl>
                                        <p:attrNameLst>
                                          <p:attrName>ppt_x</p:attrName>
                                          <p:attrName>ppt_y</p:attrName>
                                        </p:attrNameLst>
                                      </p:cBhvr>
                                      <p:rCtr x="-10694" y="-8671"/>
                                    </p:animMotion>
                                  </p:childTnLst>
                                </p:cTn>
                              </p:par>
                              <p:par>
                                <p:cTn id="9" presetID="42" presetClass="path" presetSubtype="0" accel="50000" decel="50000" fill="hold" nodeType="withEffect">
                                  <p:stCondLst>
                                    <p:cond delay="0"/>
                                  </p:stCondLst>
                                  <p:childTnLst>
                                    <p:animMotion origin="layout" path="M -0.02187 0.04185 L 0.1059 -0.45988 " pathEditMode="relative" rAng="0" ptsTypes="AA">
                                      <p:cBhvr>
                                        <p:cTn id="10" dur="2000" fill="hold"/>
                                        <p:tgtEl>
                                          <p:spTgt spid="18"/>
                                        </p:tgtEl>
                                        <p:attrNameLst>
                                          <p:attrName>ppt_x</p:attrName>
                                          <p:attrName>ppt_y</p:attrName>
                                        </p:attrNameLst>
                                      </p:cBhvr>
                                      <p:rCtr x="6389" y="-25087"/>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50382 0.10405 L 0.00018 -0.00093 " pathEditMode="relative" rAng="0" ptsTypes="AA">
                                      <p:cBhvr>
                                        <p:cTn id="32" dur="2000" fill="hold"/>
                                        <p:tgtEl>
                                          <p:spTgt spid="8"/>
                                        </p:tgtEl>
                                        <p:attrNameLst>
                                          <p:attrName>ppt_x</p:attrName>
                                          <p:attrName>ppt_y</p:attrName>
                                        </p:attrNameLst>
                                      </p:cBhvr>
                                      <p:rCtr x="25191" y="-5249"/>
                                    </p:animMotion>
                                  </p:childTnLst>
                                </p:cTn>
                              </p:par>
                              <p:par>
                                <p:cTn id="33" presetID="42" presetClass="path" presetSubtype="0" accel="50000" decel="50000" fill="hold" nodeType="withEffect">
                                  <p:stCondLst>
                                    <p:cond delay="0"/>
                                  </p:stCondLst>
                                  <p:childTnLst>
                                    <p:animMotion origin="layout" path="M -0.21389 -0.17318 L 0.0066 0.00508 " pathEditMode="relative" rAng="0" ptsTypes="AA">
                                      <p:cBhvr>
                                        <p:cTn id="34" dur="2000" fill="hold"/>
                                        <p:tgtEl>
                                          <p:spTgt spid="9"/>
                                        </p:tgtEl>
                                        <p:attrNameLst>
                                          <p:attrName>ppt_x</p:attrName>
                                          <p:attrName>ppt_y</p:attrName>
                                        </p:attrNameLst>
                                      </p:cBhvr>
                                      <p:rCtr x="11024" y="8902"/>
                                    </p:animMotion>
                                  </p:childTnLst>
                                </p:cTn>
                              </p:par>
                              <p:par>
                                <p:cTn id="35" presetID="42" presetClass="path" presetSubtype="0" accel="50000" decel="50000" fill="hold" nodeType="withEffect">
                                  <p:stCondLst>
                                    <p:cond delay="0"/>
                                  </p:stCondLst>
                                  <p:childTnLst>
                                    <p:animMotion origin="layout" path="M 0.1059 -0.45988 L -0.01406 0.02266 " pathEditMode="relative" rAng="0" ptsTypes="AA">
                                      <p:cBhvr>
                                        <p:cTn id="36" dur="2000" fill="hold"/>
                                        <p:tgtEl>
                                          <p:spTgt spid="18"/>
                                        </p:tgtEl>
                                        <p:attrNameLst>
                                          <p:attrName>ppt_x</p:attrName>
                                          <p:attrName>ppt_y</p:attrName>
                                        </p:attrNameLst>
                                      </p:cBhvr>
                                      <p:rCtr x="-6007" y="24116"/>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5"/>
                                        </p:tgtEl>
                                      </p:cBhvr>
                                    </p:animEffect>
                                    <p:set>
                                      <p:cBhvr>
                                        <p:cTn id="88" dur="1" fill="hold">
                                          <p:stCondLst>
                                            <p:cond delay="499"/>
                                          </p:stCondLst>
                                        </p:cTn>
                                        <p:tgtEl>
                                          <p:spTgt spid="35"/>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4"/>
                                        </p:tgtEl>
                                      </p:cBhvr>
                                    </p:animEffect>
                                    <p:set>
                                      <p:cBhvr>
                                        <p:cTn id="91" dur="1" fill="hold">
                                          <p:stCondLst>
                                            <p:cond delay="499"/>
                                          </p:stCondLst>
                                        </p:cTn>
                                        <p:tgtEl>
                                          <p:spTgt spid="3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7"/>
                                        </p:tgtEl>
                                      </p:cBhvr>
                                    </p:animEffect>
                                    <p:set>
                                      <p:cBhvr>
                                        <p:cTn id="97" dur="1" fill="hold">
                                          <p:stCondLst>
                                            <p:cond delay="499"/>
                                          </p:stCondLst>
                                        </p:cTn>
                                        <p:tgtEl>
                                          <p:spTgt spid="3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37"/>
                                        </p:tgtEl>
                                      </p:cBhvr>
                                    </p:animEffect>
                                    <p:set>
                                      <p:cBhvr>
                                        <p:cTn id="109" dur="1" fill="hold">
                                          <p:stCondLst>
                                            <p:cond delay="499"/>
                                          </p:stCondLst>
                                        </p:cTn>
                                        <p:tgtEl>
                                          <p:spTgt spid="37"/>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38"/>
                                        </p:tgtEl>
                                      </p:cBhvr>
                                    </p:animEffect>
                                    <p:set>
                                      <p:cBhvr>
                                        <p:cTn id="11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22" grpId="0" animBg="1"/>
      <p:bldP spid="23" grpId="0" animBg="1"/>
      <p:bldP spid="24" grpId="0" animBg="1"/>
      <p:bldP spid="24" grpId="1" animBg="1"/>
      <p:bldP spid="25" grpId="0" animBg="1"/>
      <p:bldP spid="25" grpId="1" animBg="1"/>
      <p:bldP spid="26" grpId="0" animBg="1"/>
      <p:bldP spid="26" grpId="1" animBg="1"/>
      <p:bldP spid="30" grpId="0" animBg="1"/>
      <p:bldP spid="31" grpId="0" animBg="1"/>
      <p:bldP spid="31" grpId="1" animBg="1"/>
      <p:bldP spid="34" grpId="0" animBg="1"/>
      <p:bldP spid="34" grpId="1" animBg="1"/>
      <p:bldP spid="35" grpId="0" animBg="1"/>
      <p:bldP spid="35" grpId="1" animBg="1"/>
      <p:bldP spid="36" grpId="0" animBg="1"/>
      <p:bldP spid="37" grpId="0" animBg="1"/>
      <p:bldP spid="37" grpId="1" animBg="1"/>
      <p:bldP spid="37" grpId="2" animBg="1"/>
      <p:bldP spid="38" grpId="0" animBg="1"/>
      <p:bldP spid="38" grpId="1" animBg="1"/>
      <p:bldP spid="3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Methodology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4" y="981889"/>
            <a:ext cx="5475127" cy="461665"/>
          </a:xfrm>
          <a:prstGeom prst="rect">
            <a:avLst/>
          </a:prstGeom>
          <a:noFill/>
        </p:spPr>
        <p:txBody>
          <a:bodyPr wrap="square" rtlCol="0">
            <a:spAutoFit/>
          </a:bodyPr>
          <a:lstStyle/>
          <a:p>
            <a:r>
              <a:rPr lang="en-IE" sz="2400" b="1" i="1" dirty="0" smtClean="0"/>
              <a:t>Batch-scale tests</a:t>
            </a:r>
            <a:endParaRPr lang="en-IE" sz="2400" b="1" i="1" dirty="0"/>
          </a:p>
        </p:txBody>
      </p:sp>
      <p:sp>
        <p:nvSpPr>
          <p:cNvPr id="2" name="TextBox 1"/>
          <p:cNvSpPr txBox="1"/>
          <p:nvPr/>
        </p:nvSpPr>
        <p:spPr>
          <a:xfrm>
            <a:off x="465024" y="1700808"/>
            <a:ext cx="8198152" cy="2308324"/>
          </a:xfrm>
          <a:prstGeom prst="rect">
            <a:avLst/>
          </a:prstGeom>
          <a:noFill/>
        </p:spPr>
        <p:txBody>
          <a:bodyPr wrap="square" rtlCol="0">
            <a:spAutoFit/>
          </a:bodyPr>
          <a:lstStyle/>
          <a:p>
            <a:r>
              <a:rPr lang="en-IE" sz="2400" dirty="0" smtClean="0"/>
              <a:t>Aims:</a:t>
            </a:r>
          </a:p>
          <a:p>
            <a:pPr marL="342900" indent="-342900">
              <a:buFont typeface="Arial" pitchFamily="34" charset="0"/>
              <a:buChar char="•"/>
            </a:pPr>
            <a:r>
              <a:rPr lang="en-IE" sz="2400" dirty="0" smtClean="0">
                <a:solidFill>
                  <a:srgbClr val="FF0000"/>
                </a:solidFill>
              </a:rPr>
              <a:t>Identify</a:t>
            </a:r>
            <a:r>
              <a:rPr lang="en-IE" sz="2400" dirty="0" smtClean="0"/>
              <a:t> the </a:t>
            </a:r>
            <a:r>
              <a:rPr lang="en-IE" sz="2400" dirty="0" smtClean="0">
                <a:solidFill>
                  <a:srgbClr val="FF0000"/>
                </a:solidFill>
              </a:rPr>
              <a:t>most effective amendments </a:t>
            </a:r>
            <a:r>
              <a:rPr lang="en-IE" sz="2400" dirty="0" smtClean="0"/>
              <a:t>to reduce the solubility of P in the wastewater</a:t>
            </a:r>
          </a:p>
          <a:p>
            <a:pPr marL="342900" indent="-342900">
              <a:buFont typeface="Arial" pitchFamily="34" charset="0"/>
              <a:buChar char="•"/>
            </a:pPr>
            <a:r>
              <a:rPr lang="en-IE" sz="2400" dirty="0" smtClean="0"/>
              <a:t>Identify </a:t>
            </a:r>
            <a:r>
              <a:rPr lang="en-IE" sz="2400" dirty="0" smtClean="0">
                <a:solidFill>
                  <a:srgbClr val="FF0000"/>
                </a:solidFill>
              </a:rPr>
              <a:t>optimum application rates</a:t>
            </a:r>
          </a:p>
          <a:p>
            <a:pPr marL="342900" indent="-342900">
              <a:buFont typeface="Arial" pitchFamily="34" charset="0"/>
              <a:buChar char="•"/>
            </a:pPr>
            <a:r>
              <a:rPr lang="en-IE" sz="2400" dirty="0" smtClean="0">
                <a:solidFill>
                  <a:srgbClr val="FF0000"/>
                </a:solidFill>
              </a:rPr>
              <a:t>Select amendments most suitable </a:t>
            </a:r>
            <a:r>
              <a:rPr lang="en-IE" sz="2400" dirty="0" smtClean="0"/>
              <a:t>for further examination (some may work well, but may cost too much)</a:t>
            </a:r>
            <a:endParaRPr lang="en-IE" sz="2400" dirty="0"/>
          </a:p>
        </p:txBody>
      </p:sp>
      <p:sp>
        <p:nvSpPr>
          <p:cNvPr id="18" name="TextBox 17"/>
          <p:cNvSpPr txBox="1"/>
          <p:nvPr/>
        </p:nvSpPr>
        <p:spPr>
          <a:xfrm>
            <a:off x="198475" y="2824165"/>
            <a:ext cx="8801133" cy="815608"/>
          </a:xfrm>
          <a:prstGeom prst="rect">
            <a:avLst/>
          </a:prstGeom>
          <a:noFill/>
        </p:spPr>
        <p:txBody>
          <a:bodyPr wrap="square" rtlCol="0">
            <a:spAutoFit/>
          </a:bodyPr>
          <a:lstStyle/>
          <a:p>
            <a:pPr algn="ctr"/>
            <a:r>
              <a:rPr lang="en-IE" sz="2400" b="1" u="sng" dirty="0" smtClean="0"/>
              <a:t>‘</a:t>
            </a:r>
            <a:r>
              <a:rPr lang="en-IE" sz="2400" b="1" u="sng" dirty="0" err="1" smtClean="0"/>
              <a:t>Stoichometric</a:t>
            </a:r>
            <a:r>
              <a:rPr lang="en-IE" sz="2400" b="1" u="sng" dirty="0" smtClean="0"/>
              <a:t> Tests’</a:t>
            </a:r>
          </a:p>
          <a:p>
            <a:pPr algn="ctr"/>
            <a:r>
              <a:rPr lang="en-IE" sz="2300" i="1" dirty="0" smtClean="0"/>
              <a:t>Amount expressed as ratio of weight of amendment to weight of TP</a:t>
            </a:r>
          </a:p>
        </p:txBody>
      </p:sp>
      <p:grpSp>
        <p:nvGrpSpPr>
          <p:cNvPr id="19" name="Group 18"/>
          <p:cNvGrpSpPr/>
          <p:nvPr/>
        </p:nvGrpSpPr>
        <p:grpSpPr>
          <a:xfrm>
            <a:off x="218658" y="3645024"/>
            <a:ext cx="6585590" cy="2070374"/>
            <a:chOff x="218658" y="3645024"/>
            <a:chExt cx="6585590" cy="2070374"/>
          </a:xfrm>
        </p:grpSpPr>
        <p:pic>
          <p:nvPicPr>
            <p:cNvPr id="20" name="Content Placeholder 7" descr="IMG_0569.JPG"/>
            <p:cNvPicPr>
              <a:picLocks noChangeAspect="1"/>
            </p:cNvPicPr>
            <p:nvPr/>
          </p:nvPicPr>
          <p:blipFill rotWithShape="1">
            <a:blip r:embed="rId9" cstate="print"/>
            <a:srcRect l="7078" t="40927" r="63193" b="43717"/>
            <a:stretch/>
          </p:blipFill>
          <p:spPr>
            <a:xfrm>
              <a:off x="2714171" y="4281357"/>
              <a:ext cx="4090077" cy="1434041"/>
            </a:xfrm>
            <a:prstGeom prst="rect">
              <a:avLst/>
            </a:prstGeom>
          </p:spPr>
        </p:pic>
        <p:pic>
          <p:nvPicPr>
            <p:cNvPr id="21" name="Picture 2" descr="C:\Users\0075656s\AppData\Local\Microsoft\Windows\Temporary Internet Files\Content.IE5\62ZDYBXE\MC90027886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5975" y="4294209"/>
              <a:ext cx="233071" cy="4135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0075656s\AppData\Local\Microsoft\Windows\Temporary Internet Files\Content.IE5\62ZDYBXE\MC90027886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4170798"/>
              <a:ext cx="302623" cy="5369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0075656s\AppData\Local\Microsoft\Windows\Temporary Internet Files\Content.IE5\62ZDYBXE\MC90027886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5863" y="4012768"/>
              <a:ext cx="391686" cy="6949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0075656s\AppData\Local\Microsoft\Windows\Temporary Internet Files\Content.IE5\62ZDYBXE\MC90027886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81661" y="3789040"/>
              <a:ext cx="517775" cy="9187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0075656s\AppData\Local\Microsoft\Windows\Temporary Internet Files\Content.IE5\62ZDYBXE\MC90027886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3695" y="3645024"/>
              <a:ext cx="598940" cy="106273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18658" y="5051445"/>
              <a:ext cx="1809045" cy="461665"/>
            </a:xfrm>
            <a:prstGeom prst="rect">
              <a:avLst/>
            </a:prstGeom>
            <a:noFill/>
          </p:spPr>
          <p:txBody>
            <a:bodyPr wrap="square" rtlCol="0">
              <a:spAutoFit/>
            </a:bodyPr>
            <a:lstStyle/>
            <a:p>
              <a:r>
                <a:rPr lang="en-IE" sz="2400" b="1" dirty="0" smtClean="0"/>
                <a:t>Wastewater</a:t>
              </a:r>
              <a:r>
                <a:rPr lang="en-IE" dirty="0" smtClean="0"/>
                <a:t> </a:t>
              </a:r>
              <a:endParaRPr lang="en-IE" dirty="0"/>
            </a:p>
          </p:txBody>
        </p:sp>
        <p:sp>
          <p:nvSpPr>
            <p:cNvPr id="27" name="Right Arrow 26"/>
            <p:cNvSpPr/>
            <p:nvPr/>
          </p:nvSpPr>
          <p:spPr>
            <a:xfrm>
              <a:off x="1979712" y="5231590"/>
              <a:ext cx="648072"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6877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xEl>
                                              <p:pRg st="2" end="2"/>
                                            </p:txEl>
                                          </p:spTgt>
                                        </p:tgtEl>
                                      </p:cBhvr>
                                    </p:animEffect>
                                    <p:set>
                                      <p:cBhvr>
                                        <p:cTn id="17" dur="1" fill="hold">
                                          <p:stCondLst>
                                            <p:cond delay="499"/>
                                          </p:stCondLst>
                                        </p:cTn>
                                        <p:tgtEl>
                                          <p:spTgt spid="2">
                                            <p:txEl>
                                              <p:pRg st="2" end="2"/>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
                                            <p:txEl>
                                              <p:pRg st="3" end="3"/>
                                            </p:txEl>
                                          </p:spTgt>
                                        </p:tgtEl>
                                      </p:cBhvr>
                                    </p:animEffect>
                                    <p:set>
                                      <p:cBhvr>
                                        <p:cTn id="20"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Methodology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4" y="981889"/>
            <a:ext cx="5475127" cy="461665"/>
          </a:xfrm>
          <a:prstGeom prst="rect">
            <a:avLst/>
          </a:prstGeom>
          <a:noFill/>
        </p:spPr>
        <p:txBody>
          <a:bodyPr wrap="square" rtlCol="0">
            <a:spAutoFit/>
          </a:bodyPr>
          <a:lstStyle/>
          <a:p>
            <a:r>
              <a:rPr lang="en-IE" sz="2400" b="1" i="1" dirty="0" smtClean="0"/>
              <a:t>Batch-scale tests</a:t>
            </a:r>
            <a:endParaRPr lang="en-IE" sz="2400" b="1" i="1" dirty="0"/>
          </a:p>
        </p:txBody>
      </p:sp>
      <p:sp>
        <p:nvSpPr>
          <p:cNvPr id="2" name="TextBox 1"/>
          <p:cNvSpPr txBox="1"/>
          <p:nvPr/>
        </p:nvSpPr>
        <p:spPr>
          <a:xfrm>
            <a:off x="465024" y="1700808"/>
            <a:ext cx="8198152" cy="2308324"/>
          </a:xfrm>
          <a:prstGeom prst="rect">
            <a:avLst/>
          </a:prstGeom>
          <a:noFill/>
        </p:spPr>
        <p:txBody>
          <a:bodyPr wrap="square" rtlCol="0">
            <a:spAutoFit/>
          </a:bodyPr>
          <a:lstStyle/>
          <a:p>
            <a:r>
              <a:rPr lang="en-IE" sz="2400" dirty="0" smtClean="0"/>
              <a:t>Aims:</a:t>
            </a:r>
          </a:p>
          <a:p>
            <a:pPr marL="342900" indent="-342900">
              <a:buFont typeface="Arial" pitchFamily="34" charset="0"/>
              <a:buChar char="•"/>
            </a:pPr>
            <a:r>
              <a:rPr lang="en-IE" sz="2400" dirty="0" smtClean="0">
                <a:solidFill>
                  <a:srgbClr val="FF0000"/>
                </a:solidFill>
              </a:rPr>
              <a:t>Identify</a:t>
            </a:r>
            <a:r>
              <a:rPr lang="en-IE" sz="2400" dirty="0" smtClean="0"/>
              <a:t> the </a:t>
            </a:r>
            <a:r>
              <a:rPr lang="en-IE" sz="2400" dirty="0" smtClean="0">
                <a:solidFill>
                  <a:srgbClr val="FF0000"/>
                </a:solidFill>
              </a:rPr>
              <a:t>most effective amendments </a:t>
            </a:r>
            <a:r>
              <a:rPr lang="en-IE" sz="2400" dirty="0" smtClean="0"/>
              <a:t>to reduce the solubility of P in the wastewater</a:t>
            </a:r>
          </a:p>
          <a:p>
            <a:pPr marL="342900" indent="-342900">
              <a:buFont typeface="Arial" pitchFamily="34" charset="0"/>
              <a:buChar char="•"/>
            </a:pPr>
            <a:r>
              <a:rPr lang="en-IE" sz="2400" dirty="0" smtClean="0"/>
              <a:t>Identify </a:t>
            </a:r>
            <a:r>
              <a:rPr lang="en-IE" sz="2400" dirty="0" smtClean="0">
                <a:solidFill>
                  <a:srgbClr val="FF0000"/>
                </a:solidFill>
              </a:rPr>
              <a:t>optimum application rates</a:t>
            </a:r>
          </a:p>
          <a:p>
            <a:pPr marL="342900" indent="-342900">
              <a:buFont typeface="Arial" pitchFamily="34" charset="0"/>
              <a:buChar char="•"/>
            </a:pPr>
            <a:r>
              <a:rPr lang="en-IE" sz="2400" dirty="0" smtClean="0">
                <a:solidFill>
                  <a:srgbClr val="FF0000"/>
                </a:solidFill>
              </a:rPr>
              <a:t>Select amendments most suitable </a:t>
            </a:r>
            <a:r>
              <a:rPr lang="en-IE" sz="2400" dirty="0" smtClean="0"/>
              <a:t>for further examination (some may work well, but may cost too much)</a:t>
            </a:r>
            <a:endParaRPr lang="en-IE" sz="2400" dirty="0"/>
          </a:p>
        </p:txBody>
      </p:sp>
    </p:spTree>
    <p:extLst>
      <p:ext uri="{BB962C8B-B14F-4D97-AF65-F5344CB8AC3E}">
        <p14:creationId xmlns:p14="http://schemas.microsoft.com/office/powerpoint/2010/main" val="839196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xEl>
                                              <p:pRg st="1" end="1"/>
                                            </p:txEl>
                                          </p:spTgt>
                                        </p:tgtEl>
                                      </p:cBhvr>
                                    </p:animEffect>
                                    <p:set>
                                      <p:cBhvr>
                                        <p:cTn id="7" dur="1" fill="hold">
                                          <p:stCondLst>
                                            <p:cond delay="499"/>
                                          </p:stCondLst>
                                        </p:cTn>
                                        <p:tgtEl>
                                          <p:spTgt spid="2">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xEl>
                                              <p:pRg st="3" end="3"/>
                                            </p:txEl>
                                          </p:spTgt>
                                        </p:tgtEl>
                                      </p:cBhvr>
                                    </p:animEffect>
                                    <p:set>
                                      <p:cBhvr>
                                        <p:cTn id="10"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IMG_0887.JPG"/>
          <p:cNvPicPr>
            <a:picLocks noGrp="1" noChangeAspect="1"/>
          </p:cNvPicPr>
          <p:nvPr>
            <p:ph idx="1"/>
          </p:nvPr>
        </p:nvPicPr>
        <p:blipFill>
          <a:blip r:embed="rId3">
            <a:extLst>
              <a:ext uri="{28A0092B-C50C-407E-A947-70E740481C1C}">
                <a14:useLocalDpi xmlns:a14="http://schemas.microsoft.com/office/drawing/2010/main" val="0"/>
              </a:ext>
            </a:extLst>
          </a:blip>
          <a:srcRect l="2647" t="4103" b="15398"/>
          <a:stretch>
            <a:fillRect/>
          </a:stretch>
        </p:blipFill>
        <p:spPr>
          <a:xfrm>
            <a:off x="447675" y="571500"/>
            <a:ext cx="8293100" cy="5143500"/>
          </a:xfrm>
        </p:spPr>
      </p:pic>
    </p:spTree>
    <p:extLst>
      <p:ext uri="{BB962C8B-B14F-4D97-AF65-F5344CB8AC3E}">
        <p14:creationId xmlns:p14="http://schemas.microsoft.com/office/powerpoint/2010/main" val="375342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Methodology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4" y="981889"/>
            <a:ext cx="5475127" cy="461665"/>
          </a:xfrm>
          <a:prstGeom prst="rect">
            <a:avLst/>
          </a:prstGeom>
          <a:noFill/>
        </p:spPr>
        <p:txBody>
          <a:bodyPr wrap="square" rtlCol="0">
            <a:spAutoFit/>
          </a:bodyPr>
          <a:lstStyle/>
          <a:p>
            <a:r>
              <a:rPr lang="en-IE" sz="2400" b="1" i="1" dirty="0" smtClean="0"/>
              <a:t>Batch-scale tests</a:t>
            </a:r>
            <a:endParaRPr lang="en-IE" sz="2400" b="1" i="1" dirty="0"/>
          </a:p>
        </p:txBody>
      </p:sp>
      <p:sp>
        <p:nvSpPr>
          <p:cNvPr id="2" name="TextBox 1"/>
          <p:cNvSpPr txBox="1"/>
          <p:nvPr/>
        </p:nvSpPr>
        <p:spPr>
          <a:xfrm>
            <a:off x="465024" y="1700808"/>
            <a:ext cx="8198152" cy="2308324"/>
          </a:xfrm>
          <a:prstGeom prst="rect">
            <a:avLst/>
          </a:prstGeom>
          <a:noFill/>
        </p:spPr>
        <p:txBody>
          <a:bodyPr wrap="square" rtlCol="0">
            <a:spAutoFit/>
          </a:bodyPr>
          <a:lstStyle/>
          <a:p>
            <a:r>
              <a:rPr lang="en-IE" sz="2400" dirty="0" smtClean="0"/>
              <a:t>Aims:</a:t>
            </a:r>
          </a:p>
          <a:p>
            <a:pPr marL="342900" indent="-342900">
              <a:buFont typeface="Arial" pitchFamily="34" charset="0"/>
              <a:buChar char="•"/>
            </a:pPr>
            <a:r>
              <a:rPr lang="en-IE" sz="2400" dirty="0" smtClean="0">
                <a:solidFill>
                  <a:srgbClr val="FF0000"/>
                </a:solidFill>
              </a:rPr>
              <a:t>Identify</a:t>
            </a:r>
            <a:r>
              <a:rPr lang="en-IE" sz="2400" dirty="0" smtClean="0"/>
              <a:t> the </a:t>
            </a:r>
            <a:r>
              <a:rPr lang="en-IE" sz="2400" dirty="0" smtClean="0">
                <a:solidFill>
                  <a:srgbClr val="FF0000"/>
                </a:solidFill>
              </a:rPr>
              <a:t>most effective amendments </a:t>
            </a:r>
            <a:r>
              <a:rPr lang="en-IE" sz="2400" dirty="0" smtClean="0"/>
              <a:t>to reduce the solubility of P in the wastewater</a:t>
            </a:r>
          </a:p>
          <a:p>
            <a:pPr marL="342900" indent="-342900">
              <a:buFont typeface="Arial" pitchFamily="34" charset="0"/>
              <a:buChar char="•"/>
            </a:pPr>
            <a:r>
              <a:rPr lang="en-IE" sz="2400" dirty="0" smtClean="0"/>
              <a:t>Identify </a:t>
            </a:r>
            <a:r>
              <a:rPr lang="en-IE" sz="2400" dirty="0" smtClean="0">
                <a:solidFill>
                  <a:srgbClr val="FF0000"/>
                </a:solidFill>
              </a:rPr>
              <a:t>optimum application rates</a:t>
            </a:r>
          </a:p>
          <a:p>
            <a:pPr marL="342900" indent="-342900">
              <a:buFont typeface="Arial" pitchFamily="34" charset="0"/>
              <a:buChar char="•"/>
            </a:pPr>
            <a:r>
              <a:rPr lang="en-IE" sz="2400" dirty="0" smtClean="0">
                <a:solidFill>
                  <a:srgbClr val="FF0000"/>
                </a:solidFill>
              </a:rPr>
              <a:t>Select amendments most suitable </a:t>
            </a:r>
            <a:r>
              <a:rPr lang="en-IE" sz="2400" dirty="0" smtClean="0"/>
              <a:t>for further examination (some may work well, but may cost too much)</a:t>
            </a:r>
            <a:endParaRPr lang="en-IE" sz="2400" dirty="0"/>
          </a:p>
        </p:txBody>
      </p:sp>
    </p:spTree>
    <p:extLst>
      <p:ext uri="{BB962C8B-B14F-4D97-AF65-F5344CB8AC3E}">
        <p14:creationId xmlns:p14="http://schemas.microsoft.com/office/powerpoint/2010/main" val="42599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xEl>
                                              <p:pRg st="1" end="1"/>
                                            </p:txEl>
                                          </p:spTgt>
                                        </p:tgtEl>
                                      </p:cBhvr>
                                    </p:animEffect>
                                    <p:set>
                                      <p:cBhvr>
                                        <p:cTn id="7" dur="1" fill="hold">
                                          <p:stCondLst>
                                            <p:cond delay="499"/>
                                          </p:stCondLst>
                                        </p:cTn>
                                        <p:tgtEl>
                                          <p:spTgt spid="2">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xEl>
                                              <p:pRg st="2" end="2"/>
                                            </p:txEl>
                                          </p:spTgt>
                                        </p:tgtEl>
                                      </p:cBhvr>
                                    </p:animEffect>
                                    <p:set>
                                      <p:cBhvr>
                                        <p:cTn id="10"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Batch-scale tests</a:t>
            </a:r>
            <a:endParaRPr lang="en-IE" sz="2400" b="1" i="1" dirty="0"/>
          </a:p>
        </p:txBody>
      </p:sp>
      <p:sp>
        <p:nvSpPr>
          <p:cNvPr id="3" name="TextBox 2"/>
          <p:cNvSpPr txBox="1"/>
          <p:nvPr/>
        </p:nvSpPr>
        <p:spPr>
          <a:xfrm>
            <a:off x="500251" y="1225761"/>
            <a:ext cx="8044263" cy="461665"/>
          </a:xfrm>
          <a:prstGeom prst="rect">
            <a:avLst/>
          </a:prstGeom>
          <a:noFill/>
        </p:spPr>
        <p:txBody>
          <a:bodyPr wrap="square" rtlCol="0">
            <a:spAutoFit/>
          </a:bodyPr>
          <a:lstStyle/>
          <a:p>
            <a:r>
              <a:rPr lang="en-IE" sz="2400" dirty="0" smtClean="0"/>
              <a:t>Most effective amendments identified by the batch-scale tests</a:t>
            </a:r>
            <a:endParaRPr lang="en-IE" sz="2400" dirty="0"/>
          </a:p>
        </p:txBody>
      </p:sp>
      <p:graphicFrame>
        <p:nvGraphicFramePr>
          <p:cNvPr id="4" name="Table 3"/>
          <p:cNvGraphicFramePr>
            <a:graphicFrameLocks noGrp="1"/>
          </p:cNvGraphicFramePr>
          <p:nvPr>
            <p:extLst>
              <p:ext uri="{D42A27DB-BD31-4B8C-83A1-F6EECF244321}">
                <p14:modId xmlns:p14="http://schemas.microsoft.com/office/powerpoint/2010/main" val="3261939007"/>
              </p:ext>
            </p:extLst>
          </p:nvPr>
        </p:nvGraphicFramePr>
        <p:xfrm>
          <a:off x="81909" y="1688936"/>
          <a:ext cx="8999607" cy="321564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r>
                        <a:rPr lang="en-IE" sz="2200" baseline="30000" dirty="0" smtClean="0"/>
                        <a:t>1</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2</a:t>
                      </a:r>
                      <a:endParaRPr lang="en-IE" sz="2200" baseline="30000" dirty="0"/>
                    </a:p>
                  </a:txBody>
                  <a:tcPr/>
                </a:tc>
                <a:tc>
                  <a:txBody>
                    <a:bodyPr/>
                    <a:lstStyle/>
                    <a:p>
                      <a:pPr algn="ctr"/>
                      <a:r>
                        <a:rPr lang="en-IE" sz="2200" dirty="0" smtClean="0"/>
                        <a:t>Dairy soiled water</a:t>
                      </a:r>
                      <a:r>
                        <a:rPr lang="en-IE" sz="2200" baseline="30000" dirty="0" smtClean="0"/>
                        <a:t>3</a:t>
                      </a:r>
                      <a:endParaRPr lang="en-IE" sz="2200" baseline="30000" dirty="0"/>
                    </a:p>
                  </a:txBody>
                  <a:tcPr/>
                </a:tc>
              </a:tr>
              <a:tr h="370840">
                <a:tc>
                  <a:txBody>
                    <a:bodyPr/>
                    <a:lstStyle/>
                    <a:p>
                      <a:pPr algn="ctr"/>
                      <a:r>
                        <a:rPr lang="en-IE" sz="2100" dirty="0" smtClean="0"/>
                        <a:t>Alum</a:t>
                      </a: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r>
                        <a:rPr lang="en-IE" sz="2100" dirty="0" smtClean="0"/>
                        <a:t>Poly-aluminium chloride</a:t>
                      </a: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100" dirty="0" smtClean="0"/>
                    </a:p>
                  </a:txBody>
                  <a:tcPr/>
                </a:tc>
              </a:tr>
              <a:tr h="370840">
                <a:tc>
                  <a:txBody>
                    <a:bodyPr/>
                    <a:lstStyle/>
                    <a:p>
                      <a:pPr algn="ctr"/>
                      <a:r>
                        <a:rPr lang="en-IE" sz="2100" dirty="0" smtClean="0"/>
                        <a:t>Lime</a:t>
                      </a: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endParaRPr lang="en-IE" sz="2100" dirty="0" smtClean="0"/>
                    </a:p>
                    <a:p>
                      <a:pPr algn="ctr"/>
                      <a:endParaRPr lang="en-IE" sz="2100" dirty="0"/>
                    </a:p>
                  </a:txBody>
                  <a:tcPr/>
                </a:tc>
                <a:tc>
                  <a:txBody>
                    <a:bodyPr/>
                    <a:lstStyle/>
                    <a:p>
                      <a:pPr algn="ctr"/>
                      <a:endParaRPr lang="en-IE" sz="2100" dirty="0"/>
                    </a:p>
                  </a:txBody>
                  <a:tcPr/>
                </a:tc>
              </a:tr>
            </a:tbl>
          </a:graphicData>
        </a:graphic>
      </p:graphicFrame>
      <p:sp>
        <p:nvSpPr>
          <p:cNvPr id="18" name="TextBox 17"/>
          <p:cNvSpPr txBox="1"/>
          <p:nvPr/>
        </p:nvSpPr>
        <p:spPr>
          <a:xfrm>
            <a:off x="179512" y="5130313"/>
            <a:ext cx="8820096" cy="692497"/>
          </a:xfrm>
          <a:prstGeom prst="rect">
            <a:avLst/>
          </a:prstGeom>
          <a:noFill/>
        </p:spPr>
        <p:txBody>
          <a:bodyPr wrap="square" rtlCol="0">
            <a:spAutoFit/>
          </a:bodyPr>
          <a:lstStyle/>
          <a:p>
            <a:r>
              <a:rPr lang="en-IE" sz="1300" baseline="30000" dirty="0" smtClean="0"/>
              <a:t>1</a:t>
            </a:r>
            <a:r>
              <a:rPr lang="en-IE" sz="1300" dirty="0" smtClean="0"/>
              <a:t> </a:t>
            </a:r>
            <a:r>
              <a:rPr lang="en-GB" sz="1300" dirty="0" smtClean="0"/>
              <a:t>O</a:t>
            </a:r>
            <a:r>
              <a:rPr lang="en-GB" sz="1300" dirty="0"/>
              <a:t>’ Flynn, C.J., Fenton, O., Healy, M.G. </a:t>
            </a:r>
            <a:r>
              <a:rPr lang="en-GB" sz="1300" dirty="0" smtClean="0"/>
              <a:t>(2012</a:t>
            </a:r>
            <a:r>
              <a:rPr lang="en-GB" sz="1300" dirty="0"/>
              <a:t>)</a:t>
            </a:r>
            <a:r>
              <a:rPr lang="en-GB" sz="1300" dirty="0" smtClean="0"/>
              <a:t> </a:t>
            </a:r>
            <a:r>
              <a:rPr lang="en-GB" sz="1300" dirty="0"/>
              <a:t>CLEAN – Soil, Air, Water </a:t>
            </a:r>
            <a:r>
              <a:rPr lang="en-GB" sz="1300" dirty="0" smtClean="0"/>
              <a:t>40: </a:t>
            </a:r>
            <a:r>
              <a:rPr lang="en-GB" sz="1300" dirty="0"/>
              <a:t>164-170. </a:t>
            </a:r>
            <a:endParaRPr lang="en-IE" sz="1300" dirty="0" smtClean="0"/>
          </a:p>
          <a:p>
            <a:r>
              <a:rPr lang="en-IE" sz="1300" baseline="30000" dirty="0" smtClean="0"/>
              <a:t>2</a:t>
            </a:r>
            <a:r>
              <a:rPr lang="en-IE" sz="1300" dirty="0" smtClean="0"/>
              <a:t> </a:t>
            </a:r>
            <a:r>
              <a:rPr lang="en-GB" sz="1300" dirty="0"/>
              <a:t>Brennan, R.B., Fenton, O., Rodgers, M., Healy, M.G. </a:t>
            </a:r>
            <a:r>
              <a:rPr lang="en-GB" sz="1300" dirty="0" smtClean="0"/>
              <a:t>(2011</a:t>
            </a:r>
            <a:r>
              <a:rPr lang="en-GB" sz="1300" dirty="0"/>
              <a:t>)</a:t>
            </a:r>
            <a:r>
              <a:rPr lang="en-GB" sz="1300" dirty="0" smtClean="0"/>
              <a:t> </a:t>
            </a:r>
            <a:r>
              <a:rPr lang="en-GB" sz="1300" dirty="0"/>
              <a:t>Soil </a:t>
            </a:r>
            <a:r>
              <a:rPr lang="en-GB" sz="1300" dirty="0" smtClean="0"/>
              <a:t>Use Manage 27: </a:t>
            </a:r>
            <a:r>
              <a:rPr lang="en-GB" sz="1300" dirty="0"/>
              <a:t>238-246. </a:t>
            </a:r>
            <a:endParaRPr lang="en-IE" sz="1300" dirty="0" smtClean="0"/>
          </a:p>
          <a:p>
            <a:pPr lvl="0"/>
            <a:r>
              <a:rPr lang="en-IE" sz="1300" baseline="30000" dirty="0" smtClean="0"/>
              <a:t>3</a:t>
            </a:r>
            <a:r>
              <a:rPr lang="en-IE" sz="1300" dirty="0" smtClean="0"/>
              <a:t> </a:t>
            </a:r>
            <a:r>
              <a:rPr lang="en-GB" sz="1300" dirty="0"/>
              <a:t>Fenton, O., </a:t>
            </a:r>
            <a:r>
              <a:rPr lang="en-GB" sz="1300" dirty="0" err="1"/>
              <a:t>Serrenho</a:t>
            </a:r>
            <a:r>
              <a:rPr lang="en-GB" sz="1300" dirty="0"/>
              <a:t>, A., Healy, M.G. </a:t>
            </a:r>
            <a:r>
              <a:rPr lang="en-GB" sz="1300" dirty="0" smtClean="0"/>
              <a:t>(2011</a:t>
            </a:r>
            <a:r>
              <a:rPr lang="en-GB" sz="1300" dirty="0"/>
              <a:t>)</a:t>
            </a:r>
            <a:r>
              <a:rPr lang="en-GB" sz="1300" dirty="0" smtClean="0"/>
              <a:t> </a:t>
            </a:r>
            <a:r>
              <a:rPr lang="en-GB" sz="1300" dirty="0"/>
              <a:t>Water, </a:t>
            </a:r>
            <a:r>
              <a:rPr lang="en-GB" sz="1300" dirty="0" smtClean="0"/>
              <a:t>Air </a:t>
            </a:r>
            <a:r>
              <a:rPr lang="en-GB" sz="1300" dirty="0"/>
              <a:t>Soil </a:t>
            </a:r>
            <a:r>
              <a:rPr lang="en-GB" sz="1300" dirty="0" smtClean="0"/>
              <a:t>Poll </a:t>
            </a:r>
            <a:r>
              <a:rPr lang="en-GB" sz="1300" dirty="0"/>
              <a:t>222: 185-194. </a:t>
            </a:r>
            <a:endParaRPr lang="en-IE" sz="1300" dirty="0"/>
          </a:p>
        </p:txBody>
      </p:sp>
    </p:spTree>
    <p:extLst>
      <p:ext uri="{BB962C8B-B14F-4D97-AF65-F5344CB8AC3E}">
        <p14:creationId xmlns:p14="http://schemas.microsoft.com/office/powerpoint/2010/main" val="3355134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Batch-scale tests</a:t>
            </a:r>
            <a:endParaRPr lang="en-IE" sz="2400" b="1" i="1" dirty="0"/>
          </a:p>
        </p:txBody>
      </p:sp>
      <p:sp>
        <p:nvSpPr>
          <p:cNvPr id="3" name="TextBox 2"/>
          <p:cNvSpPr txBox="1"/>
          <p:nvPr/>
        </p:nvSpPr>
        <p:spPr>
          <a:xfrm>
            <a:off x="500251" y="1225761"/>
            <a:ext cx="8044263" cy="461665"/>
          </a:xfrm>
          <a:prstGeom prst="rect">
            <a:avLst/>
          </a:prstGeom>
          <a:noFill/>
        </p:spPr>
        <p:txBody>
          <a:bodyPr wrap="square" rtlCol="0">
            <a:spAutoFit/>
          </a:bodyPr>
          <a:lstStyle/>
          <a:p>
            <a:r>
              <a:rPr lang="en-IE" sz="2400" dirty="0" smtClean="0"/>
              <a:t>Most effective amendments identified by the batch-scale tests</a:t>
            </a:r>
            <a:endParaRPr lang="en-IE" sz="2400" dirty="0"/>
          </a:p>
        </p:txBody>
      </p:sp>
      <p:graphicFrame>
        <p:nvGraphicFramePr>
          <p:cNvPr id="4" name="Table 3"/>
          <p:cNvGraphicFramePr>
            <a:graphicFrameLocks noGrp="1"/>
          </p:cNvGraphicFramePr>
          <p:nvPr>
            <p:extLst>
              <p:ext uri="{D42A27DB-BD31-4B8C-83A1-F6EECF244321}">
                <p14:modId xmlns:p14="http://schemas.microsoft.com/office/powerpoint/2010/main" val="970516901"/>
              </p:ext>
            </p:extLst>
          </p:nvPr>
        </p:nvGraphicFramePr>
        <p:xfrm>
          <a:off x="81909" y="1688936"/>
          <a:ext cx="8999607" cy="353568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r>
                        <a:rPr lang="en-IE" sz="2200" baseline="30000" dirty="0" smtClean="0"/>
                        <a:t>1</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2</a:t>
                      </a:r>
                      <a:endParaRPr lang="en-IE" sz="2200" baseline="30000" dirty="0"/>
                    </a:p>
                  </a:txBody>
                  <a:tcPr/>
                </a:tc>
                <a:tc>
                  <a:txBody>
                    <a:bodyPr/>
                    <a:lstStyle/>
                    <a:p>
                      <a:pPr algn="ctr"/>
                      <a:r>
                        <a:rPr lang="en-IE" sz="2200" dirty="0" smtClean="0"/>
                        <a:t>Dairy soiled water</a:t>
                      </a:r>
                      <a:r>
                        <a:rPr lang="en-IE" sz="2200" baseline="30000" dirty="0" smtClean="0"/>
                        <a:t>3</a:t>
                      </a:r>
                      <a:endParaRPr lang="en-IE" sz="2200" baseline="30000" dirty="0"/>
                    </a:p>
                  </a:txBody>
                  <a:tcPr/>
                </a:tc>
              </a:tr>
              <a:tr h="370840">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c>
                  <a:txBody>
                    <a:bodyPr/>
                    <a:lstStyle/>
                    <a:p>
                      <a:pPr algn="ctr"/>
                      <a:endParaRPr lang="en-IE" sz="2100" dirty="0"/>
                    </a:p>
                  </a:txBody>
                  <a:tcPr/>
                </a:tc>
              </a:tr>
              <a:tr h="370840">
                <a:tc>
                  <a:txBody>
                    <a:bodyPr/>
                    <a:lstStyle/>
                    <a:p>
                      <a:pPr algn="ctr"/>
                      <a:r>
                        <a:rPr lang="en-IE" sz="2100" dirty="0" smtClean="0"/>
                        <a:t>Poly-aluminium chloride</a:t>
                      </a:r>
                      <a:endParaRPr lang="en-IE" sz="2100" dirty="0"/>
                    </a:p>
                  </a:txBody>
                  <a:tcPr/>
                </a:tc>
                <a:tc>
                  <a:txBody>
                    <a:bodyPr/>
                    <a:lstStyle/>
                    <a:p>
                      <a:pPr algn="ctr"/>
                      <a:r>
                        <a:rPr lang="en-IE" sz="2100" dirty="0" smtClean="0"/>
                        <a:t>Poly-aluminium chloride</a:t>
                      </a:r>
                      <a:endParaRPr lang="en-IE" sz="2100" dirty="0"/>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c>
                  <a:txBody>
                    <a:bodyPr/>
                    <a:lstStyle/>
                    <a:p>
                      <a:pPr algn="ctr"/>
                      <a:r>
                        <a:rPr lang="en-IE" sz="2100" dirty="0" smtClean="0"/>
                        <a:t>Ferric chloride (FeCl</a:t>
                      </a:r>
                      <a:r>
                        <a:rPr lang="en-IE" sz="2100" baseline="-25000" dirty="0" smtClean="0"/>
                        <a:t>3</a:t>
                      </a:r>
                      <a:r>
                        <a:rPr lang="en-IE" sz="2100" dirty="0" smtClean="0"/>
                        <a:t>)</a:t>
                      </a: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100" dirty="0" smtClean="0"/>
                    </a:p>
                  </a:txBody>
                  <a:tcPr/>
                </a:tc>
              </a:tr>
              <a:tr h="370840">
                <a:tc>
                  <a:txBody>
                    <a:bodyPr/>
                    <a:lstStyle/>
                    <a:p>
                      <a:pPr algn="ctr"/>
                      <a:r>
                        <a:rPr lang="en-IE" sz="2100" dirty="0" smtClean="0"/>
                        <a:t>Lime</a:t>
                      </a:r>
                      <a:endParaRPr lang="en-IE" sz="2100" dirty="0"/>
                    </a:p>
                  </a:txBody>
                  <a:tcPr/>
                </a:tc>
                <a:tc>
                  <a:txBody>
                    <a:bodyPr/>
                    <a:lstStyle/>
                    <a:p>
                      <a:pPr algn="ctr"/>
                      <a:r>
                        <a:rPr lang="en-IE" sz="2100" dirty="0" smtClean="0"/>
                        <a:t>Lime</a:t>
                      </a: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r>
                        <a:rPr lang="en-IE" sz="2100" dirty="0" smtClean="0"/>
                        <a:t>Aluminium-based sludge</a:t>
                      </a: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Flue-gas</a:t>
                      </a:r>
                      <a:r>
                        <a:rPr lang="en-IE" sz="2100" baseline="0" dirty="0" smtClean="0"/>
                        <a:t> desulfurization by-product (FGD)</a:t>
                      </a:r>
                      <a:endParaRPr lang="en-IE" sz="2100" dirty="0" smtClean="0"/>
                    </a:p>
                    <a:p>
                      <a:pPr algn="ctr"/>
                      <a:endParaRPr lang="en-IE" sz="2100" dirty="0"/>
                    </a:p>
                  </a:txBody>
                  <a:tcPr/>
                </a:tc>
                <a:tc>
                  <a:txBody>
                    <a:bodyPr/>
                    <a:lstStyle/>
                    <a:p>
                      <a:pPr algn="ctr"/>
                      <a:endParaRPr lang="en-IE" sz="2100" dirty="0"/>
                    </a:p>
                  </a:txBody>
                  <a:tcPr/>
                </a:tc>
              </a:tr>
            </a:tbl>
          </a:graphicData>
        </a:graphic>
      </p:graphicFrame>
      <p:sp>
        <p:nvSpPr>
          <p:cNvPr id="2" name="TextBox 1"/>
          <p:cNvSpPr txBox="1"/>
          <p:nvPr/>
        </p:nvSpPr>
        <p:spPr>
          <a:xfrm>
            <a:off x="179512" y="5130313"/>
            <a:ext cx="8820096" cy="692497"/>
          </a:xfrm>
          <a:prstGeom prst="rect">
            <a:avLst/>
          </a:prstGeom>
          <a:noFill/>
        </p:spPr>
        <p:txBody>
          <a:bodyPr wrap="square" rtlCol="0">
            <a:spAutoFit/>
          </a:bodyPr>
          <a:lstStyle/>
          <a:p>
            <a:r>
              <a:rPr lang="en-IE" sz="1300" baseline="30000" dirty="0" smtClean="0"/>
              <a:t>1</a:t>
            </a:r>
            <a:r>
              <a:rPr lang="en-IE" sz="1300" dirty="0" smtClean="0"/>
              <a:t> </a:t>
            </a:r>
            <a:r>
              <a:rPr lang="en-GB" sz="1300" dirty="0" smtClean="0"/>
              <a:t>O</a:t>
            </a:r>
            <a:r>
              <a:rPr lang="en-GB" sz="1300" dirty="0"/>
              <a:t>’ Flynn, C.J., Fenton, O., Healy, M.G. </a:t>
            </a:r>
            <a:r>
              <a:rPr lang="en-GB" sz="1300" dirty="0" smtClean="0"/>
              <a:t>(2012</a:t>
            </a:r>
            <a:r>
              <a:rPr lang="en-GB" sz="1300" dirty="0"/>
              <a:t>)</a:t>
            </a:r>
            <a:r>
              <a:rPr lang="en-GB" sz="1300" dirty="0" smtClean="0"/>
              <a:t> </a:t>
            </a:r>
            <a:r>
              <a:rPr lang="en-GB" sz="1300" dirty="0"/>
              <a:t>CLEAN – Soil, Air, Water </a:t>
            </a:r>
            <a:r>
              <a:rPr lang="en-GB" sz="1300" dirty="0" smtClean="0"/>
              <a:t>40: </a:t>
            </a:r>
            <a:r>
              <a:rPr lang="en-GB" sz="1300" dirty="0"/>
              <a:t>164-170. </a:t>
            </a:r>
            <a:endParaRPr lang="en-IE" sz="1300" dirty="0" smtClean="0"/>
          </a:p>
          <a:p>
            <a:r>
              <a:rPr lang="en-IE" sz="1300" baseline="30000" dirty="0" smtClean="0"/>
              <a:t>2</a:t>
            </a:r>
            <a:r>
              <a:rPr lang="en-IE" sz="1300" dirty="0" smtClean="0"/>
              <a:t> </a:t>
            </a:r>
            <a:r>
              <a:rPr lang="en-GB" sz="1300" dirty="0"/>
              <a:t>Brennan, R.B., Fenton, O., Rodgers, M., Healy, M.G. </a:t>
            </a:r>
            <a:r>
              <a:rPr lang="en-GB" sz="1300" dirty="0" smtClean="0"/>
              <a:t>(2011</a:t>
            </a:r>
            <a:r>
              <a:rPr lang="en-GB" sz="1300" dirty="0"/>
              <a:t>)</a:t>
            </a:r>
            <a:r>
              <a:rPr lang="en-GB" sz="1300" dirty="0" smtClean="0"/>
              <a:t> </a:t>
            </a:r>
            <a:r>
              <a:rPr lang="en-GB" sz="1300" dirty="0"/>
              <a:t>Soil </a:t>
            </a:r>
            <a:r>
              <a:rPr lang="en-GB" sz="1300" dirty="0" smtClean="0"/>
              <a:t>Use Manage 27: </a:t>
            </a:r>
            <a:r>
              <a:rPr lang="en-GB" sz="1300" dirty="0"/>
              <a:t>238-246. </a:t>
            </a:r>
            <a:endParaRPr lang="en-IE" sz="1300" dirty="0" smtClean="0"/>
          </a:p>
          <a:p>
            <a:pPr lvl="0"/>
            <a:r>
              <a:rPr lang="en-IE" sz="1300" baseline="30000" dirty="0" smtClean="0"/>
              <a:t>3</a:t>
            </a:r>
            <a:r>
              <a:rPr lang="en-IE" sz="1300" dirty="0" smtClean="0"/>
              <a:t> </a:t>
            </a:r>
            <a:r>
              <a:rPr lang="en-GB" sz="1300" dirty="0"/>
              <a:t>Fenton, O., </a:t>
            </a:r>
            <a:r>
              <a:rPr lang="en-GB" sz="1300" dirty="0" err="1"/>
              <a:t>Serrenho</a:t>
            </a:r>
            <a:r>
              <a:rPr lang="en-GB" sz="1300" dirty="0"/>
              <a:t>, A., Healy, M.G. </a:t>
            </a:r>
            <a:r>
              <a:rPr lang="en-GB" sz="1300" dirty="0" smtClean="0"/>
              <a:t>(2011</a:t>
            </a:r>
            <a:r>
              <a:rPr lang="en-GB" sz="1300" dirty="0"/>
              <a:t>)</a:t>
            </a:r>
            <a:r>
              <a:rPr lang="en-GB" sz="1300" dirty="0" smtClean="0"/>
              <a:t> </a:t>
            </a:r>
            <a:r>
              <a:rPr lang="en-GB" sz="1300" dirty="0"/>
              <a:t>Water, </a:t>
            </a:r>
            <a:r>
              <a:rPr lang="en-GB" sz="1300" dirty="0" smtClean="0"/>
              <a:t>Air </a:t>
            </a:r>
            <a:r>
              <a:rPr lang="en-GB" sz="1300" dirty="0"/>
              <a:t>Soil </a:t>
            </a:r>
            <a:r>
              <a:rPr lang="en-GB" sz="1300" dirty="0" smtClean="0"/>
              <a:t>Poll </a:t>
            </a:r>
            <a:r>
              <a:rPr lang="en-GB" sz="1300" dirty="0"/>
              <a:t>222: 185-194. </a:t>
            </a:r>
            <a:endParaRPr lang="en-IE" sz="1300" dirty="0"/>
          </a:p>
        </p:txBody>
      </p:sp>
    </p:spTree>
    <p:extLst>
      <p:ext uri="{BB962C8B-B14F-4D97-AF65-F5344CB8AC3E}">
        <p14:creationId xmlns:p14="http://schemas.microsoft.com/office/powerpoint/2010/main" val="324320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Batch-scale tests</a:t>
            </a:r>
            <a:endParaRPr lang="en-IE" sz="2400" b="1" i="1" dirty="0"/>
          </a:p>
        </p:txBody>
      </p:sp>
      <p:sp>
        <p:nvSpPr>
          <p:cNvPr id="3" name="TextBox 2"/>
          <p:cNvSpPr txBox="1"/>
          <p:nvPr/>
        </p:nvSpPr>
        <p:spPr>
          <a:xfrm>
            <a:off x="500251" y="1225761"/>
            <a:ext cx="8044263" cy="461665"/>
          </a:xfrm>
          <a:prstGeom prst="rect">
            <a:avLst/>
          </a:prstGeom>
          <a:noFill/>
        </p:spPr>
        <p:txBody>
          <a:bodyPr wrap="square" rtlCol="0">
            <a:spAutoFit/>
          </a:bodyPr>
          <a:lstStyle/>
          <a:p>
            <a:r>
              <a:rPr lang="en-IE" sz="2400" dirty="0" smtClean="0"/>
              <a:t>Most effective amendments identified by the batch-scale tests</a:t>
            </a:r>
            <a:endParaRPr lang="en-IE" sz="2400" dirty="0"/>
          </a:p>
        </p:txBody>
      </p:sp>
      <p:graphicFrame>
        <p:nvGraphicFramePr>
          <p:cNvPr id="4" name="Table 3"/>
          <p:cNvGraphicFramePr>
            <a:graphicFrameLocks noGrp="1"/>
          </p:cNvGraphicFramePr>
          <p:nvPr>
            <p:extLst>
              <p:ext uri="{D42A27DB-BD31-4B8C-83A1-F6EECF244321}">
                <p14:modId xmlns:p14="http://schemas.microsoft.com/office/powerpoint/2010/main" val="1954760701"/>
              </p:ext>
            </p:extLst>
          </p:nvPr>
        </p:nvGraphicFramePr>
        <p:xfrm>
          <a:off x="81909" y="1688936"/>
          <a:ext cx="8999607" cy="353568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r>
                        <a:rPr lang="en-IE" sz="2200" baseline="30000" dirty="0" smtClean="0"/>
                        <a:t>1</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2</a:t>
                      </a:r>
                      <a:endParaRPr lang="en-IE" sz="2200" baseline="30000" dirty="0"/>
                    </a:p>
                  </a:txBody>
                  <a:tcPr/>
                </a:tc>
                <a:tc>
                  <a:txBody>
                    <a:bodyPr/>
                    <a:lstStyle/>
                    <a:p>
                      <a:pPr algn="ctr"/>
                      <a:r>
                        <a:rPr lang="en-IE" sz="2200" dirty="0" smtClean="0"/>
                        <a:t>Dairy soiled water</a:t>
                      </a:r>
                      <a:r>
                        <a:rPr lang="en-IE" sz="2200" baseline="30000" dirty="0" smtClean="0"/>
                        <a:t>3</a:t>
                      </a:r>
                      <a:endParaRPr lang="en-IE" sz="2200" baseline="30000" dirty="0"/>
                    </a:p>
                  </a:txBody>
                  <a:tcPr/>
                </a:tc>
              </a:tr>
              <a:tr h="370840">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r>
              <a:tr h="370840">
                <a:tc>
                  <a:txBody>
                    <a:bodyPr/>
                    <a:lstStyle/>
                    <a:p>
                      <a:pPr algn="ctr"/>
                      <a:r>
                        <a:rPr lang="en-IE" sz="2100" dirty="0" smtClean="0"/>
                        <a:t>Poly-aluminium chloride</a:t>
                      </a:r>
                      <a:endParaRPr lang="en-IE" sz="2100" dirty="0"/>
                    </a:p>
                  </a:txBody>
                  <a:tcPr/>
                </a:tc>
                <a:tc>
                  <a:txBody>
                    <a:bodyPr/>
                    <a:lstStyle/>
                    <a:p>
                      <a:pPr algn="ctr"/>
                      <a:r>
                        <a:rPr lang="en-IE" sz="2100" dirty="0" smtClean="0"/>
                        <a:t>Poly-aluminium chloride</a:t>
                      </a:r>
                      <a:endParaRPr lang="en-IE" sz="2100" dirty="0"/>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c>
                  <a:txBody>
                    <a:bodyPr/>
                    <a:lstStyle/>
                    <a:p>
                      <a:pPr algn="ctr"/>
                      <a:r>
                        <a:rPr lang="en-IE" sz="2100" dirty="0" smtClean="0"/>
                        <a:t>Ferric chloride (FeCl</a:t>
                      </a:r>
                      <a:r>
                        <a:rPr lang="en-IE" sz="2100" baseline="-25000" dirty="0" smtClean="0"/>
                        <a:t>3</a:t>
                      </a:r>
                      <a:r>
                        <a:rPr lang="en-IE" sz="2100" dirty="0" smtClean="0"/>
                        <a:t>)</a:t>
                      </a: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r>
              <a:tr h="370840">
                <a:tc>
                  <a:txBody>
                    <a:bodyPr/>
                    <a:lstStyle/>
                    <a:p>
                      <a:pPr algn="ctr"/>
                      <a:r>
                        <a:rPr lang="en-IE" sz="2100" dirty="0" smtClean="0"/>
                        <a:t>Lime</a:t>
                      </a:r>
                      <a:endParaRPr lang="en-IE" sz="2100" dirty="0"/>
                    </a:p>
                  </a:txBody>
                  <a:tcPr/>
                </a:tc>
                <a:tc>
                  <a:txBody>
                    <a:bodyPr/>
                    <a:lstStyle/>
                    <a:p>
                      <a:pPr algn="ctr"/>
                      <a:r>
                        <a:rPr lang="en-IE" sz="2100" dirty="0" smtClean="0"/>
                        <a:t>Lime</a:t>
                      </a:r>
                      <a:endParaRPr lang="en-IE" sz="2100" dirty="0"/>
                    </a:p>
                  </a:txBody>
                  <a:tcPr/>
                </a:tc>
                <a:tc>
                  <a:txBody>
                    <a:bodyPr/>
                    <a:lstStyle/>
                    <a:p>
                      <a:pPr algn="ctr"/>
                      <a:r>
                        <a:rPr lang="en-IE" sz="2100" dirty="0" smtClean="0"/>
                        <a:t>Lime</a:t>
                      </a:r>
                      <a:endParaRPr lang="en-IE" sz="2100" dirty="0"/>
                    </a:p>
                  </a:txBody>
                  <a:tcPr/>
                </a:tc>
              </a:tr>
              <a:tr h="370840">
                <a:tc>
                  <a:txBody>
                    <a:bodyPr/>
                    <a:lstStyle/>
                    <a:p>
                      <a:pPr algn="ctr"/>
                      <a:endParaRPr lang="en-IE" sz="2100" dirty="0"/>
                    </a:p>
                  </a:txBody>
                  <a:tcPr/>
                </a:tc>
                <a:tc>
                  <a:txBody>
                    <a:bodyPr/>
                    <a:lstStyle/>
                    <a:p>
                      <a:pPr algn="ctr"/>
                      <a:r>
                        <a:rPr lang="en-IE" sz="2100" dirty="0" smtClean="0"/>
                        <a:t>Aluminium-based sludge</a:t>
                      </a:r>
                      <a:endParaRPr lang="en-IE" sz="2100" dirty="0"/>
                    </a:p>
                  </a:txBody>
                  <a:tcPr/>
                </a:tc>
                <a:tc>
                  <a:txBody>
                    <a:bodyPr/>
                    <a:lstStyle/>
                    <a:p>
                      <a:pPr algn="ctr"/>
                      <a:r>
                        <a:rPr lang="en-IE" sz="2100" dirty="0" smtClean="0"/>
                        <a:t>Bottom ash</a:t>
                      </a:r>
                      <a:endParaRPr lang="en-IE" sz="2100" dirty="0"/>
                    </a:p>
                  </a:txBody>
                  <a:tcPr/>
                </a:tc>
              </a:tr>
              <a:tr h="370840">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Flue-gas</a:t>
                      </a:r>
                      <a:r>
                        <a:rPr lang="en-IE" sz="2100" baseline="0" dirty="0" smtClean="0"/>
                        <a:t> desulfurization by-product (FGD)</a:t>
                      </a:r>
                      <a:endParaRPr lang="en-IE" sz="2100" dirty="0" smtClean="0"/>
                    </a:p>
                    <a:p>
                      <a:pPr algn="ctr"/>
                      <a:endParaRPr lang="en-IE" sz="2100" dirty="0"/>
                    </a:p>
                  </a:txBody>
                  <a:tcPr/>
                </a:tc>
                <a:tc>
                  <a:txBody>
                    <a:bodyPr/>
                    <a:lstStyle/>
                    <a:p>
                      <a:pPr algn="ctr"/>
                      <a:endParaRPr lang="en-IE" sz="2100" dirty="0"/>
                    </a:p>
                  </a:txBody>
                  <a:tcPr/>
                </a:tc>
              </a:tr>
            </a:tbl>
          </a:graphicData>
        </a:graphic>
      </p:graphicFrame>
      <p:sp>
        <p:nvSpPr>
          <p:cNvPr id="18" name="TextBox 17"/>
          <p:cNvSpPr txBox="1"/>
          <p:nvPr/>
        </p:nvSpPr>
        <p:spPr>
          <a:xfrm>
            <a:off x="179512" y="5130313"/>
            <a:ext cx="8820096" cy="692497"/>
          </a:xfrm>
          <a:prstGeom prst="rect">
            <a:avLst/>
          </a:prstGeom>
          <a:noFill/>
        </p:spPr>
        <p:txBody>
          <a:bodyPr wrap="square" rtlCol="0">
            <a:spAutoFit/>
          </a:bodyPr>
          <a:lstStyle/>
          <a:p>
            <a:r>
              <a:rPr lang="en-IE" sz="1300" baseline="30000" dirty="0" smtClean="0"/>
              <a:t>1</a:t>
            </a:r>
            <a:r>
              <a:rPr lang="en-IE" sz="1300" dirty="0" smtClean="0"/>
              <a:t> </a:t>
            </a:r>
            <a:r>
              <a:rPr lang="en-GB" sz="1300" dirty="0" smtClean="0"/>
              <a:t>O</a:t>
            </a:r>
            <a:r>
              <a:rPr lang="en-GB" sz="1300" dirty="0"/>
              <a:t>’ Flynn, C.J., Fenton, O., Healy, M.G. </a:t>
            </a:r>
            <a:r>
              <a:rPr lang="en-GB" sz="1300" dirty="0" smtClean="0"/>
              <a:t>(2012</a:t>
            </a:r>
            <a:r>
              <a:rPr lang="en-GB" sz="1300" dirty="0"/>
              <a:t>)</a:t>
            </a:r>
            <a:r>
              <a:rPr lang="en-GB" sz="1300" dirty="0" smtClean="0"/>
              <a:t> </a:t>
            </a:r>
            <a:r>
              <a:rPr lang="en-GB" sz="1300" dirty="0"/>
              <a:t>CLEAN – Soil, Air, Water </a:t>
            </a:r>
            <a:r>
              <a:rPr lang="en-GB" sz="1300" dirty="0" smtClean="0"/>
              <a:t>40: </a:t>
            </a:r>
            <a:r>
              <a:rPr lang="en-GB" sz="1300" dirty="0"/>
              <a:t>164-170. </a:t>
            </a:r>
            <a:endParaRPr lang="en-IE" sz="1300" dirty="0" smtClean="0"/>
          </a:p>
          <a:p>
            <a:r>
              <a:rPr lang="en-IE" sz="1300" baseline="30000" dirty="0" smtClean="0"/>
              <a:t>2</a:t>
            </a:r>
            <a:r>
              <a:rPr lang="en-IE" sz="1300" dirty="0" smtClean="0"/>
              <a:t> </a:t>
            </a:r>
            <a:r>
              <a:rPr lang="en-GB" sz="1300" dirty="0"/>
              <a:t>Brennan, R.B., Fenton, O., Rodgers, M., Healy, M.G. </a:t>
            </a:r>
            <a:r>
              <a:rPr lang="en-GB" sz="1300" dirty="0" smtClean="0"/>
              <a:t>(2011</a:t>
            </a:r>
            <a:r>
              <a:rPr lang="en-GB" sz="1300" dirty="0"/>
              <a:t>)</a:t>
            </a:r>
            <a:r>
              <a:rPr lang="en-GB" sz="1300" dirty="0" smtClean="0"/>
              <a:t> </a:t>
            </a:r>
            <a:r>
              <a:rPr lang="en-GB" sz="1300" dirty="0"/>
              <a:t>Soil </a:t>
            </a:r>
            <a:r>
              <a:rPr lang="en-GB" sz="1300" dirty="0" smtClean="0"/>
              <a:t>Use Manage 27: </a:t>
            </a:r>
            <a:r>
              <a:rPr lang="en-GB" sz="1300" dirty="0"/>
              <a:t>238-246. </a:t>
            </a:r>
            <a:endParaRPr lang="en-IE" sz="1300" dirty="0" smtClean="0"/>
          </a:p>
          <a:p>
            <a:pPr lvl="0"/>
            <a:r>
              <a:rPr lang="en-IE" sz="1300" baseline="30000" dirty="0" smtClean="0"/>
              <a:t>3</a:t>
            </a:r>
            <a:r>
              <a:rPr lang="en-IE" sz="1300" dirty="0" smtClean="0"/>
              <a:t> </a:t>
            </a:r>
            <a:r>
              <a:rPr lang="en-GB" sz="1300" dirty="0"/>
              <a:t>Fenton, O., </a:t>
            </a:r>
            <a:r>
              <a:rPr lang="en-GB" sz="1300" dirty="0" err="1"/>
              <a:t>Serrenho</a:t>
            </a:r>
            <a:r>
              <a:rPr lang="en-GB" sz="1300" dirty="0"/>
              <a:t>, A., Healy, M.G. </a:t>
            </a:r>
            <a:r>
              <a:rPr lang="en-GB" sz="1300" dirty="0" smtClean="0"/>
              <a:t>(2011</a:t>
            </a:r>
            <a:r>
              <a:rPr lang="en-GB" sz="1300" dirty="0"/>
              <a:t>)</a:t>
            </a:r>
            <a:r>
              <a:rPr lang="en-GB" sz="1300" dirty="0" smtClean="0"/>
              <a:t> </a:t>
            </a:r>
            <a:r>
              <a:rPr lang="en-GB" sz="1300" dirty="0"/>
              <a:t>Water, </a:t>
            </a:r>
            <a:r>
              <a:rPr lang="en-GB" sz="1300" dirty="0" smtClean="0"/>
              <a:t>Air </a:t>
            </a:r>
            <a:r>
              <a:rPr lang="en-GB" sz="1300" dirty="0"/>
              <a:t>Soil </a:t>
            </a:r>
            <a:r>
              <a:rPr lang="en-GB" sz="1300" dirty="0" smtClean="0"/>
              <a:t>Poll </a:t>
            </a:r>
            <a:r>
              <a:rPr lang="en-GB" sz="1300" dirty="0"/>
              <a:t>222: 185-194. </a:t>
            </a:r>
            <a:endParaRPr lang="en-IE" sz="1300" dirty="0"/>
          </a:p>
        </p:txBody>
      </p:sp>
    </p:spTree>
    <p:extLst>
      <p:ext uri="{BB962C8B-B14F-4D97-AF65-F5344CB8AC3E}">
        <p14:creationId xmlns:p14="http://schemas.microsoft.com/office/powerpoint/2010/main" val="324320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Methodology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3" name="TextBox 2"/>
          <p:cNvSpPr txBox="1"/>
          <p:nvPr/>
        </p:nvSpPr>
        <p:spPr>
          <a:xfrm>
            <a:off x="722800" y="862795"/>
            <a:ext cx="2409037" cy="646331"/>
          </a:xfrm>
          <a:prstGeom prst="rect">
            <a:avLst/>
          </a:prstGeom>
          <a:noFill/>
          <a:ln>
            <a:solidFill>
              <a:schemeClr val="accent1"/>
            </a:solidFill>
          </a:ln>
        </p:spPr>
        <p:txBody>
          <a:bodyPr wrap="square" rtlCol="0">
            <a:spAutoFit/>
          </a:bodyPr>
          <a:lstStyle/>
          <a:p>
            <a:pPr algn="ctr"/>
            <a:r>
              <a:rPr lang="en-IE" dirty="0" smtClean="0"/>
              <a:t>Identification of amendments</a:t>
            </a:r>
            <a:endParaRPr lang="en-IE" dirty="0"/>
          </a:p>
        </p:txBody>
      </p:sp>
      <p:sp>
        <p:nvSpPr>
          <p:cNvPr id="20" name="TextBox 19"/>
          <p:cNvSpPr txBox="1"/>
          <p:nvPr/>
        </p:nvSpPr>
        <p:spPr>
          <a:xfrm>
            <a:off x="722799" y="1772816"/>
            <a:ext cx="2409037" cy="1200329"/>
          </a:xfrm>
          <a:prstGeom prst="rect">
            <a:avLst/>
          </a:prstGeom>
          <a:noFill/>
          <a:ln>
            <a:solidFill>
              <a:schemeClr val="accent1"/>
            </a:solidFill>
          </a:ln>
        </p:spPr>
        <p:txBody>
          <a:bodyPr wrap="square" rtlCol="0">
            <a:spAutoFit/>
          </a:bodyPr>
          <a:lstStyle/>
          <a:p>
            <a:pPr algn="ctr"/>
            <a:r>
              <a:rPr lang="en-IE" dirty="0" smtClean="0"/>
              <a:t>Determine how much amendments to use per unit volume of wastewater</a:t>
            </a:r>
            <a:endParaRPr lang="en-IE" dirty="0"/>
          </a:p>
        </p:txBody>
      </p:sp>
      <p:sp>
        <p:nvSpPr>
          <p:cNvPr id="21" name="TextBox 20"/>
          <p:cNvSpPr txBox="1"/>
          <p:nvPr/>
        </p:nvSpPr>
        <p:spPr>
          <a:xfrm>
            <a:off x="722802" y="3212976"/>
            <a:ext cx="2409037" cy="646331"/>
          </a:xfrm>
          <a:prstGeom prst="rect">
            <a:avLst/>
          </a:prstGeom>
          <a:noFill/>
          <a:ln>
            <a:solidFill>
              <a:schemeClr val="accent1"/>
            </a:solidFill>
          </a:ln>
        </p:spPr>
        <p:txBody>
          <a:bodyPr wrap="square" rtlCol="0">
            <a:spAutoFit/>
          </a:bodyPr>
          <a:lstStyle/>
          <a:p>
            <a:pPr algn="ctr"/>
            <a:r>
              <a:rPr lang="en-IE" dirty="0" smtClean="0"/>
              <a:t>Efficacy of amendments at laboratory-scale</a:t>
            </a:r>
            <a:endParaRPr lang="en-IE" dirty="0"/>
          </a:p>
        </p:txBody>
      </p:sp>
      <p:sp>
        <p:nvSpPr>
          <p:cNvPr id="22" name="TextBox 21"/>
          <p:cNvSpPr txBox="1"/>
          <p:nvPr/>
        </p:nvSpPr>
        <p:spPr>
          <a:xfrm>
            <a:off x="727445" y="4098953"/>
            <a:ext cx="2409037" cy="646331"/>
          </a:xfrm>
          <a:prstGeom prst="rect">
            <a:avLst/>
          </a:prstGeom>
          <a:noFill/>
          <a:ln>
            <a:solidFill>
              <a:schemeClr val="accent1"/>
            </a:solidFill>
          </a:ln>
        </p:spPr>
        <p:txBody>
          <a:bodyPr wrap="square" rtlCol="0">
            <a:spAutoFit/>
          </a:bodyPr>
          <a:lstStyle/>
          <a:p>
            <a:pPr algn="ctr"/>
            <a:r>
              <a:rPr lang="en-IE" dirty="0" smtClean="0"/>
              <a:t>Efficacy of amendments at field plot-scale</a:t>
            </a:r>
            <a:endParaRPr lang="en-IE" dirty="0"/>
          </a:p>
        </p:txBody>
      </p:sp>
      <p:sp>
        <p:nvSpPr>
          <p:cNvPr id="23" name="TextBox 22"/>
          <p:cNvSpPr txBox="1"/>
          <p:nvPr/>
        </p:nvSpPr>
        <p:spPr>
          <a:xfrm>
            <a:off x="727445" y="5013176"/>
            <a:ext cx="2409037" cy="646331"/>
          </a:xfrm>
          <a:prstGeom prst="rect">
            <a:avLst/>
          </a:prstGeom>
          <a:noFill/>
          <a:ln>
            <a:solidFill>
              <a:schemeClr val="accent1"/>
            </a:solidFill>
          </a:ln>
        </p:spPr>
        <p:txBody>
          <a:bodyPr wrap="square" rtlCol="0">
            <a:spAutoFit/>
          </a:bodyPr>
          <a:lstStyle/>
          <a:p>
            <a:pPr algn="ctr"/>
            <a:r>
              <a:rPr lang="en-IE" dirty="0" smtClean="0"/>
              <a:t>Efficacy of amendments at field-scale</a:t>
            </a:r>
            <a:endParaRPr lang="en-IE" dirty="0"/>
          </a:p>
        </p:txBody>
      </p:sp>
      <p:sp>
        <p:nvSpPr>
          <p:cNvPr id="5" name="Down Arrow 4"/>
          <p:cNvSpPr/>
          <p:nvPr/>
        </p:nvSpPr>
        <p:spPr>
          <a:xfrm>
            <a:off x="1763688" y="151538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Down Arrow 23"/>
          <p:cNvSpPr/>
          <p:nvPr/>
        </p:nvSpPr>
        <p:spPr>
          <a:xfrm>
            <a:off x="1762763" y="29555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Down Arrow 24"/>
          <p:cNvSpPr/>
          <p:nvPr/>
        </p:nvSpPr>
        <p:spPr>
          <a:xfrm>
            <a:off x="1772072" y="3841520"/>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Down Arrow 25"/>
          <p:cNvSpPr/>
          <p:nvPr/>
        </p:nvSpPr>
        <p:spPr>
          <a:xfrm>
            <a:off x="1772072" y="47557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l="3088" t="11737" r="1517" b="17700"/>
          <a:stretch>
            <a:fillRect/>
          </a:stretch>
        </p:blipFill>
        <p:spPr bwMode="auto">
          <a:xfrm>
            <a:off x="4788555" y="668332"/>
            <a:ext cx="2225439" cy="1212739"/>
          </a:xfrm>
          <a:prstGeom prst="rect">
            <a:avLst/>
          </a:prstGeom>
          <a:noFill/>
          <a:ln>
            <a:noFill/>
          </a:ln>
        </p:spPr>
      </p:pic>
      <p:sp>
        <p:nvSpPr>
          <p:cNvPr id="6" name="Right Brace 5"/>
          <p:cNvSpPr/>
          <p:nvPr/>
        </p:nvSpPr>
        <p:spPr>
          <a:xfrm>
            <a:off x="3491880" y="862795"/>
            <a:ext cx="792088" cy="20927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TextBox 6"/>
          <p:cNvSpPr txBox="1"/>
          <p:nvPr/>
        </p:nvSpPr>
        <p:spPr>
          <a:xfrm>
            <a:off x="4717484" y="237446"/>
            <a:ext cx="3598932" cy="430887"/>
          </a:xfrm>
          <a:prstGeom prst="rect">
            <a:avLst/>
          </a:prstGeom>
          <a:noFill/>
        </p:spPr>
        <p:txBody>
          <a:bodyPr wrap="square" rtlCol="0">
            <a:spAutoFit/>
          </a:bodyPr>
          <a:lstStyle/>
          <a:p>
            <a:r>
              <a:rPr lang="en-IE" sz="2200" b="1" i="1" dirty="0" smtClean="0"/>
              <a:t>Batch-scale tests</a:t>
            </a:r>
            <a:endParaRPr lang="en-IE" sz="2200" b="1" i="1" dirty="0"/>
          </a:p>
        </p:txBody>
      </p:sp>
      <p:sp>
        <p:nvSpPr>
          <p:cNvPr id="28" name="TextBox 27"/>
          <p:cNvSpPr txBox="1"/>
          <p:nvPr/>
        </p:nvSpPr>
        <p:spPr>
          <a:xfrm>
            <a:off x="4774024" y="1953576"/>
            <a:ext cx="3598932" cy="430887"/>
          </a:xfrm>
          <a:prstGeom prst="rect">
            <a:avLst/>
          </a:prstGeom>
          <a:noFill/>
        </p:spPr>
        <p:txBody>
          <a:bodyPr wrap="square" rtlCol="0">
            <a:spAutoFit/>
          </a:bodyPr>
          <a:lstStyle/>
          <a:p>
            <a:r>
              <a:rPr lang="en-IE" sz="2200" b="1" i="1" dirty="0" smtClean="0"/>
              <a:t>Laboratory-scale tests</a:t>
            </a:r>
            <a:endParaRPr lang="en-IE" sz="2200" b="1" i="1" dirty="0"/>
          </a:p>
        </p:txBody>
      </p:sp>
      <p:pic>
        <p:nvPicPr>
          <p:cNvPr id="29" name="Picture 28"/>
          <p:cNvPicPr>
            <a:picLocks noChangeAspect="1" noChangeArrowheads="1"/>
          </p:cNvPicPr>
          <p:nvPr/>
        </p:nvPicPr>
        <p:blipFill>
          <a:blip r:embed="rId10"/>
          <a:srcRect/>
          <a:stretch>
            <a:fillRect/>
          </a:stretch>
        </p:blipFill>
        <p:spPr bwMode="auto">
          <a:xfrm>
            <a:off x="4788555" y="2449200"/>
            <a:ext cx="2028048" cy="1521036"/>
          </a:xfrm>
          <a:prstGeom prst="rect">
            <a:avLst/>
          </a:prstGeom>
          <a:noFill/>
          <a:ln w="9525">
            <a:noFill/>
            <a:miter lim="800000"/>
            <a:headEnd/>
            <a:tailEnd/>
          </a:ln>
        </p:spPr>
      </p:pic>
      <p:sp>
        <p:nvSpPr>
          <p:cNvPr id="30" name="Right Brace 29"/>
          <p:cNvSpPr/>
          <p:nvPr/>
        </p:nvSpPr>
        <p:spPr>
          <a:xfrm>
            <a:off x="3499486" y="3152492"/>
            <a:ext cx="792088" cy="7217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1" name="Right Brace 30"/>
          <p:cNvSpPr/>
          <p:nvPr/>
        </p:nvSpPr>
        <p:spPr>
          <a:xfrm>
            <a:off x="3499486" y="4068901"/>
            <a:ext cx="792088" cy="15906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2" name="TextBox 31"/>
          <p:cNvSpPr txBox="1"/>
          <p:nvPr/>
        </p:nvSpPr>
        <p:spPr>
          <a:xfrm>
            <a:off x="4774024" y="3991231"/>
            <a:ext cx="3598932" cy="430887"/>
          </a:xfrm>
          <a:prstGeom prst="rect">
            <a:avLst/>
          </a:prstGeom>
          <a:noFill/>
        </p:spPr>
        <p:txBody>
          <a:bodyPr wrap="square" rtlCol="0">
            <a:spAutoFit/>
          </a:bodyPr>
          <a:lstStyle/>
          <a:p>
            <a:r>
              <a:rPr lang="en-IE" sz="2200" b="1" i="1" dirty="0" smtClean="0"/>
              <a:t>Plot and field-scale tests</a:t>
            </a:r>
            <a:endParaRPr lang="en-IE" sz="2200" b="1" i="1" dirty="0"/>
          </a:p>
        </p:txBody>
      </p:sp>
      <p:pic>
        <p:nvPicPr>
          <p:cNvPr id="33" name="Content Placeholder 4"/>
          <p:cNvPicPr>
            <a:picLocks noChangeAspect="1"/>
          </p:cNvPicPr>
          <p:nvPr/>
        </p:nvPicPr>
        <p:blipFill>
          <a:blip r:embed="rId11"/>
          <a:srcRect b="4561"/>
          <a:stretch>
            <a:fillRect/>
          </a:stretch>
        </p:blipFill>
        <p:spPr bwMode="auto">
          <a:xfrm>
            <a:off x="4839940" y="4359305"/>
            <a:ext cx="1301793" cy="1653556"/>
          </a:xfrm>
          <a:prstGeom prst="rect">
            <a:avLst/>
          </a:prstGeom>
          <a:noFill/>
          <a:ln w="9525">
            <a:noFill/>
            <a:miter lim="800000"/>
            <a:headEnd/>
            <a:tailEnd/>
          </a:ln>
        </p:spPr>
      </p:pic>
    </p:spTree>
    <p:extLst>
      <p:ext uri="{BB962C8B-B14F-4D97-AF65-F5344CB8AC3E}">
        <p14:creationId xmlns:p14="http://schemas.microsoft.com/office/powerpoint/2010/main" val="18882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5" grpId="0" animBg="1"/>
      <p:bldP spid="24"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quarter" idx="1"/>
          </p:nvPr>
        </p:nvSpPr>
        <p:spPr>
          <a:xfrm>
            <a:off x="457200" y="1219200"/>
            <a:ext cx="6203032" cy="4937125"/>
          </a:xfrm>
        </p:spPr>
        <p:txBody>
          <a:bodyPr/>
          <a:lstStyle/>
          <a:p>
            <a:pPr eaLnBrk="1" hangingPunct="1"/>
            <a:r>
              <a:rPr lang="en-IE" sz="2400" dirty="0" smtClean="0">
                <a:latin typeface="Arial" charset="0"/>
                <a:cs typeface="Arial" charset="0"/>
              </a:rPr>
              <a:t>Runoff-box experiment designed to examine effectiveness of chemical amendments, identified at bench-scale, under </a:t>
            </a:r>
            <a:r>
              <a:rPr lang="en-IE" sz="2400" dirty="0" smtClean="0">
                <a:solidFill>
                  <a:srgbClr val="FF0000"/>
                </a:solidFill>
                <a:latin typeface="Arial" charset="0"/>
                <a:cs typeface="Arial" charset="0"/>
              </a:rPr>
              <a:t>more ‘realistic’ </a:t>
            </a:r>
            <a:r>
              <a:rPr lang="en-IE" sz="2400" dirty="0" smtClean="0">
                <a:solidFill>
                  <a:srgbClr val="FF0000"/>
                </a:solidFill>
                <a:latin typeface="Arial" charset="0"/>
                <a:cs typeface="Arial" charset="0"/>
              </a:rPr>
              <a:t>conditions</a:t>
            </a:r>
          </a:p>
          <a:p>
            <a:pPr eaLnBrk="1" hangingPunct="1"/>
            <a:endParaRPr lang="en-IE" sz="2400" dirty="0" smtClean="0">
              <a:latin typeface="Arial" charset="0"/>
              <a:cs typeface="Arial" charset="0"/>
            </a:endParaRPr>
          </a:p>
          <a:p>
            <a:pPr eaLnBrk="1" hangingPunct="1"/>
            <a:r>
              <a:rPr lang="en-IE" sz="2400" dirty="0" smtClean="0">
                <a:latin typeface="Arial" charset="0"/>
                <a:cs typeface="Arial" charset="0"/>
              </a:rPr>
              <a:t>Examined incidental losses of </a:t>
            </a:r>
            <a:r>
              <a:rPr lang="en-IE" sz="2400" dirty="0" smtClean="0">
                <a:latin typeface="Arial" charset="0"/>
                <a:cs typeface="Arial" charset="0"/>
              </a:rPr>
              <a:t>phosphorus</a:t>
            </a:r>
            <a:endParaRPr lang="en-IE" sz="2400" dirty="0" smtClean="0">
              <a:latin typeface="Arial" charset="0"/>
              <a:cs typeface="Arial" charset="0"/>
            </a:endParaRPr>
          </a:p>
        </p:txBody>
      </p:sp>
      <p:pic>
        <p:nvPicPr>
          <p:cNvPr id="47108" name="Picture 4"/>
          <p:cNvPicPr>
            <a:picLocks noChangeAspect="1" noChangeArrowheads="1"/>
          </p:cNvPicPr>
          <p:nvPr/>
        </p:nvPicPr>
        <p:blipFill>
          <a:blip r:embed="rId2"/>
          <a:srcRect l="9482" r="8429"/>
          <a:stretch>
            <a:fillRect/>
          </a:stretch>
        </p:blipFill>
        <p:spPr bwMode="auto">
          <a:xfrm>
            <a:off x="6752682" y="4221088"/>
            <a:ext cx="2232025" cy="2232025"/>
          </a:xfrm>
          <a:prstGeom prst="rect">
            <a:avLst/>
          </a:prstGeom>
          <a:noFill/>
          <a:ln w="9525">
            <a:noFill/>
            <a:miter lim="800000"/>
            <a:headEnd/>
            <a:tailEnd/>
          </a:ln>
        </p:spPr>
      </p:pic>
      <p:pic>
        <p:nvPicPr>
          <p:cNvPr id="47109" name="Picture 5"/>
          <p:cNvPicPr>
            <a:picLocks noChangeAspect="1" noChangeArrowheads="1"/>
          </p:cNvPicPr>
          <p:nvPr/>
        </p:nvPicPr>
        <p:blipFill>
          <a:blip r:embed="rId3"/>
          <a:srcRect l="9430" r="18640"/>
          <a:stretch>
            <a:fillRect/>
          </a:stretch>
        </p:blipFill>
        <p:spPr bwMode="auto">
          <a:xfrm>
            <a:off x="6732240" y="1772816"/>
            <a:ext cx="2195512" cy="2205038"/>
          </a:xfrm>
          <a:prstGeom prst="rect">
            <a:avLst/>
          </a:prstGeom>
          <a:noFill/>
          <a:ln w="9525">
            <a:noFill/>
            <a:miter lim="800000"/>
            <a:headEnd/>
            <a:tailEnd/>
          </a:ln>
        </p:spPr>
      </p:pic>
      <p:sp>
        <p:nvSpPr>
          <p:cNvPr id="7" name="Rectangle 4"/>
          <p:cNvSpPr>
            <a:spLocks noGrp="1" noChangeArrowheads="1"/>
          </p:cNvSpPr>
          <p:nvPr>
            <p:ph type="title"/>
          </p:nvPr>
        </p:nvSpPr>
        <p:spPr>
          <a:xfrm>
            <a:off x="0" y="-171450"/>
            <a:ext cx="9144000" cy="1143000"/>
          </a:xfrm>
        </p:spPr>
        <p:txBody>
          <a:bodyPr/>
          <a:lstStyle/>
          <a:p>
            <a:pPr eaLnBrk="1" hangingPunct="1"/>
            <a:r>
              <a:rPr lang="en-US" smtClean="0">
                <a:latin typeface="Arial" charset="0"/>
                <a:cs typeface="Arial" charset="0"/>
              </a:rPr>
              <a:t>Laboratory-scale study</a:t>
            </a:r>
            <a:endParaRPr lang="en-GB" dirty="0" smtClean="0">
              <a:latin typeface="Arial" charset="0"/>
              <a:cs typeface="Arial" charset="0"/>
            </a:endParaRPr>
          </a:p>
        </p:txBody>
      </p:sp>
    </p:spTree>
    <p:extLst>
      <p:ext uri="{BB962C8B-B14F-4D97-AF65-F5344CB8AC3E}">
        <p14:creationId xmlns:p14="http://schemas.microsoft.com/office/powerpoint/2010/main" val="381802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11" descr="Teagas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181" y="4993150"/>
            <a:ext cx="1986119" cy="6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179512" y="5804516"/>
            <a:ext cx="8820096" cy="832069"/>
            <a:chOff x="179512" y="5804516"/>
            <a:chExt cx="8820096" cy="832069"/>
          </a:xfrm>
        </p:grpSpPr>
        <p:grpSp>
          <p:nvGrpSpPr>
            <p:cNvPr id="15" name="Group 5"/>
            <p:cNvGrpSpPr>
              <a:grpSpLocks/>
            </p:cNvGrpSpPr>
            <p:nvPr/>
          </p:nvGrpSpPr>
          <p:grpSpPr bwMode="auto">
            <a:xfrm>
              <a:off x="1043608" y="5804516"/>
              <a:ext cx="7956000" cy="684000"/>
              <a:chOff x="-204" y="3725"/>
              <a:chExt cx="5874" cy="522"/>
            </a:xfrm>
          </p:grpSpPr>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3" name="AutoShape 10" descr="data:image/jpeg;base64,/9j/4AAQSkZJRgABAQAAAQABAAD/2wCEAAkGBhQPDxUUDxQUEBUVFhUYFBQUFBQWGBUVFhUVGBUUFBYXGyYfFx0kGhQYIC8gIygpLSwsFh4xNTAqNScsLCkBCQoKDgwOGg8PGikgHyQqKjQ1LyktMCwtNTQsKikuKiwqLCwpLCwsKiwpLCwsLCosLCwsNCwsLCwvKSw0LCwsLP/AABEIAQQAwgMBIgACEQEDEQH/xAAcAAEAAwEBAQEBAAAAAAAAAAAABQYHBAMBAgj/xABREAACAQMBBAcBCwcJBgUFAAABAgMABBEhBQYSMQcTIkFRYXGBFBUjMkJTYpGSodFScpOxs8HTFjNUY4KissLhNDVDc3SjJCWDtNJEVcPw8f/EABsBAQACAwEBAAAAAAAAAAAAAAAEBQIDBgEH/8QANxEAAgECAgcFBwMEAwAAAAAAAAECAwQREgUhMUFRcZETIjNhsRQyUoGh0fAjYsEGFULhJDRy/9oADAMBAAIRAxEAPwDcaUpQCmaVVekbeGWws1ltyocyqvaXiGCrk6f2RWcIOpJRW1mMpKKxZac0zWV2u8O3JY1eOFGR1DK3BGMqwyDrJ4V6++23/mE+xF/EqU7OS1OUeppVdP8AxfQ0/NM1mHvtt/5hPsxfxKe+23/mE+xF/Erz2R/FHqO3/a+hp+aZrMPfbb/zCfZi/iU99tv/ADCfZi/iU9kfxx6jt/2voafSsw999v8AzCfYi/iU999v/MJ9iL+JT2R/HHqO3XwvoafmlZh777f+YT7MX8Snvvt/5hPsRfxKeyS+KPUdv+19DUM18zWYe++3/mE+zF/Er5777f8AmE+xF/Ep7HL4o9R2/wC19DUM0zWX+++3/mE+zF/Er7777f8AmE+xF/Ep7I/ij1Hb/tfQ0/NM1mHvtt/5hPsxfxKj9s77bYs1DXKRxBiQpMaHJAzjsue6so2U5PBSj1PHcJa2n0Nfr7XhZy8casflKp+sA/vr3qCSRSlKAUpSgFKUoBWf9ND4sIx4zr90claBWb9Nr/8AhIR/XH7o3/GpVn48eZpr+Gzk3rvZIdnbPWN3jzCueBmXOIo+eDrzqpe/c/z836V/xq0dIGlvYr4Q/wCSKqUarLiT7Rn0TQNtSlZRlOKZ2Hbc/wA/N+lf8a6b24vIOHrnnj414lzI+o7wddGGRleYyKkNh7OS1iF5djPL3PF3u3NXwfrHgO14V7We3xf8VvfYAkbMMigDqn5Ko/UCeeSDz0rJXU1LuLGK2v7cjCrXi5uVKmnCO14enIgffuf5+b9K/wCNPfqf5+b9K/4157S2c9tK0coww5EcmU8nXyOPZgjmK5qlxm5LFMuqVK2qwU4xWHI7Pfuf5+b9K/41LWmy9pyrlFuiDyLSMmftsKsG5uwlt4opmjE1zNloEY4WOMY+FY4PAMMCWwT21UDJ1n7za0ULcN1tDgk70i6tAp8OHhdx/aY1KjDVjJnJ3mlI9o6dtSTw34YmcbRjvrbWc3MQ/KLvw/aDFfvrh9+Z/npf0j/jWt296XjL28y7Qi5PG3VGTHeEZAqk4+Q47X5QrPt9d344Gjntf9nnGVAzhGxnhGdQCMkA8sMNMAV5ODSxTJGjdJU61Tsa9OKb8iF9+J/npv0j/jT35n+el/SP+NcdTW72w1lDT3PZtotWPzhHyB5Z0OOfxRrnESpVyRzNnQXatreGaUF5aj8k3ot/dHHN1ROOLrXz4B8Z+JnTi8fLWuP35n+em/Sv+NTi78Mbgl1zbkcBhwDhOWcci2OY5EdnwNR+8WwhblZITx28msbjXhzrwE/qPeBg6g50U7ipmy1dWOz7cyttZqNTJc00s2zV9DjG2Z/npv0j/jVh3+kMmxbF2JY8WpJySeqbUk8+VVKrVvV2t37Q+E2PumH7qvNGSftESt/qqhThbJwSWvcarsN82sJ8Yoz/AHFruqL3XfNjbHxgh/ZrUpSWqTOQj7qFKUrEyFKUoBSlKAVmHTe/wNuPF5D9SAfvrT6yzptbPuRfEzH9kP31MsfHj+biPc+Gzz6TBg2q+EP/AMB+6qUDggjGhB1AI0OdQdCNOR51dOlTS5hHhCP8R/CqVVNW1zZ9P0LGLsIxe/Et+0x7626zQ5E0IxJDknIOuYx54JB78Y5iq/sXYzXcvAuijV3I0RfE+Z5Ad/oCR47O2i9tKskRww7jnDDvVvEHH3A8xU1t/elJo+rtU6kS9u4OACznQppzGmp7+Xec1nZ1Kf6dP3X9PzcRXTuLZu3pa4y2PhxOferba3LokXajhHCsjatIcAFuLmV7I9Tr4Yg8V9pUunBU4qKLq1toUKSpxZeNqbyGOzVoG4XkgtIlYaFEAuOt4T3HjjK58h4CqOKSyPwBQdA3EAfPQjyz+seZz8U1IqSzEHRllG1zxlhi3t8tx17M2o9rKssJwy/Uy96N4g/68wKt++9+hteBflXckkY8F6vMn/dmYepNUKXPJRz5k4wB38+eldVzdNK2XOcDAHgMkn6yxJPeWJ76KWEWjTc2Ma95CpFYKO18eB41aNi3a3tsLKY9W6627jQEqDhGA5kAn1GTzBzV6emQRqCNCCNQQRyIPfUWrSVSOBYX1tG4hqeElrTOxdjym46jgPWZwR3D6RP5ONeLwqa2/frbW/uGE9ZjWeQ8uPIYog7tQCfD84kj6+/DG2xwAXOOAzgL/N8+Id/Fn5PLPa8FqritEKc6kk6qww/MfsVtGlVu6idwsFDdxfE+1adt9rdyH6Nx/mlH76q1Wm713cb6NyP8Q/8AlV5o54XEeaIv9UpOz1bn9zSdy3zs61P9RF9yAfuqbqu9Hz52Xa/8oD6iR+6rFW6rqnLmzhafuoUpStZmKUpQClKUArKumTW4s1/P+94hWq1lPSxrtGyX0++ZB+6ptj4y5P0ZGufDZaNs3ez5b7qLxU64KnC0misrZIVWzjOc6HHPTNd43Hsj/wDTp9/41kvSs2dqyeSRD+4Pxr5ut0kXFjhGPuiEf8NycqP6t+Y9DkelTP7PKpRjVp621sPIaTnCTg5NJcGa5/Iay/o6ff8AjT+Qtl/R0+/8a/W7e+FvtBcwP2gMtE2jr6r3jzGRU3mqedPI8slgyfG6qSWKm+pBfyGsv6On3/jXLtDdnZtuvFPHBEpOAXbhBJ7hk6nyq0Vn3TJ/skH/AFKf4HryME3gZxuKzaWd9WdtpszZkqBkg4gc8OIZzxAEjiUBe0DjmK/cmw7BBxSWjRoOcjRnhA8WAJZR5kADvr5u1dhbG3BuDD8EvwaojOdW1UFWJ+o8qksrwthrongfWVZQjdk81ZQq+Wi/urzKuB7OvWjJrO+rOAbvWPM2UgXubqnOf7AJce1RXhd2GyouEyRKgY8PE8cqqp4WbDuwAXRTzNTM7qGY8d5GeI5YJIyc+5WjZQPPA076qvSNch7AYnFxiZOQUcPwc3Ph7z+6mVcDKnWqzko531ZZLXdHZ8qB4oopFPJkPEp1xoQcHUV7fyGsv6PH9Rrj6M/902/5r/tZKtNeygk2jX7TW+N9WQX8h7L+jx/Ufxp/Iey/o8f1GpwtVI3q6UoLQlIMXMo0wp7Cn6bjn6Ln2VspUJVpZaccWa53k4LGU31ZKXm6uz4ULyxRRooyWbQD1JNVXeS9tZ9iXPuBeGJJox8UqGbjhJYA64ww545VnW3t5ri/fiuXLYPZQaIn5q/v1PnVm2Hru7fDwmQ/fB+FXP8Aa3axjVm9eZbOZXT0hOvjDF4YPazRujVs7Kt/zWH1SPVnqp9FrZ2TD5GUf916tlVFwsKsub9SVS9xchSlK0mwUpSgFKUoBWU9Juu17Ef8r77j/StWrKukj/fVj/6P/uDUyy8X5P0ZGufc6FX6UGztWb0i/ZJVVq0dJh/81n/9P9klVeu20f8A9aHJFHW8Rn7hnaNgyMUZTlWUkEHxBGorRt1ul548JfgyLy65B2x+eo0b1GD5Gs2pWVzZUrlYTXz3ilWnTeMWf05s7asVzGJIHWVDyZTn2HwPkdapPTL/ALJB/wBSn+B6yjY+3JrOTrLaRo278fFYeDqdGHrWiWm+1ntaNINqp1LBgysHZY2bBGeIHKaMdG0865S50VVt3mj3o+W0ube9jJrNqZObq7aVbCEC6toQicLiTBZWBOc5lUD2j6810Hei1IcC/Ep4H7LdUqt2T8UiMZ9Ax9tfB0XbPYA9XIw7vh5jp3Y7Vcm0uh6zkTEHHbt+WGaTTvBVjqPQiqlKO9k+couTaJBt6LYyEJtFQ2TgMITHz5BuBcj+37agOknaivZqhngnYyBlEWhCiOTLEdY+mSBnTn51J2vRDYqgEiySMB2nMjqWPjhSAP8A95157R6Ptl2sRefijQcy1xLg+QHFqfIZr3LFvCOL+R7TqRhLM9xJ9Gn+6bb81/2slde8m+dvYL8O+Xx2Yl1dvZ8keZwKzLanST1MIttlK0EKZAkc8UhBJJ4Q2eHUnU5PpVGmmZ2LOSzE5LMSST4knU1eW2h51pZ6vdXDeVNa+UdUNZaN6Oka5vsoD1EJ/wCGhOWH9Y/NvQYHkaqlKV1FC2p0I5YLAqp1JTeMmKvO7ZzsHaA+mn/4/wAKo1Xjdb/ce0vVP1LULSvhL/0vU223vPky/wDRQf8AyqL86X9q9XCqd0Tf7qj/AD5f2jVca4u58afN+pe0fDjyFKUrQbRSlKAUpSgFZV0n6bWsT/y/uuB+Naqayrpg7F1ZP4cX92SM/vqZY+Ml5P0ZGufDKv0nrjas3pH+ySqrVx6WI8bUc/lRxH+6R/lqnV22jnjbQ5FJX8RilKVONApSlePzBY92N/LnZ5ARusi74XyV/sHmh9NPI1ru7XSDbXy6N1UgGWikIBGOZU8nHmPaBWP7s7j3O0CDGvBH3zPkL58Pe59PaRWvbs9HlrZLnhE8hGGkkAPMYIVeSj7/ABJrktLeyY933/L+fzEt7Ptvl5/wQu9PS1FBlLIC4k1Bc/zSnyI1k9mnnWU7X23NeSdZcSNI3dnko8EUaKPStT3p6I4psvYkQPz6s56tj5d8fsyPIVlW1djTWkhjuI2ibz5EeKkaMPMVM0T7Hh3Pe89ppu+2x72zy2HHSlK6IrhSlKAVeN29Ng7QPi8Y/Z/jVHq8bJ7O7l2fy7hF+owf61VaU8OK/cvUk23vPkzQOikY2VF+dKf+69W+qv0Zx8OyrfzDn65HNWiuLuHjVlzfqX1L3FyFKUrQbBSlKAUpSgFZl03W/wADbyDud1+0gI/wVptUvpasus2YzfNPG/szwH7nqTaSy14vzNNdY02UPpV7dxbzDlLbIfqLH9TCqRV33q+H2Ps+bmYw8LH0GBn9F99Uiu00W/0MvBtfUo7ld/HiKV+ooi7BUBZicBVBJJ8ABqa0TdfojkkxJfkwrz6pfjn888k9Bk+lb7m9pWyxm/lvMKVGdR91FG2Tsaa7k6u3jaRu/HJR4sx0UeZrVt1uiSKHEl6RcPz6sfzS+udZPbgeVT9xtG12QscfVGGJzgOiZRWxn4Q54skDPEQeXOrGrZGRXJ3mlqtfVHux+pb0bKMFmlrITaO9Vradh5UUqP5tQWIAJGAqjTVSMacqpF30vOXKxQqvPhLl2OO4nAAz5Z/GuffHdxrU5kMTxtLK0TdY8cuJWMjI46t1YBmJ4tOdVmeWPgISIBtMN18jkfFJ7PVBTo2NSPinvFU9SEtqaOm0fTtp5c8JNt8NX0NO3F3z91KIpuLrUXLSHHC+WOox8XmBj6uWln2psiG7jMdxGsqnuYcj4qeanzGtYDbXpikV0OGUgqezkd+RxAgHHfzHOtj3H2nNcQyTXLKQ7/BqvxUVVCnB17/M659BrpVH8z3S2j42824YZXuKLvT0RSRZksSZk+abHWD808n9ND61nkkZVirAqQcEEEEHwIPI1/UQYGoLeXcm22gPhl4ZMYWVMBx4ZPyh5HPsro7PTNSnhGtrXHecrXsVLXDUfzxSrTvR0eXNhlsdfF86gPZH9YvNfXUedVauqo3FOvHNTeJUzpyg8JIVd7j4LduMcuuuifYpf+GKpFXvfOApZbMtB8Yx8ZH0pOED+871XaSeMqcfPHojdQ2SfkaluZb9Xs62XwhjJ9WUMf11NV5W0IRFUclAUegGB+qvWuJnLNJsv4rBJClKViZClKUApSlAKj9vbO902ssJ/wCJG6j1IOD9eKkK+EV6ng8UeNYrAxHdxTdbHvbUj4SBhOi9+nxx/cYf264d1ujq5v8ADkdRCf8AiODlh/Vpzb10HnVgvj70bwcZ7MNxkt4BZT2/syDi9K1tau6l9UoJ9lsnrx9SuhbxqPCf+Oogt29zLfZ6/AplyO1K+rt7fkjyGBVb3p3uVpXtrmGaO3J4TMrPGzFT8ZMDtIGGMA649h0I1SNu7hGfjKXMzyMSzJJLiM5J0ChTwKNABgjSqac5Sbk3iy3to0ozSmu6Z/siaOW4iS8kZoEZgOInAB1AJ5qpIXPh5c62q5vkjh4g8a5HYLuFQsR2BnwJ8KxLaW7dxbazxsi/lErwk+RB1rnt9qyxo0aserYdqJu0h7/inQajORg1DjNx95HVXOj6d7llbTWpbPzeWbe3ft7qBrdoOpbiHHlw2OFsjg7I7xz8M4znNUrBPl/of/5XoBQjNapTbZf2ejoW9PLFcyS2DsfrJEyyprp1jPEGHLKShSAQR9w0OtWbbcZu9qpZySOsMYRBliSSIuMnLc3YnGT/AKV2dGYgYYEkkcyntR9aVSQdzhB8bwI8vAiu7f3c552FxajMigBlBwzBdVZD+UPvAGNQAZCXdxRylev/AMyUavd2pN7uDPzdbn3FivW7MmkbGpgchlcd+OQJ8sZ8CKsm7G8qX0PEvZdcCSM80bw17tDg+XiCBCbmb8C4AguexOMjJGBJjy7n8V9o7wIPebagsb5prdWilLYkRlPV3ERUMJQRpni0ONcjPjnLFJYrYVzo1Ks+xmu9ufH/AF5moEVRd6eiuC6y9vi2lOug+DY/SQfF9V+o1Lbr75i+wFglTQlnIHVgggcIf5RJzpj5Jqdsr5Zk4k5ZZSDzDIxVlPmGBFSaNedJ5qbwK2vb63CojA03IuI76G2uIyvWSAcQ1RkBy5VhocKCcc/KrVJ/4/eVQusdsR6AQjJ/7rYrRN59sLZ2kk7Yyi9kHvc6IPaSPZmqZ0O7GIjlu5NWmbhUnvVSS7e1/wDBVrO8nWputU3LBc3t+hXKhGE1CPHHoaQBX2lKpSxFKUoBSlKAUpSgFKUoCodJW7Hu6zJjGZYcug72GO3H7QNPNRXh0X71+7LURSH4aABTnm8fJH8/yT5geNXWsm312HJsq8W/shhGbMij4qs3xlYD5D/cf7NTqDVaHYS27Vz4fMi1U6cu0XzNWnmCKWYhVAJJJwAAMkknkKyfeTa1qt0l3s9/hlcmXPW/CgnQgtzXmpAxoRjlV5sr+DbNicE8D8IlQHtKVZWaNvXGM94OlUreewmljndLeC2t4WZVIiQSSBH4Mg4yFyOfZ0HfUKcZRTWxlpYSpuqs+xn3bPShLKnDbp1GR2nJDN6Lpgepz7KpdxcF2LSMXY8yxJJ9p51oO7/R7FPYo8pZZJAH4hqVTiyAinTJUDUg8zX52dBY21yILm1ljaRgUecxupByiDsOQBzGudTr5R+znNYtnR0tI2to3C3pty16zP5ImAUkEBhkHxGSD/hNfK33aGzopYSjxpIuNFYAjI5Y8KwFhny9OQ9K1VKeUttE6UleZs0cGj6GwdNCORGhB8RVh2bv7dwEfCdco+TKOLI8OL4331CtsaZY+sMUgTAPGY24eE/Kzyx514Vhi47CdKlb3uKkkzTrzY8O2LYXNuOpnHfnHbT5Dkfc3MZB8qjbiKba2z1AHFcWshWRSQC44cZ8OL9ZVvKofcpbuR3jspli0DMr6qfk8QHC2o0+6tI3O3YNjG/WOJJJG4nYZx5AZ1Pec+LGpMe/rOMuk7Gq4qWLi+7x5PyM4tt4p4bI2aQyLIzHDYfiALBjwoF4s5HPu51pe6Fg8NovXZ6yRnlkyMduRixHD3d2n6uVTZFUfpF359xx9RbnNxIMac4lPyvzj8ke3wzIo0ZVJKEdZU3d5GacsqWvF+bK/v5tN9qX8dhanKo/bYcusweNj5Rrn2k+VahszZ6W8KRRDCxqFUeQHM+ff7aqfRtuX7ihMs4+HlHaB5xpzCep5t54HdV2qVc1I6qUNkfq97K+jF65y2sUpSoZIFKUoBSlKAUpSgFKUoBXjdWqyoySKHVgQykZBB5g17UoDHdrbGuN37n3RaZktmOGU5IAzpHL/lf9+h0LYW8FvtW2bhwwZSssTfGXiGCrDwOuCNDU3cW6yKVcBlYEMpAIIPMEHmKy3eLo/nsJfdWyS4C5JiXV0HeFB/nE+icn17rBVIXKy1HhPc+PP7kRwlReMdceH2JzfS2WztoUF5NaQqSihA0kjnA4EL8QIRQDoT3jXQVnO0doyScIklM3Bngc8XFg92W7XcDg5x3HnV52Bvza7SMce0ERJo2JTj1iZiCpI4tA2Cey3fyJNem9u4/WXFv7mhVLctw3HUogdcsMPjvAHhnHPFRLihNdyWpl1ou/oUZZprFEEOk26EPAerLYx1hU55cyM8OfZjyqD2fsfropJWljiSMgNniZyW5cMaAk9+vkfA40aToptjgq0qkeLKwPqCv6sVBba2wLSd4Le8NusZAEccRkCnhGs0rsW557KghR3ZzUWNNvXN7C2lpGlHuWUMrltf5iXLdXbMd3b6SLMy6SYjMYGeQCHJ4caA65wfQZhvpbxRX0iW4CoMZVeQcjLAeHoORyKj4NpzLK7QuyPJkN1IK8WeYAA0yRnQDmcYrrsN0rqaRVEMi8R+NIjqoz3s2NPGtc5Z1gkTbK2jo+o61SoksNm86dwpJfd8awHh4sdYeHPwSsrOM4OM8OM/S862wmq5sDY0Oy7YmVkQ4zLISQvM4ALHOBn2n6qpu8PSPNeye5tkq5LaGUDDsO8oD/ADa/SOD+bU22tZ1FgtnHcjmdK6QhXruolh6snN+ukVLMGG2xLcHTTVYs/leLeC/X4Hi3B3BZX92bQy0zHiRH1KE69ZJn5fgPk+vLt3J6NksyJrnE1xzHesR+jn4zfSPs8TecVKqVoUo9nR+b48vIqY05Teep8kAK+0pUElClKUApSlAKUpQClKUApSlAKUpQCvlfaUBT97ujeC/y6/ATH5ajRz/WL8r1Gvryqm228G0NhMI7tDPBnCkkkY8IpcafmsPYOdbFXjc2iSoUkVXVhgqwDA+oOhqXTumo5KizR8/4ZHnRTeaOpkNu9vnbbQHwD4fvifCuPZ8oea5Fee0t3GKlLNktRK8jzzBeKQlzkhMnQkk9rPZCgDyrO8XRCjHrNnv1Dg5EbFuDP0HHaT7/AGVDwb97Q2Ueq2hEZhrwtIcE45cMwBDj1yfOtvs0auu3lj5Pb/sx7aUH+osPNF+3b3MhsMspMkhGsj4yB3hQPijx8e81E7z9KVva5WDFzKPyT8Gp+k/f6Ln2VVOHam3efwFufWOIj/FN949Kum7HRpbWWHYe6JR8uQDCn6Ccl9Tk+deKhRoeK8XwX8sznXrXEsV1ZTbXd3aG3HWW8cwQZyoIIGP6qL/O31mtL3f3XgsI+C3TGfjOdXcjvZu/05DuFSwWvtaa1zKosuyPBHtOioa9r4ilKVGNwpSlAKUpQClKUApSlAKUpQClKUBC7d3xtbAgXkvUZxhmSThOc4AcKVz2TpnOlSOz9oJcRiSLiKnOCyOh0+i4B9uKz7p9XOyk/wCqh/VJWkigIWz3ytZp+ojd2lGMp1M4K5zgvxIOAHGhbANTdVbZzcO19oMFLEW9ieEYy2PdmgyQMnHeQK4LLpJe6e4itLCeWa3kCPE8kMeDrxF5OIouowACxPhgE0BeK4dl7bguw5tpUmEblH4DnhdeamoPdTfobQjuB7nlhuLVuCa2JQuGIPCEclVbPCQCSvLwwTy7l7djnhvGsLL3O0Vy6PCWijaWYBTIzFMqp1xzI0560BdK8p7ZZBh1VxocMARkcjg1W9zN9TtSCSWOAxBGZAryLxGVOaMAOxzXU558q/Nhv4ptZ7q6iNrBAzp1hkWTrGjkMbGMKNRxjhU957qAtSrivtU/au/UtnElxd2jRWzFA7iZXlhDkBWmhC4AyQCFdiM99fvePpCSxuYIZIJmFwxEcq8DI+FBIjVWLu2WVQvCMltDQFtpVMt+kNupLXFnLbTNdLawW7svFK7oroxbAVFw2SdQOE4ydKlbfbs4uRDcWwTiikkR4phKrdWYw0Z40jKt8IuMjB8dDQEhYbcguJJY4ZUkeBgsyqcmNjnAbw5H2gjuNd1UzdHb8E11tAQ2bWksLR+6CREZJpGEh1ERIJHCcdo5L+uYDo83ima62iTbXcxe+kUFjFwwquiRSlpcoFB5KGAHLPKgNSpVU3W33a/ubiA2zW7WrBZuOVGIY54eFVHaU8J7WfCuvYW80l1czwtbmJbduB5etV1aQqr8CYGSQrgnOMZxQFgpSlAKUpQClKUApSlAKUpQGf8AThs6SbY7GJS5ililYKMngUkMceXFk+QJqb2Z0jbPnhWVby3QEZKyTRo6Z5q6sQQRVlqKfdSzZ+NrW2L5zxmCItnx4uHOaAh907sXV1eXkf8AMSdRFDIQVEiwLIXkXOMpxykBu/gJqG6Mr1G2htcKyEm8JGGBJGGGR4jsmtDaIFSpAKkYKkAggjGCPDFc9vsiGNg0cMSMOTLGikA6HBAoCibj3KLt3bQZlUmS1IBYDIWOTiIz4d9fOh+7R22mAyknaVywAYElW4cMB4ac6vcux4HYs0MTMc5YxoScjBySNcjSv1b7KhibijijjbGOJUVTg8xkDlpQGZX7y7J2xcQWwONqoHtiBkR3nEElc+QDmVvRRUj0rbtMu75gs1Yrb9SQg1Zo4tG5cyB2yfok1oMlsrMrMqsyZ4GIBK8Qw3CeYyNNK9aAzdH2Vf2Iaa+lkgkCl4Zb585yGEbpxcRYMB2eZIGM1+d+7iGHamxU4kVY5ZRgsOwvVxqnFk5Hdzq1bSS0spBItqjzvxcAggjad8Y42GADgAjJJ7wOZAMpNseCRizwxOx5s0aEnAwMkjXQUBX9+9n2l5HbQXbMommHUSxyBGjlWKR1dXOmoUqNDksPKoLZNvebP2tBai+k2hbyRzPMk/C0luqL8HI0nPDOQozgHDad4v8AcbKhljEckUbxjGEaNGUYGBhSMDSvlnsiGBSsMMUSt8ZUjRA2mNQoAOlAUHo6vEbbG2QHU8U8HDhgeLCyg48cYp0b7Zgiu9pwyyxxzPtOcpE7qruGIClFJy2cHlmr7BseCNg0cMSMORWNARkYOCBpppX6bZ8QkM3Vx9ZjBk4F48YxjjxnGKAzzfK7Ox9sRX6ozxXcTW8yICS06LxW+PpNhU8grVd919jm0tURyGlPFJO4+XPKxeZvTjY48gB3VXrTbUW257c26SG3tn6+SSSJowZ1BWCFOMDiKlmkYjQcCDPaq7UB9pSlAKUpQClKUApSlAKUpQClcqbVhaQxrLGXHNA6lh6rnNdVAKUpQClflXBJAIJGhGeRxnB8NCPrr9UAqj21/PfR7QkSd7Z7a4nhgVODhTqEUh5VZT1nGxJIOnCQBg6m8VDXO6VtJJJIyMDMAJgskqJMAMDrY1YK+mmo1GhyNKAp2z7ya/v9mTtI0DS7OlkZUSMgEvbFwOsVuy2R5gAYPPOlVD3uxrZJkuZfg3jXgRzNJGqpoSgUOE4TwjIxg41qTtrlZUDxsrowyrKQysO4qRoR50B60pSgFKUoBSlKAUpSgFKUoBSlKAUpSgFUXpg2q9vYR4Zo45bmGK5kTIZLdixkII1GeELkeOO+r1UbtyaDhSK6USJcSCEIyhlZmVnAYHTGIz7cUBX7ndrZu0LFoLQWZBjYQvEsTGJivYkUoeLIODzBONedcnSNvj73yWMUc6Q9ZcxCcHhLC2z22OclVOMcXriojf8A6Ldm2+z7i5gj9ySwo0kckckg7a/EXhLEdpsLoAddK+7wPK0G75uieuN3amXi+Nx9XrxfSzz86A0fZW14ruPrLd1lQkgMucZHMa16bQvkt4ZJZTwpGjO58FUEsfqFe4qnb9F7yWDZ0DKrSnrp2ZONVt4GBAdAylhJLwJjIyA9AVfdHaFxZbaAviQNrxCdQdBFOuStvr3rEQnmeCtM2vtqGziMty4ijGhY5PcT3AnkD9VZ50m7sX0lmLk3EEslkwuIhHaNE+UwXw5nfThHFjGvAKtFxt1L/YUlwnxZbOZiM/FPVOHQ+jAr7KA8rrpUsI4llMkjxsAxdIJnCKx7JlIX4MnnwnXBBxqKslttOKWBZ43VomXjEmRw8GM8WTyGPHlVP3Dtk/k1CvCOFrWTiXGh4g/Fkd+STVCmuWXcyzOpjM6i4x8z7qmyD5Fgg+qgLj0h732U2zbhXSSRWhl6id7SZoDKyMIzFMU4cknRwca6GpXdLbcNjsKykupBEnuaHtEE69XnkATyB+qvbf7aEPvJdvxoY3tpBGwI4WLoREEPI5JGMVG2JH8kxn/7W3/tmoCXsekWynuYbeGUvLOnWRqEf4vAZBxkjsEoOLB1wRpqM+l3v7axqz5leJCRJPHBLJChBw2ZEUggHQlcgd+KrWyLALuqjW6DrVsZJIyFHEsrwOGdDzDHiYZHjXn0fWU93sOBIbm3ELQtEy+5GZkzxLIrMLgAtknXhGc5xrQFs2tvzaWixNNIwSbh6mRIZpEk488Kq8aMpYgZC5ziu263ghhSJ5WMYnkSKMOjqxkkzwIVYAqTg8wKpe824nVbtPaRu0z2yGWKQgBuKJ2l0Azg8JZBUXtSFt47Bp4iQbe3ja34cjN9wpNNjx4QqxA+MknhQGh7Y3qgs3RJ+tBlIWPggnkDuc4RTGhHF2SeHngZpeb0RRytEolnkRVaRIYnkMatnhMnCMKTg4UnJxoKrO6G2121Lb3XNbaDLAZwLyccMg9UjQ+y5FeF7u9epf3Vzsa6gPWOguba5RioljiTHC6jI7DqdMfG5+AF32RteO7hEsBLISw7SOhDIxR1ZXAZSGUggjurtqq9He3nvLaXroFtZYbmeKZIzlDMrcUjofNnOdTrnWrVQClKUApSlAKUpQCozb+7sF/EIrpC6hg64Z0KuueF1ZCCCMn66k6UBX7fce3VkaQz3PVkNGLm4mnVGHJgkjFeIdzEEjurq3i3Xt9oxCO7TrFVg64ZkZXGcMrKQQdTUtSgOTZey47WIRQghVzjiZnJJOSWZyWY5PMmo6Pc23W6NyOu644y/um5OVDcQQqZOEpn5GOHyqcpQHHtTZSXURjlL8J5iOWSIkYIILRsCQQdRnBqHs+j6zht3t4lljhfPHGtzchSCCGGOs0BDHIGM6ZzirJSgIrZW7EFrAYIA6xEFeBpZXCqQQQnGx4BqeWK8Nm7mWttbNbRxkwMCphkkklTBJJCrIxC5LEnGMnWpylAVSx6LtnwK6pCeF0dOFpZnCLICHEQZz1ZIJHEuDgnXWu1NyLZbX3KBMIDp1fum5xwlSpjz1meDBPYzjyqepQEbsPd6Gxj6u2DqmAFRppZFQDOAgkZuAa8hiohejWyWR3iSW36w5kSC4uIY3P0kicD2DAq00oDwtrFIolijVUjVeFUAAULyxiufYmw4bG3SC1Tq4kzwrknHExY6sSTqTzrvpQEfsbYMNlGyWyCJWd5CBk9tzljr+ruAArjl3QhM0kqPcQtMQ0vVXEyK7BQoYqGwp4VAyuDoKnKUBy7N2ZHbRCOBRGi5wozzJJZiTqxJJJJJJJJNdVKUApSlAKUpQClKUApSlAKUpQAUpSgFKUoBSlKAUpSgFKUoBSlKAUpSgFKUoBSlKAUpSgP/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12" descr="data:image/jpeg;base64,/9j/4AAQSkZJRgABAQAAAQABAAD/2wCEAAkGBhQPDxUUDxQUEBUVFhUYFBQUFBQWGBUVFhUVGBUUFBYXGyYfFx0kGhQYIC8gIygpLSwsFh4xNTAqNScsLCkBCQoKDgwOGg8PGikgHyQqKjQ1LyktMCwtNTQsKikuKiwqLCwpLCwsKiwpLCwsLCosLCwsNCwsLCwvKSw0LCwsLP/AABEIAQQAwgMBIgACEQEDEQH/xAAcAAEAAwEBAQEBAAAAAAAAAAAABQYHBAMBAgj/xABREAACAQMBBAcBCwcJBgUFAAABAgMABBEhBQYSMQcTIkFRYXGBFBUjMkJTYpGSodFScpOxs8HTFjNUY4KissLhNDVDc3SjJCWDtNJEVcPw8f/EABsBAQACAwEBAAAAAAAAAAAAAAAEBQIDBgEH/8QANxEAAgECAgcFBwMEAwAAAAAAAAECAwQREgUhMUFRcZETIjNhsRQyUoGh0fAjYsEGFULhJDRy/9oADAMBAAIRAxEAPwDcaUpQCmaVVekbeGWws1ltyocyqvaXiGCrk6f2RWcIOpJRW1mMpKKxZac0zWV2u8O3JY1eOFGR1DK3BGMqwyDrJ4V6++23/mE+xF/EqU7OS1OUeppVdP8AxfQ0/NM1mHvtt/5hPsxfxKe+23/mE+xF/Erz2R/FHqO3/a+hp+aZrMPfbb/zCfZi/iU99tv/ADCfZi/iU9kfxx6jt/2voafSsw999v8AzCfYi/iU999v/MJ9iL+JT2R/HHqO3XwvoafmlZh777f+YT7MX8Snvvt/5hPsRfxKeyS+KPUdv+19DUM18zWYe++3/mE+zF/Er5777f8AmE+xF/Ep7HL4o9R2/wC19DUM0zWX+++3/mE+zF/Er7777f8AmE+xF/Ep7I/ij1Hb/tfQ0/NM1mHvtt/5hPsxfxKj9s77bYs1DXKRxBiQpMaHJAzjsue6so2U5PBSj1PHcJa2n0Nfr7XhZy8casflKp+sA/vr3qCSRSlKAUpSgFKUoBWf9ND4sIx4zr90claBWb9Nr/8AhIR/XH7o3/GpVn48eZpr+Gzk3rvZIdnbPWN3jzCueBmXOIo+eDrzqpe/c/z836V/xq0dIGlvYr4Q/wCSKqUarLiT7Rn0TQNtSlZRlOKZ2Hbc/wA/N+lf8a6b24vIOHrnnj414lzI+o7wddGGRleYyKkNh7OS1iF5djPL3PF3u3NXwfrHgO14V7We3xf8VvfYAkbMMigDqn5Ko/UCeeSDz0rJXU1LuLGK2v7cjCrXi5uVKmnCO14enIgffuf5+b9K/wCNPfqf5+b9K/4157S2c9tK0coww5EcmU8nXyOPZgjmK5qlxm5LFMuqVK2qwU4xWHI7Pfuf5+b9K/41LWmy9pyrlFuiDyLSMmftsKsG5uwlt4opmjE1zNloEY4WOMY+FY4PAMMCWwT21UDJ1n7za0ULcN1tDgk70i6tAp8OHhdx/aY1KjDVjJnJ3mlI9o6dtSTw34YmcbRjvrbWc3MQ/KLvw/aDFfvrh9+Z/npf0j/jWt296XjL28y7Qi5PG3VGTHeEZAqk4+Q47X5QrPt9d344Gjntf9nnGVAzhGxnhGdQCMkA8sMNMAV5ODSxTJGjdJU61Tsa9OKb8iF9+J/npv0j/jT35n+el/SP+NcdTW72w1lDT3PZtotWPzhHyB5Z0OOfxRrnESpVyRzNnQXatreGaUF5aj8k3ot/dHHN1ROOLrXz4B8Z+JnTi8fLWuP35n+em/Sv+NTi78Mbgl1zbkcBhwDhOWcci2OY5EdnwNR+8WwhblZITx28msbjXhzrwE/qPeBg6g50U7ipmy1dWOz7cyttZqNTJc00s2zV9DjG2Z/npv0j/jVh3+kMmxbF2JY8WpJySeqbUk8+VVKrVvV2t37Q+E2PumH7qvNGSftESt/qqhThbJwSWvcarsN82sJ8Yoz/AHFruqL3XfNjbHxgh/ZrUpSWqTOQj7qFKUrEyFKUoBSlKAVmHTe/wNuPF5D9SAfvrT6yzptbPuRfEzH9kP31MsfHj+biPc+Gzz6TBg2q+EP/AMB+6qUDggjGhB1AI0OdQdCNOR51dOlTS5hHhCP8R/CqVVNW1zZ9P0LGLsIxe/Et+0x7626zQ5E0IxJDknIOuYx54JB78Y5iq/sXYzXcvAuijV3I0RfE+Z5Ad/oCR47O2i9tKskRww7jnDDvVvEHH3A8xU1t/elJo+rtU6kS9u4OACznQppzGmp7+Xec1nZ1Kf6dP3X9PzcRXTuLZu3pa4y2PhxOferba3LokXajhHCsjatIcAFuLmV7I9Tr4Yg8V9pUunBU4qKLq1toUKSpxZeNqbyGOzVoG4XkgtIlYaFEAuOt4T3HjjK58h4CqOKSyPwBQdA3EAfPQjyz+seZz8U1IqSzEHRllG1zxlhi3t8tx17M2o9rKssJwy/Uy96N4g/68wKt++9+hteBflXckkY8F6vMn/dmYepNUKXPJRz5k4wB38+eldVzdNK2XOcDAHgMkn6yxJPeWJ76KWEWjTc2Ma95CpFYKO18eB41aNi3a3tsLKY9W6627jQEqDhGA5kAn1GTzBzV6emQRqCNCCNQQRyIPfUWrSVSOBYX1tG4hqeElrTOxdjym46jgPWZwR3D6RP5ONeLwqa2/frbW/uGE9ZjWeQ8uPIYog7tQCfD84kj6+/DG2xwAXOOAzgL/N8+Id/Fn5PLPa8FqritEKc6kk6qww/MfsVtGlVu6idwsFDdxfE+1adt9rdyH6Nx/mlH76q1Wm713cb6NyP8Q/8AlV5o54XEeaIv9UpOz1bn9zSdy3zs61P9RF9yAfuqbqu9Hz52Xa/8oD6iR+6rFW6rqnLmzhafuoUpStZmKUpQClKUArKumTW4s1/P+94hWq1lPSxrtGyX0++ZB+6ptj4y5P0ZGufDZaNs3ez5b7qLxU64KnC0misrZIVWzjOc6HHPTNd43Hsj/wDTp9/41kvSs2dqyeSRD+4Pxr5ut0kXFjhGPuiEf8NycqP6t+Y9DkelTP7PKpRjVp621sPIaTnCTg5NJcGa5/Iay/o6ff8AjT+Qtl/R0+/8a/W7e+FvtBcwP2gMtE2jr6r3jzGRU3mqedPI8slgyfG6qSWKm+pBfyGsv6On3/jXLtDdnZtuvFPHBEpOAXbhBJ7hk6nyq0Vn3TJ/skH/AFKf4HryME3gZxuKzaWd9WdtpszZkqBkg4gc8OIZzxAEjiUBe0DjmK/cmw7BBxSWjRoOcjRnhA8WAJZR5kADvr5u1dhbG3BuDD8EvwaojOdW1UFWJ+o8qksrwthrongfWVZQjdk81ZQq+Wi/urzKuB7OvWjJrO+rOAbvWPM2UgXubqnOf7AJce1RXhd2GyouEyRKgY8PE8cqqp4WbDuwAXRTzNTM7qGY8d5GeI5YJIyc+5WjZQPPA076qvSNch7AYnFxiZOQUcPwc3Ph7z+6mVcDKnWqzko531ZZLXdHZ8qB4oopFPJkPEp1xoQcHUV7fyGsv6PH9Rrj6M/902/5r/tZKtNeygk2jX7TW+N9WQX8h7L+jx/Ufxp/Iey/o8f1GpwtVI3q6UoLQlIMXMo0wp7Cn6bjn6Ln2VspUJVpZaccWa53k4LGU31ZKXm6uz4ULyxRRooyWbQD1JNVXeS9tZ9iXPuBeGJJox8UqGbjhJYA64ww545VnW3t5ri/fiuXLYPZQaIn5q/v1PnVm2Hru7fDwmQ/fB+FXP8Aa3axjVm9eZbOZXT0hOvjDF4YPazRujVs7Kt/zWH1SPVnqp9FrZ2TD5GUf916tlVFwsKsub9SVS9xchSlK0mwUpSgFKUoBWU9Juu17Ef8r77j/StWrKukj/fVj/6P/uDUyy8X5P0ZGufc6FX6UGztWb0i/ZJVVq0dJh/81n/9P9klVeu20f8A9aHJFHW8Rn7hnaNgyMUZTlWUkEHxBGorRt1ul548JfgyLy65B2x+eo0b1GD5Gs2pWVzZUrlYTXz3ilWnTeMWf05s7asVzGJIHWVDyZTn2HwPkdapPTL/ALJB/wBSn+B6yjY+3JrOTrLaRo278fFYeDqdGHrWiWm+1ntaNINqp1LBgysHZY2bBGeIHKaMdG0865S50VVt3mj3o+W0ube9jJrNqZObq7aVbCEC6toQicLiTBZWBOc5lUD2j6810Hei1IcC/Ep4H7LdUqt2T8UiMZ9Ax9tfB0XbPYA9XIw7vh5jp3Y7Vcm0uh6zkTEHHbt+WGaTTvBVjqPQiqlKO9k+couTaJBt6LYyEJtFQ2TgMITHz5BuBcj+37agOknaivZqhngnYyBlEWhCiOTLEdY+mSBnTn51J2vRDYqgEiySMB2nMjqWPjhSAP8A95157R6Ptl2sRefijQcy1xLg+QHFqfIZr3LFvCOL+R7TqRhLM9xJ9Gn+6bb81/2slde8m+dvYL8O+Xx2Yl1dvZ8keZwKzLanST1MIttlK0EKZAkc8UhBJJ4Q2eHUnU5PpVGmmZ2LOSzE5LMSST4knU1eW2h51pZ6vdXDeVNa+UdUNZaN6Oka5vsoD1EJ/wCGhOWH9Y/NvQYHkaqlKV1FC2p0I5YLAqp1JTeMmKvO7ZzsHaA+mn/4/wAKo1Xjdb/ce0vVP1LULSvhL/0vU223vPky/wDRQf8AyqL86X9q9XCqd0Tf7qj/AD5f2jVca4u58afN+pe0fDjyFKUrQbRSlKAUpSgFZV0n6bWsT/y/uuB+Naqayrpg7F1ZP4cX92SM/vqZY+Ml5P0ZGufDKv0nrjas3pH+ySqrVx6WI8bUc/lRxH+6R/lqnV22jnjbQ5FJX8RilKVONApSlePzBY92N/LnZ5ARusi74XyV/sHmh9NPI1ru7XSDbXy6N1UgGWikIBGOZU8nHmPaBWP7s7j3O0CDGvBH3zPkL58Pe59PaRWvbs9HlrZLnhE8hGGkkAPMYIVeSj7/ABJrktLeyY933/L+fzEt7Ptvl5/wQu9PS1FBlLIC4k1Bc/zSnyI1k9mnnWU7X23NeSdZcSNI3dnko8EUaKPStT3p6I4psvYkQPz6s56tj5d8fsyPIVlW1djTWkhjuI2ibz5EeKkaMPMVM0T7Hh3Pe89ppu+2x72zy2HHSlK6IrhSlKAVeN29Ng7QPi8Y/Z/jVHq8bJ7O7l2fy7hF+owf61VaU8OK/cvUk23vPkzQOikY2VF+dKf+69W+qv0Zx8OyrfzDn65HNWiuLuHjVlzfqX1L3FyFKUrQbBSlKAUpSgFZl03W/wADbyDud1+0gI/wVptUvpasus2YzfNPG/szwH7nqTaSy14vzNNdY02UPpV7dxbzDlLbIfqLH9TCqRV33q+H2Ps+bmYw8LH0GBn9F99Uiu00W/0MvBtfUo7ld/HiKV+ooi7BUBZicBVBJJ8ABqa0TdfojkkxJfkwrz6pfjn888k9Bk+lb7m9pWyxm/lvMKVGdR91FG2Tsaa7k6u3jaRu/HJR4sx0UeZrVt1uiSKHEl6RcPz6sfzS+udZPbgeVT9xtG12QscfVGGJzgOiZRWxn4Q54skDPEQeXOrGrZGRXJ3mlqtfVHux+pb0bKMFmlrITaO9Vradh5UUqP5tQWIAJGAqjTVSMacqpF30vOXKxQqvPhLl2OO4nAAz5Z/GuffHdxrU5kMTxtLK0TdY8cuJWMjI46t1YBmJ4tOdVmeWPgISIBtMN18jkfFJ7PVBTo2NSPinvFU9SEtqaOm0fTtp5c8JNt8NX0NO3F3z91KIpuLrUXLSHHC+WOox8XmBj6uWln2psiG7jMdxGsqnuYcj4qeanzGtYDbXpikV0OGUgqezkd+RxAgHHfzHOtj3H2nNcQyTXLKQ7/BqvxUVVCnB17/M659BrpVH8z3S2j42824YZXuKLvT0RSRZksSZk+abHWD808n9ND61nkkZVirAqQcEEEEHwIPI1/UQYGoLeXcm22gPhl4ZMYWVMBx4ZPyh5HPsro7PTNSnhGtrXHecrXsVLXDUfzxSrTvR0eXNhlsdfF86gPZH9YvNfXUedVauqo3FOvHNTeJUzpyg8JIVd7j4LduMcuuuifYpf+GKpFXvfOApZbMtB8Yx8ZH0pOED+871XaSeMqcfPHojdQ2SfkaluZb9Xs62XwhjJ9WUMf11NV5W0IRFUclAUegGB+qvWuJnLNJsv4rBJClKViZClKUApSlAKj9vbO902ssJ/wCJG6j1IOD9eKkK+EV6ng8UeNYrAxHdxTdbHvbUj4SBhOi9+nxx/cYf264d1ujq5v8ADkdRCf8AiODlh/Vpzb10HnVgvj70bwcZ7MNxkt4BZT2/syDi9K1tau6l9UoJ9lsnrx9SuhbxqPCf+Oogt29zLfZ6/AplyO1K+rt7fkjyGBVb3p3uVpXtrmGaO3J4TMrPGzFT8ZMDtIGGMA649h0I1SNu7hGfjKXMzyMSzJJLiM5J0ChTwKNABgjSqac5Sbk3iy3to0ozSmu6Z/siaOW4iS8kZoEZgOInAB1AJ5qpIXPh5c62q5vkjh4g8a5HYLuFQsR2BnwJ8KxLaW7dxbazxsi/lErwk+RB1rnt9qyxo0aserYdqJu0h7/inQajORg1DjNx95HVXOj6d7llbTWpbPzeWbe3ft7qBrdoOpbiHHlw2OFsjg7I7xz8M4znNUrBPl/of/5XoBQjNapTbZf2ejoW9PLFcyS2DsfrJEyyprp1jPEGHLKShSAQR9w0OtWbbcZu9qpZySOsMYRBliSSIuMnLc3YnGT/AKV2dGYgYYEkkcyntR9aVSQdzhB8bwI8vAiu7f3c552FxajMigBlBwzBdVZD+UPvAGNQAZCXdxRylev/AMyUavd2pN7uDPzdbn3FivW7MmkbGpgchlcd+OQJ8sZ8CKsm7G8qX0PEvZdcCSM80bw17tDg+XiCBCbmb8C4AguexOMjJGBJjy7n8V9o7wIPebagsb5prdWilLYkRlPV3ERUMJQRpni0ONcjPjnLFJYrYVzo1Ks+xmu9ufH/AF5moEVRd6eiuC6y9vi2lOug+DY/SQfF9V+o1Lbr75i+wFglTQlnIHVgggcIf5RJzpj5Jqdsr5Zk4k5ZZSDzDIxVlPmGBFSaNedJ5qbwK2vb63CojA03IuI76G2uIyvWSAcQ1RkBy5VhocKCcc/KrVJ/4/eVQusdsR6AQjJ/7rYrRN59sLZ2kk7Yyi9kHvc6IPaSPZmqZ0O7GIjlu5NWmbhUnvVSS7e1/wDBVrO8nWputU3LBc3t+hXKhGE1CPHHoaQBX2lKpSxFKUoBSlKAUpSgFKUoCodJW7Hu6zJjGZYcug72GO3H7QNPNRXh0X71+7LURSH4aABTnm8fJH8/yT5geNXWsm312HJsq8W/shhGbMij4qs3xlYD5D/cf7NTqDVaHYS27Vz4fMi1U6cu0XzNWnmCKWYhVAJJJwAAMkknkKyfeTa1qt0l3s9/hlcmXPW/CgnQgtzXmpAxoRjlV5sr+DbNicE8D8IlQHtKVZWaNvXGM94OlUreewmljndLeC2t4WZVIiQSSBH4Mg4yFyOfZ0HfUKcZRTWxlpYSpuqs+xn3bPShLKnDbp1GR2nJDN6Lpgepz7KpdxcF2LSMXY8yxJJ9p51oO7/R7FPYo8pZZJAH4hqVTiyAinTJUDUg8zX52dBY21yILm1ljaRgUecxupByiDsOQBzGudTr5R+znNYtnR0tI2to3C3pty16zP5ImAUkEBhkHxGSD/hNfK33aGzopYSjxpIuNFYAjI5Y8KwFhny9OQ9K1VKeUttE6UleZs0cGj6GwdNCORGhB8RVh2bv7dwEfCdco+TKOLI8OL4331CtsaZY+sMUgTAPGY24eE/Kzyx514Vhi47CdKlb3uKkkzTrzY8O2LYXNuOpnHfnHbT5Dkfc3MZB8qjbiKba2z1AHFcWshWRSQC44cZ8OL9ZVvKofcpbuR3jspli0DMr6qfk8QHC2o0+6tI3O3YNjG/WOJJJG4nYZx5AZ1Pec+LGpMe/rOMuk7Gq4qWLi+7x5PyM4tt4p4bI2aQyLIzHDYfiALBjwoF4s5HPu51pe6Fg8NovXZ6yRnlkyMduRixHD3d2n6uVTZFUfpF359xx9RbnNxIMac4lPyvzj8ke3wzIo0ZVJKEdZU3d5GacsqWvF+bK/v5tN9qX8dhanKo/bYcusweNj5Rrn2k+VahszZ6W8KRRDCxqFUeQHM+ff7aqfRtuX7ihMs4+HlHaB5xpzCep5t54HdV2qVc1I6qUNkfq97K+jF65y2sUpSoZIFKUoBSlKAUpSgFKUoBXjdWqyoySKHVgQykZBB5g17UoDHdrbGuN37n3RaZktmOGU5IAzpHL/lf9+h0LYW8FvtW2bhwwZSssTfGXiGCrDwOuCNDU3cW6yKVcBlYEMpAIIPMEHmKy3eLo/nsJfdWyS4C5JiXV0HeFB/nE+icn17rBVIXKy1HhPc+PP7kRwlReMdceH2JzfS2WztoUF5NaQqSihA0kjnA4EL8QIRQDoT3jXQVnO0doyScIklM3Bngc8XFg92W7XcDg5x3HnV52Bvza7SMce0ERJo2JTj1iZiCpI4tA2Cey3fyJNem9u4/WXFv7mhVLctw3HUogdcsMPjvAHhnHPFRLihNdyWpl1ou/oUZZprFEEOk26EPAerLYx1hU55cyM8OfZjyqD2fsfropJWljiSMgNniZyW5cMaAk9+vkfA40aToptjgq0qkeLKwPqCv6sVBba2wLSd4Le8NusZAEccRkCnhGs0rsW557KghR3ZzUWNNvXN7C2lpGlHuWUMrltf5iXLdXbMd3b6SLMy6SYjMYGeQCHJ4caA65wfQZhvpbxRX0iW4CoMZVeQcjLAeHoORyKj4NpzLK7QuyPJkN1IK8WeYAA0yRnQDmcYrrsN0rqaRVEMi8R+NIjqoz3s2NPGtc5Z1gkTbK2jo+o61SoksNm86dwpJfd8awHh4sdYeHPwSsrOM4OM8OM/S862wmq5sDY0Oy7YmVkQ4zLISQvM4ALHOBn2n6qpu8PSPNeye5tkq5LaGUDDsO8oD/ADa/SOD+bU22tZ1FgtnHcjmdK6QhXruolh6snN+ukVLMGG2xLcHTTVYs/leLeC/X4Hi3B3BZX92bQy0zHiRH1KE69ZJn5fgPk+vLt3J6NksyJrnE1xzHesR+jn4zfSPs8TecVKqVoUo9nR+b48vIqY05Teep8kAK+0pUElClKUApSlAKUpQClKUApSlAKUpQCvlfaUBT97ujeC/y6/ATH5ajRz/WL8r1Gvryqm228G0NhMI7tDPBnCkkkY8IpcafmsPYOdbFXjc2iSoUkVXVhgqwDA+oOhqXTumo5KizR8/4ZHnRTeaOpkNu9vnbbQHwD4fvifCuPZ8oea5Fee0t3GKlLNktRK8jzzBeKQlzkhMnQkk9rPZCgDyrO8XRCjHrNnv1Dg5EbFuDP0HHaT7/AGVDwb97Q2Ueq2hEZhrwtIcE45cMwBDj1yfOtvs0auu3lj5Pb/sx7aUH+osPNF+3b3MhsMspMkhGsj4yB3hQPijx8e81E7z9KVva5WDFzKPyT8Gp+k/f6Ln2VVOHam3efwFufWOIj/FN949Kum7HRpbWWHYe6JR8uQDCn6Ccl9Tk+deKhRoeK8XwX8sznXrXEsV1ZTbXd3aG3HWW8cwQZyoIIGP6qL/O31mtL3f3XgsI+C3TGfjOdXcjvZu/05DuFSwWvtaa1zKosuyPBHtOioa9r4ilKVGNwpSlAKUpQClKUApSlAKUpQClKUBC7d3xtbAgXkvUZxhmSThOc4AcKVz2TpnOlSOz9oJcRiSLiKnOCyOh0+i4B9uKz7p9XOyk/wCqh/VJWkigIWz3ytZp+ojd2lGMp1M4K5zgvxIOAHGhbANTdVbZzcO19oMFLEW9ieEYy2PdmgyQMnHeQK4LLpJe6e4itLCeWa3kCPE8kMeDrxF5OIouowACxPhgE0BeK4dl7bguw5tpUmEblH4DnhdeamoPdTfobQjuB7nlhuLVuCa2JQuGIPCEclVbPCQCSvLwwTy7l7djnhvGsLL3O0Vy6PCWijaWYBTIzFMqp1xzI0560BdK8p7ZZBh1VxocMARkcjg1W9zN9TtSCSWOAxBGZAryLxGVOaMAOxzXU558q/Nhv4ptZ7q6iNrBAzp1hkWTrGjkMbGMKNRxjhU957qAtSrivtU/au/UtnElxd2jRWzFA7iZXlhDkBWmhC4AyQCFdiM99fvePpCSxuYIZIJmFwxEcq8DI+FBIjVWLu2WVQvCMltDQFtpVMt+kNupLXFnLbTNdLawW7svFK7oroxbAVFw2SdQOE4ydKlbfbs4uRDcWwTiikkR4phKrdWYw0Z40jKt8IuMjB8dDQEhYbcguJJY4ZUkeBgsyqcmNjnAbw5H2gjuNd1UzdHb8E11tAQ2bWksLR+6CREZJpGEh1ERIJHCcdo5L+uYDo83ima62iTbXcxe+kUFjFwwquiRSlpcoFB5KGAHLPKgNSpVU3W33a/ubiA2zW7WrBZuOVGIY54eFVHaU8J7WfCuvYW80l1czwtbmJbduB5etV1aQqr8CYGSQrgnOMZxQFgpSlAKUpQClKUApSlAKUpQGf8AThs6SbY7GJS5ililYKMngUkMceXFk+QJqb2Z0jbPnhWVby3QEZKyTRo6Z5q6sQQRVlqKfdSzZ+NrW2L5zxmCItnx4uHOaAh907sXV1eXkf8AMSdRFDIQVEiwLIXkXOMpxykBu/gJqG6Mr1G2htcKyEm8JGGBJGGGR4jsmtDaIFSpAKkYKkAggjGCPDFc9vsiGNg0cMSMOTLGikA6HBAoCibj3KLt3bQZlUmS1IBYDIWOTiIz4d9fOh+7R22mAyknaVywAYElW4cMB4ac6vcux4HYs0MTMc5YxoScjBySNcjSv1b7KhibijijjbGOJUVTg8xkDlpQGZX7y7J2xcQWwONqoHtiBkR3nEElc+QDmVvRRUj0rbtMu75gs1Yrb9SQg1Zo4tG5cyB2yfok1oMlsrMrMqsyZ4GIBK8Qw3CeYyNNK9aAzdH2Vf2Iaa+lkgkCl4Zb585yGEbpxcRYMB2eZIGM1+d+7iGHamxU4kVY5ZRgsOwvVxqnFk5Hdzq1bSS0spBItqjzvxcAggjad8Y42GADgAjJJ7wOZAMpNseCRizwxOx5s0aEnAwMkjXQUBX9+9n2l5HbQXbMommHUSxyBGjlWKR1dXOmoUqNDksPKoLZNvebP2tBai+k2hbyRzPMk/C0luqL8HI0nPDOQozgHDad4v8AcbKhljEckUbxjGEaNGUYGBhSMDSvlnsiGBSsMMUSt8ZUjRA2mNQoAOlAUHo6vEbbG2QHU8U8HDhgeLCyg48cYp0b7Zgiu9pwyyxxzPtOcpE7qruGIClFJy2cHlmr7BseCNg0cMSMORWNARkYOCBpppX6bZ8QkM3Vx9ZjBk4F48YxjjxnGKAzzfK7Ox9sRX6ozxXcTW8yICS06LxW+PpNhU8grVd919jm0tURyGlPFJO4+XPKxeZvTjY48gB3VXrTbUW257c26SG3tn6+SSSJowZ1BWCFOMDiKlmkYjQcCDPaq7UB9pSlAKUpQClKUApSlAKUpQClcqbVhaQxrLGXHNA6lh6rnNdVAKUpQClflXBJAIJGhGeRxnB8NCPrr9UAqj21/PfR7QkSd7Z7a4nhgVODhTqEUh5VZT1nGxJIOnCQBg6m8VDXO6VtJJJIyMDMAJgskqJMAMDrY1YK+mmo1GhyNKAp2z7ya/v9mTtI0DS7OlkZUSMgEvbFwOsVuy2R5gAYPPOlVD3uxrZJkuZfg3jXgRzNJGqpoSgUOE4TwjIxg41qTtrlZUDxsrowyrKQysO4qRoR50B60pSgFKUoBSlKAUpSgFKUoBSlKAUpSgFUXpg2q9vYR4Zo45bmGK5kTIZLdixkII1GeELkeOO+r1UbtyaDhSK6USJcSCEIyhlZmVnAYHTGIz7cUBX7ndrZu0LFoLQWZBjYQvEsTGJivYkUoeLIODzBONedcnSNvj73yWMUc6Q9ZcxCcHhLC2z22OclVOMcXriojf8A6Ldm2+z7i5gj9ySwo0kckckg7a/EXhLEdpsLoAddK+7wPK0G75uieuN3amXi+Nx9XrxfSzz86A0fZW14ruPrLd1lQkgMucZHMa16bQvkt4ZJZTwpGjO58FUEsfqFe4qnb9F7yWDZ0DKrSnrp2ZONVt4GBAdAylhJLwJjIyA9AVfdHaFxZbaAviQNrxCdQdBFOuStvr3rEQnmeCtM2vtqGziMty4ijGhY5PcT3AnkD9VZ50m7sX0lmLk3EEslkwuIhHaNE+UwXw5nfThHFjGvAKtFxt1L/YUlwnxZbOZiM/FPVOHQ+jAr7KA8rrpUsI4llMkjxsAxdIJnCKx7JlIX4MnnwnXBBxqKslttOKWBZ43VomXjEmRw8GM8WTyGPHlVP3Dtk/k1CvCOFrWTiXGh4g/Fkd+STVCmuWXcyzOpjM6i4x8z7qmyD5Fgg+qgLj0h732U2zbhXSSRWhl6id7SZoDKyMIzFMU4cknRwca6GpXdLbcNjsKykupBEnuaHtEE69XnkATyB+qvbf7aEPvJdvxoY3tpBGwI4WLoREEPI5JGMVG2JH8kxn/7W3/tmoCXsekWynuYbeGUvLOnWRqEf4vAZBxkjsEoOLB1wRpqM+l3v7axqz5leJCRJPHBLJChBw2ZEUggHQlcgd+KrWyLALuqjW6DrVsZJIyFHEsrwOGdDzDHiYZHjXn0fWU93sOBIbm3ELQtEy+5GZkzxLIrMLgAtknXhGc5xrQFs2tvzaWixNNIwSbh6mRIZpEk488Kq8aMpYgZC5ziu263ghhSJ5WMYnkSKMOjqxkkzwIVYAqTg8wKpe824nVbtPaRu0z2yGWKQgBuKJ2l0Azg8JZBUXtSFt47Bp4iQbe3ja34cjN9wpNNjx4QqxA+MknhQGh7Y3qgs3RJ+tBlIWPggnkDuc4RTGhHF2SeHngZpeb0RRytEolnkRVaRIYnkMatnhMnCMKTg4UnJxoKrO6G2121Lb3XNbaDLAZwLyccMg9UjQ+y5FeF7u9epf3Vzsa6gPWOguba5RioljiTHC6jI7DqdMfG5+AF32RteO7hEsBLISw7SOhDIxR1ZXAZSGUggjurtqq9He3nvLaXroFtZYbmeKZIzlDMrcUjofNnOdTrnWrVQClKUApSlAKUpQCozb+7sF/EIrpC6hg64Z0KuueF1ZCCCMn66k6UBX7fce3VkaQz3PVkNGLm4mnVGHJgkjFeIdzEEjurq3i3Xt9oxCO7TrFVg64ZkZXGcMrKQQdTUtSgOTZey47WIRQghVzjiZnJJOSWZyWY5PMmo6Pc23W6NyOu644y/um5OVDcQQqZOEpn5GOHyqcpQHHtTZSXURjlL8J5iOWSIkYIILRsCQQdRnBqHs+j6zht3t4lljhfPHGtzchSCCGGOs0BDHIGM6ZzirJSgIrZW7EFrAYIA6xEFeBpZXCqQQQnGx4BqeWK8Nm7mWttbNbRxkwMCphkkklTBJJCrIxC5LEnGMnWpylAVSx6LtnwK6pCeF0dOFpZnCLICHEQZz1ZIJHEuDgnXWu1NyLZbX3KBMIDp1fum5xwlSpjz1meDBPYzjyqepQEbsPd6Gxj6u2DqmAFRppZFQDOAgkZuAa8hiohejWyWR3iSW36w5kSC4uIY3P0kicD2DAq00oDwtrFIolijVUjVeFUAAULyxiufYmw4bG3SC1Tq4kzwrknHExY6sSTqTzrvpQEfsbYMNlGyWyCJWd5CBk9tzljr+ruAArjl3QhM0kqPcQtMQ0vVXEyK7BQoYqGwp4VAyuDoKnKUBy7N2ZHbRCOBRGi5wozzJJZiTqxJJJJJJJJNdVKUApSlAKUpQClKUApSlAKUpQAUpSgFKUoBSlKAUpSgFKUoBSlKAUpSgFKUoBSlKAUpSgP/9k="/>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42" name="Picture 18" descr="The logo of the Department of Agriculture, Food &amp; the Marin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816" y="4719203"/>
            <a:ext cx="1915182" cy="9623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m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28163" y="-26008013"/>
            <a:ext cx="47053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5763" y="-25855613"/>
            <a:ext cx="47053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rchss.ie/sites/default/files/imagecache/Generic_Image_Field/irc_approved_ch1.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5588" y="4891665"/>
            <a:ext cx="3170715" cy="65792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Acknowledgements </a:t>
            </a:r>
            <a:endParaRPr lang="en-US" sz="3500" dirty="0">
              <a:solidFill>
                <a:srgbClr val="85CFE8"/>
              </a:solidFill>
              <a:latin typeface="Times New Roman" pitchFamily="18" charset="0"/>
              <a:ea typeface="ＭＳ Ｐゴシック" pitchFamily="34" charset="-128"/>
            </a:endParaRPr>
          </a:p>
        </p:txBody>
      </p:sp>
      <p:sp>
        <p:nvSpPr>
          <p:cNvPr id="22" name="TextBox 21"/>
          <p:cNvSpPr txBox="1"/>
          <p:nvPr/>
        </p:nvSpPr>
        <p:spPr>
          <a:xfrm>
            <a:off x="342181" y="1048328"/>
            <a:ext cx="8339647" cy="43088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r>
              <a:rPr lang="en-IE" sz="2200" b="1" dirty="0" smtClean="0">
                <a:solidFill>
                  <a:srgbClr val="FF0000"/>
                </a:solidFill>
              </a:rPr>
              <a:t>The PhD and MSc researchers:</a:t>
            </a:r>
          </a:p>
        </p:txBody>
      </p:sp>
      <p:graphicFrame>
        <p:nvGraphicFramePr>
          <p:cNvPr id="6" name="Table 5"/>
          <p:cNvGraphicFramePr>
            <a:graphicFrameLocks noGrp="1"/>
          </p:cNvGraphicFramePr>
          <p:nvPr>
            <p:extLst>
              <p:ext uri="{D42A27DB-BD31-4B8C-83A1-F6EECF244321}">
                <p14:modId xmlns:p14="http://schemas.microsoft.com/office/powerpoint/2010/main" val="1695853195"/>
              </p:ext>
            </p:extLst>
          </p:nvPr>
        </p:nvGraphicFramePr>
        <p:xfrm>
          <a:off x="368300" y="1562633"/>
          <a:ext cx="8587196" cy="426720"/>
        </p:xfrm>
        <a:graphic>
          <a:graphicData uri="http://schemas.openxmlformats.org/drawingml/2006/table">
            <a:tbl>
              <a:tblPr firstRow="1" bandRow="1">
                <a:tableStyleId>{5C22544A-7EE6-4342-B048-85BDC9FD1C3A}</a:tableStyleId>
              </a:tblPr>
              <a:tblGrid>
                <a:gridCol w="2146799"/>
                <a:gridCol w="2146799"/>
                <a:gridCol w="1854318"/>
                <a:gridCol w="2439280"/>
              </a:tblGrid>
              <a:tr h="370840">
                <a:tc>
                  <a:txBody>
                    <a:bodyPr/>
                    <a:lstStyle/>
                    <a:p>
                      <a:r>
                        <a:rPr lang="en-US" sz="2200" b="0" dirty="0" err="1" smtClean="0">
                          <a:solidFill>
                            <a:schemeClr val="tx1"/>
                          </a:solidFill>
                        </a:rPr>
                        <a:t>Dr</a:t>
                      </a:r>
                      <a:r>
                        <a:rPr lang="en-US" sz="2200" b="0" dirty="0" smtClean="0">
                          <a:solidFill>
                            <a:schemeClr val="tx1"/>
                          </a:solidFill>
                        </a:rPr>
                        <a:t> Ray Brennan</a:t>
                      </a:r>
                      <a:endParaRPr lang="en-US" sz="2200" b="0" dirty="0">
                        <a:solidFill>
                          <a:schemeClr val="tx1"/>
                        </a:solidFill>
                      </a:endParaRPr>
                    </a:p>
                  </a:txBody>
                  <a:tcPr>
                    <a:noFill/>
                  </a:tcPr>
                </a:tc>
                <a:tc>
                  <a:txBody>
                    <a:bodyPr/>
                    <a:lstStyle/>
                    <a:p>
                      <a:r>
                        <a:rPr lang="en-US" sz="2200" b="0" dirty="0" err="1" smtClean="0">
                          <a:solidFill>
                            <a:schemeClr val="tx1"/>
                          </a:solidFill>
                        </a:rPr>
                        <a:t>Dr</a:t>
                      </a:r>
                      <a:r>
                        <a:rPr lang="en-US" sz="2200" b="0" dirty="0" smtClean="0">
                          <a:solidFill>
                            <a:schemeClr val="tx1"/>
                          </a:solidFill>
                        </a:rPr>
                        <a:t> Con O’ Flynn</a:t>
                      </a:r>
                      <a:endParaRPr lang="en-US" sz="2200" b="0" dirty="0">
                        <a:solidFill>
                          <a:schemeClr val="tx1"/>
                        </a:solidFill>
                      </a:endParaRPr>
                    </a:p>
                  </a:txBody>
                  <a:tcPr>
                    <a:noFill/>
                  </a:tcPr>
                </a:tc>
                <a:tc>
                  <a:txBody>
                    <a:bodyPr/>
                    <a:lstStyle/>
                    <a:p>
                      <a:r>
                        <a:rPr lang="en-US" sz="2200" b="0" dirty="0" smtClean="0">
                          <a:solidFill>
                            <a:schemeClr val="tx1"/>
                          </a:solidFill>
                        </a:rPr>
                        <a:t>Ana</a:t>
                      </a:r>
                      <a:r>
                        <a:rPr lang="en-US" sz="2200" b="0" baseline="0" dirty="0" smtClean="0">
                          <a:solidFill>
                            <a:schemeClr val="tx1"/>
                          </a:solidFill>
                        </a:rPr>
                        <a:t> </a:t>
                      </a:r>
                      <a:r>
                        <a:rPr lang="en-US" sz="2200" b="0" baseline="0" dirty="0" err="1" smtClean="0">
                          <a:solidFill>
                            <a:schemeClr val="tx1"/>
                          </a:solidFill>
                        </a:rPr>
                        <a:t>Serrenho</a:t>
                      </a:r>
                      <a:endParaRPr lang="en-US" sz="2200" b="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err="1" smtClean="0">
                          <a:solidFill>
                            <a:schemeClr val="tx1"/>
                          </a:solidFill>
                        </a:rPr>
                        <a:t>Dr</a:t>
                      </a:r>
                      <a:r>
                        <a:rPr lang="en-US" sz="2200" b="0" dirty="0" smtClean="0">
                          <a:solidFill>
                            <a:schemeClr val="tx1"/>
                          </a:solidFill>
                        </a:rPr>
                        <a:t> John</a:t>
                      </a:r>
                      <a:r>
                        <a:rPr lang="en-US" sz="2200" b="0" baseline="0" dirty="0" smtClean="0">
                          <a:solidFill>
                            <a:schemeClr val="tx1"/>
                          </a:solidFill>
                        </a:rPr>
                        <a:t> </a:t>
                      </a:r>
                      <a:r>
                        <a:rPr lang="en-US" sz="2200" b="0" baseline="0" dirty="0" err="1" smtClean="0">
                          <a:solidFill>
                            <a:schemeClr val="tx1"/>
                          </a:solidFill>
                        </a:rPr>
                        <a:t>Murnane</a:t>
                      </a:r>
                      <a:endParaRPr lang="en-US" sz="2200" b="0" dirty="0" smtClean="0">
                        <a:solidFill>
                          <a:schemeClr val="tx1"/>
                        </a:solidFill>
                      </a:endParaRPr>
                    </a:p>
                  </a:txBody>
                  <a:tcPr>
                    <a:noFill/>
                  </a:tcPr>
                </a:tc>
              </a:tr>
            </a:tbl>
          </a:graphicData>
        </a:graphic>
      </p:graphicFrame>
      <p:sp>
        <p:nvSpPr>
          <p:cNvPr id="23" name="TextBox 22"/>
          <p:cNvSpPr txBox="1"/>
          <p:nvPr/>
        </p:nvSpPr>
        <p:spPr>
          <a:xfrm>
            <a:off x="342181" y="2121783"/>
            <a:ext cx="8339647" cy="43088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r>
              <a:rPr lang="en-IE" sz="2200" b="1" dirty="0" smtClean="0">
                <a:solidFill>
                  <a:srgbClr val="FF0000"/>
                </a:solidFill>
              </a:rPr>
              <a:t>Our co-authors:</a:t>
            </a:r>
          </a:p>
        </p:txBody>
      </p:sp>
      <p:graphicFrame>
        <p:nvGraphicFramePr>
          <p:cNvPr id="24" name="Table 23"/>
          <p:cNvGraphicFramePr>
            <a:graphicFrameLocks noGrp="1"/>
          </p:cNvGraphicFramePr>
          <p:nvPr>
            <p:extLst>
              <p:ext uri="{D42A27DB-BD31-4B8C-83A1-F6EECF244321}">
                <p14:modId xmlns:p14="http://schemas.microsoft.com/office/powerpoint/2010/main" val="1009897025"/>
              </p:ext>
            </p:extLst>
          </p:nvPr>
        </p:nvGraphicFramePr>
        <p:xfrm>
          <a:off x="368300" y="2487636"/>
          <a:ext cx="8657426" cy="1798320"/>
        </p:xfrm>
        <a:graphic>
          <a:graphicData uri="http://schemas.openxmlformats.org/drawingml/2006/table">
            <a:tbl>
              <a:tblPr firstRow="1" bandRow="1">
                <a:tableStyleId>{5C22544A-7EE6-4342-B048-85BDC9FD1C3A}</a:tableStyleId>
              </a:tblPr>
              <a:tblGrid>
                <a:gridCol w="2150583"/>
                <a:gridCol w="2053117"/>
                <a:gridCol w="2448272"/>
                <a:gridCol w="2005454"/>
              </a:tblGrid>
              <a:tr h="581324">
                <a:tc>
                  <a:txBody>
                    <a:bodyPr/>
                    <a:lstStyle/>
                    <a:p>
                      <a:r>
                        <a:rPr lang="en-US" sz="2000" b="0" dirty="0" smtClean="0">
                          <a:solidFill>
                            <a:schemeClr val="tx1"/>
                          </a:solidFill>
                        </a:rPr>
                        <a:t>Prof Gary </a:t>
                      </a:r>
                      <a:r>
                        <a:rPr lang="en-US" sz="2000" b="0" dirty="0" err="1" smtClean="0">
                          <a:solidFill>
                            <a:schemeClr val="tx1"/>
                          </a:solidFill>
                        </a:rPr>
                        <a:t>Lanigan</a:t>
                      </a:r>
                      <a:endParaRPr lang="en-US" sz="2000" b="0" dirty="0">
                        <a:solidFill>
                          <a:schemeClr val="tx1"/>
                        </a:solidFill>
                      </a:endParaRPr>
                    </a:p>
                  </a:txBody>
                  <a:tcPr>
                    <a:noFill/>
                  </a:tcPr>
                </a:tc>
                <a:tc>
                  <a:txBody>
                    <a:bodyPr/>
                    <a:lstStyle/>
                    <a:p>
                      <a:r>
                        <a:rPr lang="en-US" sz="2000" b="0" dirty="0" err="1" smtClean="0">
                          <a:solidFill>
                            <a:schemeClr val="tx1"/>
                          </a:solidFill>
                        </a:rPr>
                        <a:t>Dr</a:t>
                      </a:r>
                      <a:r>
                        <a:rPr lang="en-US" sz="2000" b="0" dirty="0" smtClean="0">
                          <a:solidFill>
                            <a:schemeClr val="tx1"/>
                          </a:solidFill>
                        </a:rPr>
                        <a:t> Jim Grant</a:t>
                      </a:r>
                      <a:endParaRPr lang="en-US" sz="2000" b="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tx1"/>
                          </a:solidFill>
                        </a:rPr>
                        <a:t>Dr</a:t>
                      </a:r>
                      <a:r>
                        <a:rPr lang="en-US" sz="2000" b="0" dirty="0" smtClean="0">
                          <a:solidFill>
                            <a:schemeClr val="tx1"/>
                          </a:solidFill>
                        </a:rPr>
                        <a:t> David Wall</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tx1"/>
                          </a:solidFill>
                        </a:rPr>
                        <a:t>Dr</a:t>
                      </a:r>
                      <a:r>
                        <a:rPr lang="en-US" sz="2000" b="0" dirty="0" smtClean="0">
                          <a:solidFill>
                            <a:schemeClr val="tx1"/>
                          </a:solidFill>
                        </a:rPr>
                        <a:t> Paul Wilson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oFill/>
                  </a:tcPr>
                </a:tc>
              </a:tr>
              <a:tr h="370840">
                <a:tc>
                  <a:txBody>
                    <a:bodyPr/>
                    <a:lstStyle/>
                    <a:p>
                      <a:r>
                        <a:rPr lang="en-US" sz="2000" b="0" dirty="0" err="1" smtClean="0">
                          <a:solidFill>
                            <a:schemeClr val="tx1"/>
                          </a:solidFill>
                        </a:rPr>
                        <a:t>Dr</a:t>
                      </a:r>
                      <a:r>
                        <a:rPr lang="en-US" sz="2000" b="0" dirty="0" smtClean="0">
                          <a:solidFill>
                            <a:schemeClr val="tx1"/>
                          </a:solidFill>
                        </a:rPr>
                        <a:t> Shane Troy</a:t>
                      </a:r>
                      <a:endParaRPr lang="en-US" sz="2000" b="0" dirty="0">
                        <a:solidFill>
                          <a:schemeClr val="tx1"/>
                        </a:solidFill>
                      </a:endParaRPr>
                    </a:p>
                  </a:txBody>
                  <a:tcPr>
                    <a:noFill/>
                  </a:tcPr>
                </a:tc>
                <a:tc>
                  <a:txBody>
                    <a:bodyPr/>
                    <a:lstStyle/>
                    <a:p>
                      <a:r>
                        <a:rPr lang="en-US" sz="2000" b="0" dirty="0" err="1" smtClean="0">
                          <a:solidFill>
                            <a:schemeClr val="tx1"/>
                          </a:solidFill>
                        </a:rPr>
                        <a:t>Cathal</a:t>
                      </a:r>
                      <a:r>
                        <a:rPr lang="en-US" sz="2000" b="0" dirty="0" smtClean="0">
                          <a:solidFill>
                            <a:schemeClr val="tx1"/>
                          </a:solidFill>
                        </a:rPr>
                        <a:t> Somers</a:t>
                      </a:r>
                      <a:endParaRPr lang="en-US" sz="2000" b="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Prof Andrew </a:t>
                      </a:r>
                      <a:r>
                        <a:rPr lang="en-US" sz="2000" b="0" dirty="0" err="1" smtClean="0">
                          <a:solidFill>
                            <a:schemeClr val="tx1"/>
                          </a:solidFill>
                        </a:rPr>
                        <a:t>Sharpley</a:t>
                      </a:r>
                      <a:endParaRPr lang="en-US" sz="2000" b="0" dirty="0" smtClean="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tx1"/>
                          </a:solidFill>
                        </a:rPr>
                        <a:t>Dr</a:t>
                      </a:r>
                      <a:r>
                        <a:rPr lang="en-US" sz="2000" b="0" dirty="0" smtClean="0">
                          <a:solidFill>
                            <a:schemeClr val="tx1"/>
                          </a:solidFill>
                        </a:rPr>
                        <a:t> Paul Murphy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oFill/>
                  </a:tcPr>
                </a:tc>
              </a:tr>
              <a:tr h="370840">
                <a:tc>
                  <a:txBody>
                    <a:bodyPr/>
                    <a:lstStyle/>
                    <a:p>
                      <a:r>
                        <a:rPr lang="en-US" sz="2000" b="0" dirty="0" smtClean="0">
                          <a:solidFill>
                            <a:schemeClr val="tx1"/>
                          </a:solidFill>
                        </a:rPr>
                        <a:t>N. </a:t>
                      </a:r>
                      <a:r>
                        <a:rPr lang="en-US" sz="2000" b="0" dirty="0" err="1" smtClean="0">
                          <a:solidFill>
                            <a:schemeClr val="tx1"/>
                          </a:solidFill>
                        </a:rPr>
                        <a:t>Noekstra</a:t>
                      </a:r>
                      <a:endParaRPr lang="en-US" sz="2000" b="0" dirty="0">
                        <a:solidFill>
                          <a:schemeClr val="tx1"/>
                        </a:solidFill>
                      </a:endParaRPr>
                    </a:p>
                  </a:txBody>
                  <a:tcPr>
                    <a:noFill/>
                  </a:tcPr>
                </a:tc>
                <a:tc>
                  <a:txBody>
                    <a:bodyPr/>
                    <a:lstStyle/>
                    <a:p>
                      <a:r>
                        <a:rPr lang="en-US" sz="2000" b="0" dirty="0" err="1" smtClean="0">
                          <a:solidFill>
                            <a:schemeClr val="tx1"/>
                          </a:solidFill>
                        </a:rPr>
                        <a:t>Dr</a:t>
                      </a:r>
                      <a:r>
                        <a:rPr lang="en-US" sz="2000" b="0" dirty="0" smtClean="0">
                          <a:solidFill>
                            <a:schemeClr val="tx1"/>
                          </a:solidFill>
                        </a:rPr>
                        <a:t> Tristan</a:t>
                      </a:r>
                      <a:r>
                        <a:rPr lang="en-US" sz="2000" b="0" baseline="0" dirty="0" smtClean="0">
                          <a:solidFill>
                            <a:schemeClr val="tx1"/>
                          </a:solidFill>
                        </a:rPr>
                        <a:t> Ibrahim</a:t>
                      </a:r>
                      <a:endParaRPr lang="en-US" sz="2000" b="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oFill/>
                  </a:tcPr>
                </a:tc>
              </a:tr>
            </a:tbl>
          </a:graphicData>
        </a:graphic>
      </p:graphicFrame>
      <p:sp>
        <p:nvSpPr>
          <p:cNvPr id="25" name="TextBox 24"/>
          <p:cNvSpPr txBox="1"/>
          <p:nvPr/>
        </p:nvSpPr>
        <p:spPr>
          <a:xfrm>
            <a:off x="344430" y="4353352"/>
            <a:ext cx="8339647" cy="43088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r>
              <a:rPr lang="en-IE" sz="2200" b="1" dirty="0" smtClean="0">
                <a:solidFill>
                  <a:srgbClr val="FF0000"/>
                </a:solidFill>
              </a:rPr>
              <a:t>Our funders:</a:t>
            </a:r>
          </a:p>
        </p:txBody>
      </p:sp>
    </p:spTree>
    <p:extLst>
      <p:ext uri="{BB962C8B-B14F-4D97-AF65-F5344CB8AC3E}">
        <p14:creationId xmlns:p14="http://schemas.microsoft.com/office/powerpoint/2010/main" val="1428661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4"/>
          <p:cNvSpPr>
            <a:spLocks noGrp="1" noChangeArrowheads="1"/>
          </p:cNvSpPr>
          <p:nvPr>
            <p:ph type="title"/>
          </p:nvPr>
        </p:nvSpPr>
        <p:spPr>
          <a:xfrm>
            <a:off x="0" y="-171450"/>
            <a:ext cx="9144000" cy="1143000"/>
          </a:xfrm>
        </p:spPr>
        <p:txBody>
          <a:bodyPr/>
          <a:lstStyle/>
          <a:p>
            <a:pPr eaLnBrk="1" hangingPunct="1"/>
            <a:r>
              <a:rPr lang="en-US" smtClean="0">
                <a:latin typeface="Arial" charset="0"/>
                <a:cs typeface="Arial" charset="0"/>
              </a:rPr>
              <a:t>Laboratory-scale study</a:t>
            </a:r>
            <a:endParaRPr lang="en-GB" dirty="0" smtClean="0">
              <a:latin typeface="Arial" charset="0"/>
              <a:cs typeface="Arial" charset="0"/>
            </a:endParaRPr>
          </a:p>
        </p:txBody>
      </p:sp>
      <p:pic>
        <p:nvPicPr>
          <p:cNvPr id="9" name="Picture 7"/>
          <p:cNvPicPr>
            <a:picLocks noChangeAspect="1" noChangeArrowheads="1"/>
          </p:cNvPicPr>
          <p:nvPr/>
        </p:nvPicPr>
        <p:blipFill>
          <a:blip r:embed="rId3"/>
          <a:srcRect/>
          <a:stretch>
            <a:fillRect/>
          </a:stretch>
        </p:blipFill>
        <p:spPr bwMode="auto">
          <a:xfrm>
            <a:off x="2844800" y="4292600"/>
            <a:ext cx="1533525" cy="1965325"/>
          </a:xfrm>
          <a:prstGeom prst="rect">
            <a:avLst/>
          </a:prstGeom>
          <a:noFill/>
          <a:ln w="9525">
            <a:noFill/>
            <a:miter lim="800000"/>
            <a:headEnd/>
            <a:tailEnd/>
          </a:ln>
        </p:spPr>
      </p:pic>
      <p:pic>
        <p:nvPicPr>
          <p:cNvPr id="11273" name="Picture 9"/>
          <p:cNvPicPr>
            <a:picLocks noChangeAspect="1" noChangeArrowheads="1"/>
          </p:cNvPicPr>
          <p:nvPr/>
        </p:nvPicPr>
        <p:blipFill>
          <a:blip r:embed="rId4"/>
          <a:srcRect/>
          <a:stretch>
            <a:fillRect/>
          </a:stretch>
        </p:blipFill>
        <p:spPr bwMode="auto">
          <a:xfrm>
            <a:off x="2236788" y="1639888"/>
            <a:ext cx="2655887" cy="2090737"/>
          </a:xfrm>
          <a:prstGeom prst="rect">
            <a:avLst/>
          </a:prstGeom>
          <a:noFill/>
          <a:ln w="9525">
            <a:noFill/>
            <a:miter lim="800000"/>
            <a:headEnd/>
            <a:tailEnd/>
          </a:ln>
        </p:spPr>
      </p:pic>
      <p:sp>
        <p:nvSpPr>
          <p:cNvPr id="12" name="TextBox 11"/>
          <p:cNvSpPr txBox="1">
            <a:spLocks noChangeArrowheads="1"/>
          </p:cNvSpPr>
          <p:nvPr/>
        </p:nvSpPr>
        <p:spPr bwMode="auto">
          <a:xfrm>
            <a:off x="250825" y="1268413"/>
            <a:ext cx="2735263" cy="1477962"/>
          </a:xfrm>
          <a:prstGeom prst="rect">
            <a:avLst/>
          </a:prstGeom>
          <a:noFill/>
          <a:ln w="9525">
            <a:noFill/>
            <a:miter lim="800000"/>
            <a:headEnd/>
            <a:tailEnd/>
          </a:ln>
        </p:spPr>
        <p:txBody>
          <a:bodyPr>
            <a:spAutoFit/>
          </a:bodyPr>
          <a:lstStyle/>
          <a:p>
            <a:r>
              <a:rPr lang="en-IE">
                <a:cs typeface="Arial" charset="0"/>
              </a:rPr>
              <a:t>t= -24 hr Pack runoff boxes, then saturate and allow to drain and reach approx. field capacity </a:t>
            </a:r>
          </a:p>
          <a:p>
            <a:r>
              <a:rPr lang="en-GB">
                <a:latin typeface="Gill Sans MT" pitchFamily="34" charset="0"/>
              </a:rPr>
              <a:t> </a:t>
            </a:r>
          </a:p>
        </p:txBody>
      </p:sp>
      <p:pic>
        <p:nvPicPr>
          <p:cNvPr id="11274" name="Picture 10"/>
          <p:cNvPicPr>
            <a:picLocks noChangeAspect="1" noChangeArrowheads="1"/>
          </p:cNvPicPr>
          <p:nvPr/>
        </p:nvPicPr>
        <p:blipFill>
          <a:blip r:embed="rId5"/>
          <a:srcRect/>
          <a:stretch>
            <a:fillRect/>
          </a:stretch>
        </p:blipFill>
        <p:spPr bwMode="auto">
          <a:xfrm>
            <a:off x="5741988" y="1755775"/>
            <a:ext cx="2525712" cy="1989138"/>
          </a:xfrm>
          <a:prstGeom prst="rect">
            <a:avLst/>
          </a:prstGeom>
          <a:noFill/>
          <a:ln w="9525">
            <a:noFill/>
            <a:miter lim="800000"/>
            <a:headEnd/>
            <a:tailEnd/>
          </a:ln>
        </p:spPr>
      </p:pic>
      <p:sp>
        <p:nvSpPr>
          <p:cNvPr id="14" name="TextBox 13"/>
          <p:cNvSpPr txBox="1">
            <a:spLocks noChangeArrowheads="1"/>
          </p:cNvSpPr>
          <p:nvPr/>
        </p:nvSpPr>
        <p:spPr bwMode="auto">
          <a:xfrm>
            <a:off x="5507038" y="1309688"/>
            <a:ext cx="2736850" cy="369887"/>
          </a:xfrm>
          <a:prstGeom prst="rect">
            <a:avLst/>
          </a:prstGeom>
          <a:noFill/>
          <a:ln w="9525">
            <a:noFill/>
            <a:miter lim="800000"/>
            <a:headEnd/>
            <a:tailEnd/>
          </a:ln>
        </p:spPr>
        <p:txBody>
          <a:bodyPr>
            <a:spAutoFit/>
          </a:bodyPr>
          <a:lstStyle/>
          <a:p>
            <a:pPr>
              <a:spcBef>
                <a:spcPct val="50000"/>
              </a:spcBef>
            </a:pPr>
            <a:r>
              <a:rPr lang="en-IE">
                <a:cs typeface="Arial" charset="0"/>
              </a:rPr>
              <a:t>t=0 hr Apply slurry</a:t>
            </a:r>
          </a:p>
        </p:txBody>
      </p:sp>
      <p:pic>
        <p:nvPicPr>
          <p:cNvPr id="15" name="Picture 7"/>
          <p:cNvPicPr>
            <a:picLocks noChangeAspect="1" noChangeArrowheads="1"/>
          </p:cNvPicPr>
          <p:nvPr/>
        </p:nvPicPr>
        <p:blipFill>
          <a:blip r:embed="rId3"/>
          <a:srcRect/>
          <a:stretch>
            <a:fillRect/>
          </a:stretch>
        </p:blipFill>
        <p:spPr bwMode="auto">
          <a:xfrm>
            <a:off x="5219700" y="4292600"/>
            <a:ext cx="1533525" cy="1965325"/>
          </a:xfrm>
          <a:prstGeom prst="rect">
            <a:avLst/>
          </a:prstGeom>
          <a:noFill/>
          <a:ln w="9525">
            <a:noFill/>
            <a:miter lim="800000"/>
            <a:headEnd/>
            <a:tailEnd/>
          </a:ln>
        </p:spPr>
      </p:pic>
      <p:pic>
        <p:nvPicPr>
          <p:cNvPr id="16" name="Picture 7"/>
          <p:cNvPicPr>
            <a:picLocks noChangeAspect="1" noChangeArrowheads="1"/>
          </p:cNvPicPr>
          <p:nvPr/>
        </p:nvPicPr>
        <p:blipFill>
          <a:blip r:embed="rId3"/>
          <a:srcRect/>
          <a:stretch>
            <a:fillRect/>
          </a:stretch>
        </p:blipFill>
        <p:spPr bwMode="auto">
          <a:xfrm>
            <a:off x="7451725" y="4292600"/>
            <a:ext cx="1535113" cy="1966913"/>
          </a:xfrm>
          <a:prstGeom prst="rect">
            <a:avLst/>
          </a:prstGeom>
          <a:noFill/>
          <a:ln w="9525">
            <a:noFill/>
            <a:miter lim="800000"/>
            <a:headEnd/>
            <a:tailEnd/>
          </a:ln>
        </p:spPr>
      </p:pic>
      <p:sp>
        <p:nvSpPr>
          <p:cNvPr id="17" name="Text Box 8"/>
          <p:cNvSpPr txBox="1">
            <a:spLocks noChangeArrowheads="1"/>
          </p:cNvSpPr>
          <p:nvPr/>
        </p:nvSpPr>
        <p:spPr bwMode="auto">
          <a:xfrm>
            <a:off x="0" y="4192588"/>
            <a:ext cx="2816225" cy="1755775"/>
          </a:xfrm>
          <a:prstGeom prst="rect">
            <a:avLst/>
          </a:prstGeom>
          <a:noFill/>
          <a:ln w="9525">
            <a:noFill/>
            <a:miter lim="800000"/>
            <a:headEnd/>
            <a:tailEnd/>
          </a:ln>
        </p:spPr>
        <p:txBody>
          <a:bodyPr>
            <a:spAutoFit/>
          </a:bodyPr>
          <a:lstStyle/>
          <a:p>
            <a:pPr>
              <a:spcBef>
                <a:spcPct val="50000"/>
              </a:spcBef>
            </a:pPr>
            <a:r>
              <a:rPr lang="en-IE" dirty="0">
                <a:cs typeface="Arial" charset="0"/>
              </a:rPr>
              <a:t>Rainfall simulation:</a:t>
            </a:r>
          </a:p>
          <a:p>
            <a:pPr>
              <a:spcBef>
                <a:spcPct val="50000"/>
              </a:spcBef>
            </a:pPr>
            <a:r>
              <a:rPr lang="en-IE" dirty="0">
                <a:cs typeface="Arial" charset="0"/>
              </a:rPr>
              <a:t>Intensity </a:t>
            </a:r>
            <a:r>
              <a:rPr lang="en-IE" b="1" dirty="0">
                <a:cs typeface="Arial" charset="0"/>
              </a:rPr>
              <a:t>11.5 </a:t>
            </a:r>
            <a:r>
              <a:rPr lang="en-US" b="1" dirty="0">
                <a:cs typeface="Arial" charset="0"/>
              </a:rPr>
              <a:t>± 1mm hr</a:t>
            </a:r>
            <a:r>
              <a:rPr lang="en-US" b="1" baseline="30000" dirty="0">
                <a:cs typeface="Arial" charset="0"/>
              </a:rPr>
              <a:t>-1</a:t>
            </a:r>
          </a:p>
          <a:p>
            <a:pPr>
              <a:spcBef>
                <a:spcPct val="50000"/>
              </a:spcBef>
            </a:pPr>
            <a:r>
              <a:rPr lang="en-US" dirty="0">
                <a:cs typeface="Arial" charset="0"/>
              </a:rPr>
              <a:t>Three </a:t>
            </a:r>
            <a:r>
              <a:rPr lang="en-US" dirty="0" smtClean="0">
                <a:cs typeface="Arial" charset="0"/>
              </a:rPr>
              <a:t>30-min </a:t>
            </a:r>
            <a:r>
              <a:rPr lang="en-US" dirty="0">
                <a:cs typeface="Arial" charset="0"/>
              </a:rPr>
              <a:t>rainfall simulations conducted on each runoff box</a:t>
            </a:r>
          </a:p>
        </p:txBody>
      </p:sp>
      <p:sp>
        <p:nvSpPr>
          <p:cNvPr id="19" name="TextBox 18"/>
          <p:cNvSpPr txBox="1">
            <a:spLocks noChangeArrowheads="1"/>
          </p:cNvSpPr>
          <p:nvPr/>
        </p:nvSpPr>
        <p:spPr bwMode="auto">
          <a:xfrm>
            <a:off x="2843213" y="4076700"/>
            <a:ext cx="1800225" cy="369888"/>
          </a:xfrm>
          <a:prstGeom prst="rect">
            <a:avLst/>
          </a:prstGeom>
          <a:noFill/>
          <a:ln w="9525">
            <a:noFill/>
            <a:miter lim="800000"/>
            <a:headEnd/>
            <a:tailEnd/>
          </a:ln>
        </p:spPr>
        <p:txBody>
          <a:bodyPr>
            <a:spAutoFit/>
          </a:bodyPr>
          <a:lstStyle/>
          <a:p>
            <a:r>
              <a:rPr lang="en-IE">
                <a:cs typeface="Arial" charset="0"/>
              </a:rPr>
              <a:t>t=48 hr </a:t>
            </a:r>
            <a:r>
              <a:rPr lang="en-IE" b="1">
                <a:cs typeface="Arial" charset="0"/>
              </a:rPr>
              <a:t>RS 1</a:t>
            </a:r>
            <a:endParaRPr lang="en-GB">
              <a:cs typeface="Arial" charset="0"/>
            </a:endParaRPr>
          </a:p>
        </p:txBody>
      </p:sp>
      <p:sp>
        <p:nvSpPr>
          <p:cNvPr id="20" name="TextBox 19"/>
          <p:cNvSpPr txBox="1">
            <a:spLocks noChangeArrowheads="1"/>
          </p:cNvSpPr>
          <p:nvPr/>
        </p:nvSpPr>
        <p:spPr bwMode="auto">
          <a:xfrm>
            <a:off x="5364163" y="4076700"/>
            <a:ext cx="1800225" cy="369888"/>
          </a:xfrm>
          <a:prstGeom prst="rect">
            <a:avLst/>
          </a:prstGeom>
          <a:noFill/>
          <a:ln w="9525">
            <a:noFill/>
            <a:miter lim="800000"/>
            <a:headEnd/>
            <a:tailEnd/>
          </a:ln>
        </p:spPr>
        <p:txBody>
          <a:bodyPr>
            <a:spAutoFit/>
          </a:bodyPr>
          <a:lstStyle/>
          <a:p>
            <a:r>
              <a:rPr lang="en-IE" dirty="0" smtClean="0">
                <a:cs typeface="Arial" charset="0"/>
              </a:rPr>
              <a:t>t=72 </a:t>
            </a:r>
            <a:r>
              <a:rPr lang="en-IE" dirty="0" err="1">
                <a:cs typeface="Arial" charset="0"/>
              </a:rPr>
              <a:t>hr</a:t>
            </a:r>
            <a:r>
              <a:rPr lang="en-IE" dirty="0">
                <a:cs typeface="Arial" charset="0"/>
              </a:rPr>
              <a:t> </a:t>
            </a:r>
            <a:r>
              <a:rPr lang="en-IE" b="1" dirty="0">
                <a:cs typeface="Arial" charset="0"/>
              </a:rPr>
              <a:t>RS 2</a:t>
            </a:r>
            <a:endParaRPr lang="en-GB" dirty="0">
              <a:cs typeface="Arial" charset="0"/>
            </a:endParaRPr>
          </a:p>
        </p:txBody>
      </p:sp>
      <p:sp>
        <p:nvSpPr>
          <p:cNvPr id="21" name="TextBox 20"/>
          <p:cNvSpPr txBox="1">
            <a:spLocks noChangeArrowheads="1"/>
          </p:cNvSpPr>
          <p:nvPr/>
        </p:nvSpPr>
        <p:spPr bwMode="auto">
          <a:xfrm>
            <a:off x="7596188" y="4076700"/>
            <a:ext cx="1800225" cy="369888"/>
          </a:xfrm>
          <a:prstGeom prst="rect">
            <a:avLst/>
          </a:prstGeom>
          <a:noFill/>
          <a:ln w="9525">
            <a:noFill/>
            <a:miter lim="800000"/>
            <a:headEnd/>
            <a:tailEnd/>
          </a:ln>
        </p:spPr>
        <p:txBody>
          <a:bodyPr>
            <a:spAutoFit/>
          </a:bodyPr>
          <a:lstStyle/>
          <a:p>
            <a:r>
              <a:rPr lang="en-IE" dirty="0" smtClean="0">
                <a:cs typeface="Arial" charset="0"/>
              </a:rPr>
              <a:t>t=96 </a:t>
            </a:r>
            <a:r>
              <a:rPr lang="en-IE" dirty="0" err="1">
                <a:cs typeface="Arial" charset="0"/>
              </a:rPr>
              <a:t>hr</a:t>
            </a:r>
            <a:r>
              <a:rPr lang="en-IE" dirty="0">
                <a:cs typeface="Arial" charset="0"/>
              </a:rPr>
              <a:t> </a:t>
            </a:r>
            <a:r>
              <a:rPr lang="en-IE" b="1" dirty="0">
                <a:cs typeface="Arial" charset="0"/>
              </a:rPr>
              <a:t>RS 3</a:t>
            </a:r>
            <a:endParaRPr lang="en-GB" dirty="0">
              <a:cs typeface="Arial" charset="0"/>
            </a:endParaRPr>
          </a:p>
        </p:txBody>
      </p:sp>
      <p:sp>
        <p:nvSpPr>
          <p:cNvPr id="22" name="TextBox 21"/>
          <p:cNvSpPr txBox="1">
            <a:spLocks noChangeArrowheads="1"/>
          </p:cNvSpPr>
          <p:nvPr/>
        </p:nvSpPr>
        <p:spPr bwMode="auto">
          <a:xfrm>
            <a:off x="4386263" y="4754563"/>
            <a:ext cx="1008062" cy="646112"/>
          </a:xfrm>
          <a:prstGeom prst="rect">
            <a:avLst/>
          </a:prstGeom>
          <a:noFill/>
          <a:ln w="9525">
            <a:noFill/>
            <a:miter lim="800000"/>
            <a:headEnd/>
            <a:tailEnd/>
          </a:ln>
        </p:spPr>
        <p:txBody>
          <a:bodyPr>
            <a:spAutoFit/>
          </a:bodyPr>
          <a:lstStyle/>
          <a:p>
            <a:r>
              <a:rPr lang="en-GB" dirty="0" smtClean="0">
                <a:latin typeface="Gill Sans MT" pitchFamily="34" charset="0"/>
              </a:rPr>
              <a:t>24</a:t>
            </a:r>
            <a:r>
              <a:rPr lang="en-GB" dirty="0">
                <a:latin typeface="Gill Sans MT" pitchFamily="34" charset="0"/>
              </a:rPr>
              <a:t> </a:t>
            </a:r>
            <a:r>
              <a:rPr lang="en-GB" dirty="0" err="1" smtClean="0">
                <a:latin typeface="Gill Sans MT" pitchFamily="34" charset="0"/>
              </a:rPr>
              <a:t>hr</a:t>
            </a:r>
            <a:r>
              <a:rPr lang="en-GB" dirty="0" smtClean="0">
                <a:latin typeface="Gill Sans MT" pitchFamily="34" charset="0"/>
              </a:rPr>
              <a:t> </a:t>
            </a:r>
            <a:r>
              <a:rPr lang="en-GB" dirty="0">
                <a:latin typeface="Gill Sans MT" pitchFamily="34" charset="0"/>
              </a:rPr>
              <a:t>interval</a:t>
            </a:r>
          </a:p>
        </p:txBody>
      </p:sp>
      <p:sp>
        <p:nvSpPr>
          <p:cNvPr id="23" name="TextBox 22"/>
          <p:cNvSpPr txBox="1">
            <a:spLocks noChangeArrowheads="1"/>
          </p:cNvSpPr>
          <p:nvPr/>
        </p:nvSpPr>
        <p:spPr bwMode="auto">
          <a:xfrm>
            <a:off x="6804025" y="4724400"/>
            <a:ext cx="1008063" cy="646113"/>
          </a:xfrm>
          <a:prstGeom prst="rect">
            <a:avLst/>
          </a:prstGeom>
          <a:noFill/>
          <a:ln w="9525">
            <a:noFill/>
            <a:miter lim="800000"/>
            <a:headEnd/>
            <a:tailEnd/>
          </a:ln>
        </p:spPr>
        <p:txBody>
          <a:bodyPr>
            <a:spAutoFit/>
          </a:bodyPr>
          <a:lstStyle/>
          <a:p>
            <a:r>
              <a:rPr lang="en-GB" dirty="0" smtClean="0">
                <a:latin typeface="Gill Sans MT" pitchFamily="34" charset="0"/>
              </a:rPr>
              <a:t>24 </a:t>
            </a:r>
            <a:r>
              <a:rPr lang="en-GB" dirty="0" err="1" smtClean="0">
                <a:latin typeface="Gill Sans MT" pitchFamily="34" charset="0"/>
              </a:rPr>
              <a:t>hr</a:t>
            </a:r>
            <a:r>
              <a:rPr lang="en-GB" dirty="0" smtClean="0">
                <a:latin typeface="Gill Sans MT" pitchFamily="34" charset="0"/>
              </a:rPr>
              <a:t> </a:t>
            </a:r>
            <a:r>
              <a:rPr lang="en-GB" dirty="0">
                <a:latin typeface="Gill Sans MT" pitchFamily="34" charset="0"/>
              </a:rPr>
              <a:t>interval</a:t>
            </a:r>
          </a:p>
        </p:txBody>
      </p:sp>
      <p:sp>
        <p:nvSpPr>
          <p:cNvPr id="11281" name="Line 17"/>
          <p:cNvSpPr>
            <a:spLocks noChangeShapeType="1"/>
          </p:cNvSpPr>
          <p:nvPr/>
        </p:nvSpPr>
        <p:spPr bwMode="auto">
          <a:xfrm>
            <a:off x="0" y="3933825"/>
            <a:ext cx="9144000" cy="0"/>
          </a:xfrm>
          <a:prstGeom prst="line">
            <a:avLst/>
          </a:prstGeom>
          <a:noFill/>
          <a:ln w="63500">
            <a:solidFill>
              <a:schemeClr val="tx1"/>
            </a:solidFill>
            <a:prstDash val="sysDot"/>
            <a:round/>
            <a:headEnd/>
            <a:tailEnd/>
          </a:ln>
        </p:spPr>
        <p:txBody>
          <a:bodyPr/>
          <a:lstStyle/>
          <a:p>
            <a:endParaRPr lang="en-US"/>
          </a:p>
        </p:txBody>
      </p:sp>
    </p:spTree>
    <p:custDataLst>
      <p:tags r:id="rId1"/>
    </p:custDataLst>
    <p:extLst>
      <p:ext uri="{BB962C8B-B14F-4D97-AF65-F5344CB8AC3E}">
        <p14:creationId xmlns:p14="http://schemas.microsoft.com/office/powerpoint/2010/main" val="303474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1273"/>
                                        </p:tgtEl>
                                        <p:attrNameLst>
                                          <p:attrName>style.visibility</p:attrName>
                                        </p:attrNameLst>
                                      </p:cBhvr>
                                      <p:to>
                                        <p:strVal val="visible"/>
                                      </p:to>
                                    </p:set>
                                    <p:animEffect transition="in" filter="blinds(horizontal)">
                                      <p:cBhvr>
                                        <p:cTn id="10" dur="500"/>
                                        <p:tgtEl>
                                          <p:spTgt spid="1127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274"/>
                                        </p:tgtEl>
                                        <p:attrNameLst>
                                          <p:attrName>style.visibility</p:attrName>
                                        </p:attrNameLst>
                                      </p:cBhvr>
                                      <p:to>
                                        <p:strVal val="visible"/>
                                      </p:to>
                                    </p:set>
                                    <p:animEffect transition="in" filter="blinds(horizontal)">
                                      <p:cBhvr>
                                        <p:cTn id="15" dur="500"/>
                                        <p:tgtEl>
                                          <p:spTgt spid="1127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2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4" presetClass="entr" presetSubtype="16"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ox(in)">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20" grpId="0"/>
      <p:bldP spid="21" grpId="0"/>
      <p:bldP spid="22" grpId="0"/>
      <p:bldP spid="23" grpId="0"/>
      <p:bldP spid="112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Line 9"/>
          <p:cNvSpPr>
            <a:spLocks noChangeShapeType="1"/>
          </p:cNvSpPr>
          <p:nvPr/>
        </p:nvSpPr>
        <p:spPr bwMode="auto">
          <a:xfrm flipV="1">
            <a:off x="1835150" y="2205038"/>
            <a:ext cx="1728788" cy="3887787"/>
          </a:xfrm>
          <a:prstGeom prst="line">
            <a:avLst/>
          </a:prstGeom>
          <a:noFill/>
          <a:ln w="63500">
            <a:solidFill>
              <a:srgbClr val="FF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IE"/>
          </a:p>
        </p:txBody>
      </p:sp>
      <p:sp>
        <p:nvSpPr>
          <p:cNvPr id="2058" name="Line 10"/>
          <p:cNvSpPr>
            <a:spLocks noChangeShapeType="1"/>
          </p:cNvSpPr>
          <p:nvPr/>
        </p:nvSpPr>
        <p:spPr bwMode="auto">
          <a:xfrm>
            <a:off x="611188" y="6092825"/>
            <a:ext cx="1152525" cy="0"/>
          </a:xfrm>
          <a:prstGeom prst="line">
            <a:avLst/>
          </a:prstGeom>
          <a:noFill/>
          <a:ln w="63500">
            <a:solidFill>
              <a:srgbClr val="FF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IE"/>
          </a:p>
        </p:txBody>
      </p:sp>
      <p:sp>
        <p:nvSpPr>
          <p:cNvPr id="2059" name="Text Box 11"/>
          <p:cNvSpPr txBox="1">
            <a:spLocks noChangeArrowheads="1"/>
          </p:cNvSpPr>
          <p:nvPr/>
        </p:nvSpPr>
        <p:spPr bwMode="auto">
          <a:xfrm rot="-3938518">
            <a:off x="2329657" y="3952081"/>
            <a:ext cx="1512888" cy="320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cs typeface="Arial" pitchFamily="34" charset="0"/>
              </a:defRPr>
            </a:lvl9pPr>
          </a:lstStyle>
          <a:p>
            <a:pPr algn="ctr" eaLnBrk="1" hangingPunct="1">
              <a:spcBef>
                <a:spcPct val="50000"/>
              </a:spcBef>
            </a:pPr>
            <a:r>
              <a:rPr lang="en-IE" b="1" dirty="0"/>
              <a:t>1</a:t>
            </a:r>
            <a:r>
              <a:rPr lang="en-IE" b="1" dirty="0" smtClean="0"/>
              <a:t> </a:t>
            </a:r>
            <a:r>
              <a:rPr lang="en-IE" b="1" dirty="0"/>
              <a:t>m </a:t>
            </a:r>
            <a:endParaRPr lang="en-GB" b="1" dirty="0"/>
          </a:p>
        </p:txBody>
      </p:sp>
      <p:sp>
        <p:nvSpPr>
          <p:cNvPr id="2060" name="Line 12"/>
          <p:cNvSpPr>
            <a:spLocks noChangeShapeType="1"/>
          </p:cNvSpPr>
          <p:nvPr/>
        </p:nvSpPr>
        <p:spPr bwMode="auto">
          <a:xfrm>
            <a:off x="6084888" y="0"/>
            <a:ext cx="0" cy="1700213"/>
          </a:xfrm>
          <a:prstGeom prst="line">
            <a:avLst/>
          </a:prstGeom>
          <a:noFill/>
          <a:ln w="1270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2061" name="Line 13"/>
          <p:cNvSpPr>
            <a:spLocks noChangeShapeType="1"/>
          </p:cNvSpPr>
          <p:nvPr/>
        </p:nvSpPr>
        <p:spPr bwMode="auto">
          <a:xfrm>
            <a:off x="6011863" y="2492375"/>
            <a:ext cx="287337" cy="576263"/>
          </a:xfrm>
          <a:prstGeom prst="line">
            <a:avLst/>
          </a:prstGeom>
          <a:noFill/>
          <a:ln w="1270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2062" name="Line 14"/>
          <p:cNvSpPr>
            <a:spLocks noChangeShapeType="1"/>
          </p:cNvSpPr>
          <p:nvPr/>
        </p:nvSpPr>
        <p:spPr bwMode="auto">
          <a:xfrm>
            <a:off x="7885113" y="6381750"/>
            <a:ext cx="1258887" cy="0"/>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2063" name="Text Box 15"/>
          <p:cNvSpPr txBox="1">
            <a:spLocks noChangeArrowheads="1"/>
          </p:cNvSpPr>
          <p:nvPr/>
        </p:nvSpPr>
        <p:spPr bwMode="auto">
          <a:xfrm>
            <a:off x="468313" y="6308725"/>
            <a:ext cx="1512887" cy="320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cs typeface="Arial" pitchFamily="34" charset="0"/>
              </a:defRPr>
            </a:lvl9pPr>
          </a:lstStyle>
          <a:p>
            <a:pPr algn="ctr" eaLnBrk="1" hangingPunct="1">
              <a:spcBef>
                <a:spcPct val="50000"/>
              </a:spcBef>
            </a:pPr>
            <a:r>
              <a:rPr lang="en-IE" b="1"/>
              <a:t>0.225 m </a:t>
            </a:r>
            <a:endParaRPr lang="en-GB" b="1"/>
          </a:p>
        </p:txBody>
      </p:sp>
      <p:sp>
        <p:nvSpPr>
          <p:cNvPr id="2064" name="Text Box 16"/>
          <p:cNvSpPr txBox="1">
            <a:spLocks noChangeArrowheads="1"/>
          </p:cNvSpPr>
          <p:nvPr/>
        </p:nvSpPr>
        <p:spPr bwMode="auto">
          <a:xfrm rot="-3731015">
            <a:off x="645319" y="3561556"/>
            <a:ext cx="1512888" cy="6635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cs typeface="Arial" pitchFamily="34" charset="0"/>
              </a:defRPr>
            </a:lvl9pPr>
          </a:lstStyle>
          <a:p>
            <a:pPr algn="ctr" eaLnBrk="1" hangingPunct="1">
              <a:spcBef>
                <a:spcPct val="50000"/>
              </a:spcBef>
            </a:pPr>
            <a:r>
              <a:rPr lang="en-IE" b="1"/>
              <a:t>AMENDED</a:t>
            </a:r>
          </a:p>
          <a:p>
            <a:pPr algn="ctr" eaLnBrk="1" hangingPunct="1">
              <a:spcBef>
                <a:spcPct val="50000"/>
              </a:spcBef>
            </a:pPr>
            <a:r>
              <a:rPr lang="en-IE" b="1"/>
              <a:t>SLURRY </a:t>
            </a:r>
            <a:endParaRPr lang="en-GB" b="1"/>
          </a:p>
        </p:txBody>
      </p:sp>
      <p:sp>
        <p:nvSpPr>
          <p:cNvPr id="2065" name="Text Box 17"/>
          <p:cNvSpPr txBox="1">
            <a:spLocks noChangeArrowheads="1"/>
          </p:cNvSpPr>
          <p:nvPr/>
        </p:nvSpPr>
        <p:spPr bwMode="auto">
          <a:xfrm>
            <a:off x="179388" y="188913"/>
            <a:ext cx="3529012" cy="8223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cs typeface="Arial" pitchFamily="34" charset="0"/>
              </a:defRPr>
            </a:lvl9pPr>
          </a:lstStyle>
          <a:p>
            <a:pPr algn="ctr" eaLnBrk="1" hangingPunct="1">
              <a:spcBef>
                <a:spcPct val="50000"/>
              </a:spcBef>
            </a:pPr>
            <a:r>
              <a:rPr lang="en-IE" sz="2400" b="1"/>
              <a:t>SLOPED RUNOFF BOXES </a:t>
            </a:r>
            <a:endParaRPr lang="en-GB" sz="2400" b="1"/>
          </a:p>
        </p:txBody>
      </p:sp>
      <p:sp>
        <p:nvSpPr>
          <p:cNvPr id="2066" name="Line 18"/>
          <p:cNvSpPr>
            <a:spLocks noChangeShapeType="1"/>
          </p:cNvSpPr>
          <p:nvPr/>
        </p:nvSpPr>
        <p:spPr bwMode="auto">
          <a:xfrm>
            <a:off x="6372225" y="0"/>
            <a:ext cx="0" cy="1700213"/>
          </a:xfrm>
          <a:prstGeom prst="line">
            <a:avLst/>
          </a:prstGeom>
          <a:noFill/>
          <a:ln w="1270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2067" name="Line 19"/>
          <p:cNvSpPr>
            <a:spLocks noChangeShapeType="1"/>
          </p:cNvSpPr>
          <p:nvPr/>
        </p:nvSpPr>
        <p:spPr bwMode="auto">
          <a:xfrm>
            <a:off x="5795963" y="0"/>
            <a:ext cx="0" cy="1700213"/>
          </a:xfrm>
          <a:prstGeom prst="line">
            <a:avLst/>
          </a:prstGeom>
          <a:noFill/>
          <a:ln w="1270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2068" name="Text Box 20"/>
          <p:cNvSpPr txBox="1">
            <a:spLocks noChangeArrowheads="1"/>
          </p:cNvSpPr>
          <p:nvPr/>
        </p:nvSpPr>
        <p:spPr bwMode="auto">
          <a:xfrm>
            <a:off x="1619250" y="2100263"/>
            <a:ext cx="1512888" cy="320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cs typeface="Arial" pitchFamily="34" charset="0"/>
              </a:defRPr>
            </a:lvl9pPr>
          </a:lstStyle>
          <a:p>
            <a:pPr algn="ctr" eaLnBrk="1" hangingPunct="1">
              <a:spcBef>
                <a:spcPct val="50000"/>
              </a:spcBef>
            </a:pPr>
            <a:r>
              <a:rPr lang="en-IE" b="1"/>
              <a:t>GRASS SOD</a:t>
            </a:r>
            <a:endParaRPr lang="en-GB" b="1"/>
          </a:p>
        </p:txBody>
      </p:sp>
      <p:sp>
        <p:nvSpPr>
          <p:cNvPr id="20" name="Line 13"/>
          <p:cNvSpPr>
            <a:spLocks noChangeShapeType="1"/>
          </p:cNvSpPr>
          <p:nvPr/>
        </p:nvSpPr>
        <p:spPr bwMode="auto">
          <a:xfrm>
            <a:off x="6300788" y="2420938"/>
            <a:ext cx="287337" cy="576262"/>
          </a:xfrm>
          <a:prstGeom prst="line">
            <a:avLst/>
          </a:prstGeom>
          <a:noFill/>
          <a:ln w="1270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Tree>
    <p:custDataLst>
      <p:tags r:id="rId1"/>
    </p:custDataLst>
    <p:extLst>
      <p:ext uri="{BB962C8B-B14F-4D97-AF65-F5344CB8AC3E}">
        <p14:creationId xmlns:p14="http://schemas.microsoft.com/office/powerpoint/2010/main" val="245832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6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06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066"/>
                                        </p:tgtEl>
                                        <p:attrNameLst>
                                          <p:attrName>style.visibility</p:attrName>
                                        </p:attrNameLst>
                                      </p:cBhvr>
                                      <p:to>
                                        <p:strVal val="visible"/>
                                      </p:to>
                                    </p:set>
                                  </p:childTnLst>
                                </p:cTn>
                              </p:par>
                              <p:par>
                                <p:cTn id="33" presetID="0" presetClass="path" presetSubtype="0" accel="50000" decel="50000" fill="hold" grpId="1" nodeType="withEffect">
                                  <p:stCondLst>
                                    <p:cond delay="0"/>
                                  </p:stCondLst>
                                  <p:childTnLst>
                                    <p:animMotion origin="layout" path="M 0.0158 0.05278 L 0.18125 0.51459 " pathEditMode="relative" ptsTypes="AA">
                                      <p:cBhvr>
                                        <p:cTn id="34" dur="5000" fill="hold"/>
                                        <p:tgtEl>
                                          <p:spTgt spid="2061"/>
                                        </p:tgtEl>
                                        <p:attrNameLst>
                                          <p:attrName>ppt_x</p:attrName>
                                          <p:attrName>ppt_y</p:attrName>
                                        </p:attrNameLst>
                                      </p:cBhvr>
                                    </p:animMotion>
                                  </p:childTnLst>
                                </p:cTn>
                              </p:par>
                              <p:par>
                                <p:cTn id="35" presetID="0" presetClass="path" presetSubtype="0" accel="50000" decel="50000" fill="hold" grpId="2" nodeType="withEffect">
                                  <p:stCondLst>
                                    <p:cond delay="0"/>
                                  </p:stCondLst>
                                  <p:childTnLst>
                                    <p:animMotion origin="layout" path="M 0 0 L 0 0.07361 " pathEditMode="relative" ptsTypes="AA">
                                      <p:cBhvr>
                                        <p:cTn id="36" dur="2000" fill="hold"/>
                                        <p:tgtEl>
                                          <p:spTgt spid="2067"/>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L 0 0.07361 " pathEditMode="relative" ptsTypes="AA">
                                      <p:cBhvr>
                                        <p:cTn id="38" dur="2000" fill="hold"/>
                                        <p:tgtEl>
                                          <p:spTgt spid="2060"/>
                                        </p:tgtEl>
                                        <p:attrNameLst>
                                          <p:attrName>ppt_x</p:attrName>
                                          <p:attrName>ppt_y</p:attrName>
                                        </p:attrNameLst>
                                      </p:cBhvr>
                                    </p:animMotion>
                                  </p:childTnLst>
                                </p:cTn>
                              </p:par>
                              <p:par>
                                <p:cTn id="39" presetID="0" presetClass="path" presetSubtype="0" accel="50000" decel="50000" fill="hold" grpId="2" nodeType="withEffect">
                                  <p:stCondLst>
                                    <p:cond delay="0"/>
                                  </p:stCondLst>
                                  <p:childTnLst>
                                    <p:animMotion origin="layout" path="M 0 0 L 0 0.07361 " pathEditMode="relative" ptsTypes="AA">
                                      <p:cBhvr>
                                        <p:cTn id="40" dur="2000" fill="hold"/>
                                        <p:tgtEl>
                                          <p:spTgt spid="2066"/>
                                        </p:tgtEl>
                                        <p:attrNameLst>
                                          <p:attrName>ppt_x</p:attrName>
                                          <p:attrName>ppt_y</p:attrName>
                                        </p:attrNameLst>
                                      </p:cBhvr>
                                    </p:animMotion>
                                  </p:childTnLst>
                                </p:cTn>
                              </p:par>
                              <p:par>
                                <p:cTn id="41" presetID="1" presetClass="entr" presetSubtype="0" fill="hold" grpId="0" nodeType="withEffect">
                                  <p:stCondLst>
                                    <p:cond delay="0"/>
                                  </p:stCondLst>
                                  <p:childTnLst>
                                    <p:set>
                                      <p:cBhvr>
                                        <p:cTn id="42" dur="1" fill="hold">
                                          <p:stCondLst>
                                            <p:cond delay="0"/>
                                          </p:stCondLst>
                                        </p:cTn>
                                        <p:tgtEl>
                                          <p:spTgt spid="206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0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0" presetClass="path" presetSubtype="0" accel="50000" decel="50000" fill="hold" grpId="1" nodeType="withEffect">
                                  <p:stCondLst>
                                    <p:cond delay="0"/>
                                  </p:stCondLst>
                                  <p:childTnLst>
                                    <p:animMotion origin="layout" path="M 0.03159 0.03148 L 0.19705 0.49328 " pathEditMode="relative" rAng="0" ptsTypes="AA">
                                      <p:cBhvr>
                                        <p:cTn id="48" dur="5000" fill="hold"/>
                                        <p:tgtEl>
                                          <p:spTgt spid="20"/>
                                        </p:tgtEl>
                                        <p:attrNameLst>
                                          <p:attrName>ppt_x</p:attrName>
                                          <p:attrName>ppt_y</p:attrName>
                                        </p:attrNameLst>
                                      </p:cBhvr>
                                      <p:rCtr x="8300" y="2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8" grpId="0" animBg="1"/>
      <p:bldP spid="2059" grpId="0" animBg="1"/>
      <p:bldP spid="2060" grpId="0" animBg="1"/>
      <p:bldP spid="2060" grpId="1" animBg="1"/>
      <p:bldP spid="2061" grpId="0" animBg="1"/>
      <p:bldP spid="2061" grpId="1" animBg="1"/>
      <p:bldP spid="2062" grpId="0" animBg="1"/>
      <p:bldP spid="2063" grpId="0" animBg="1"/>
      <p:bldP spid="2064" grpId="0" animBg="1"/>
      <p:bldP spid="2065" grpId="0" animBg="1"/>
      <p:bldP spid="2066" grpId="0" animBg="1"/>
      <p:bldP spid="2066" grpId="1" animBg="1"/>
      <p:bldP spid="2066" grpId="2" animBg="1"/>
      <p:bldP spid="2067" grpId="0" animBg="1"/>
      <p:bldP spid="2067" grpId="1" animBg="1"/>
      <p:bldP spid="2067" grpId="2" animBg="1"/>
      <p:bldP spid="2068" grpId="0" animBg="1"/>
      <p:bldP spid="2068" grpId="1" animBg="1"/>
      <p:bldP spid="20" grpId="0" animBg="1"/>
      <p:bldP spid="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775" y="620713"/>
            <a:ext cx="1439863" cy="4679950"/>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E">
              <a:solidFill>
                <a:srgbClr val="FFFFFF"/>
              </a:solidFill>
            </a:endParaRPr>
          </a:p>
        </p:txBody>
      </p:sp>
      <p:sp>
        <p:nvSpPr>
          <p:cNvPr id="5" name="Rectangle 4"/>
          <p:cNvSpPr/>
          <p:nvPr/>
        </p:nvSpPr>
        <p:spPr>
          <a:xfrm>
            <a:off x="7308850" y="3573463"/>
            <a:ext cx="1366838" cy="172720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E">
              <a:solidFill>
                <a:srgbClr val="FFFFFF"/>
              </a:solidFill>
            </a:endParaRPr>
          </a:p>
        </p:txBody>
      </p:sp>
      <p:sp>
        <p:nvSpPr>
          <p:cNvPr id="6" name="TextBox 5"/>
          <p:cNvSpPr txBox="1"/>
          <p:nvPr/>
        </p:nvSpPr>
        <p:spPr>
          <a:xfrm>
            <a:off x="5224104" y="908720"/>
            <a:ext cx="3668375" cy="646331"/>
          </a:xfrm>
          <a:prstGeom prst="rect">
            <a:avLst/>
          </a:prstGeom>
          <a:noFill/>
        </p:spPr>
        <p:txBody>
          <a:bodyPr wrap="square" rtlCol="0">
            <a:spAutoFit/>
          </a:bodyPr>
          <a:lstStyle/>
          <a:p>
            <a:r>
              <a:rPr lang="en-IE" dirty="0" smtClean="0"/>
              <a:t>O’ Flynn et al. 2012. J </a:t>
            </a:r>
            <a:r>
              <a:rPr lang="en-IE" dirty="0" err="1" smtClean="0"/>
              <a:t>Env</a:t>
            </a:r>
            <a:r>
              <a:rPr lang="en-IE" dirty="0" smtClean="0"/>
              <a:t> Man 113: 78-84.</a:t>
            </a:r>
            <a:endParaRPr lang="en-IE" dirty="0"/>
          </a:p>
        </p:txBody>
      </p:sp>
      <p:graphicFrame>
        <p:nvGraphicFramePr>
          <p:cNvPr id="7" name="Chart 6"/>
          <p:cNvGraphicFramePr/>
          <p:nvPr>
            <p:extLst>
              <p:ext uri="{D42A27DB-BD31-4B8C-83A1-F6EECF244321}">
                <p14:modId xmlns:p14="http://schemas.microsoft.com/office/powerpoint/2010/main" val="1959277272"/>
              </p:ext>
            </p:extLst>
          </p:nvPr>
        </p:nvGraphicFramePr>
        <p:xfrm>
          <a:off x="142844" y="214290"/>
          <a:ext cx="8786874" cy="64294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850540" y="1549959"/>
            <a:ext cx="305636" cy="294865"/>
          </a:xfrm>
          <a:prstGeom prst="rect">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50122" y="1899720"/>
            <a:ext cx="305636" cy="29486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50122" y="2249481"/>
            <a:ext cx="305636" cy="294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63669" y="1505615"/>
            <a:ext cx="2160240" cy="369332"/>
          </a:xfrm>
          <a:prstGeom prst="rect">
            <a:avLst/>
          </a:prstGeom>
          <a:noFill/>
        </p:spPr>
        <p:txBody>
          <a:bodyPr wrap="square" rtlCol="0">
            <a:spAutoFit/>
          </a:bodyPr>
          <a:lstStyle/>
          <a:p>
            <a:r>
              <a:rPr lang="en-US" dirty="0" smtClean="0"/>
              <a:t>Dissolved reactive P</a:t>
            </a:r>
            <a:endParaRPr lang="en-US" dirty="0"/>
          </a:p>
        </p:txBody>
      </p:sp>
    </p:spTree>
    <p:custDataLst>
      <p:tags r:id="rId1"/>
    </p:custDataLst>
    <p:extLst>
      <p:ext uri="{BB962C8B-B14F-4D97-AF65-F5344CB8AC3E}">
        <p14:creationId xmlns:p14="http://schemas.microsoft.com/office/powerpoint/2010/main" val="244457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Laboratory-scale tests</a:t>
            </a:r>
            <a:endParaRPr lang="en-IE" sz="2400" b="1" i="1" dirty="0"/>
          </a:p>
        </p:txBody>
      </p:sp>
      <p:sp>
        <p:nvSpPr>
          <p:cNvPr id="3" name="TextBox 2"/>
          <p:cNvSpPr txBox="1"/>
          <p:nvPr/>
        </p:nvSpPr>
        <p:spPr>
          <a:xfrm>
            <a:off x="500251" y="1225761"/>
            <a:ext cx="8044263" cy="461665"/>
          </a:xfrm>
          <a:prstGeom prst="rect">
            <a:avLst/>
          </a:prstGeom>
          <a:noFill/>
        </p:spPr>
        <p:txBody>
          <a:bodyPr wrap="square" rtlCol="0">
            <a:spAutoFit/>
          </a:bodyPr>
          <a:lstStyle/>
          <a:p>
            <a:r>
              <a:rPr lang="en-IE" sz="2400" dirty="0" smtClean="0"/>
              <a:t>Most effective amendments identified by the batch-scale tests</a:t>
            </a:r>
            <a:endParaRPr lang="en-IE" sz="2400" dirty="0"/>
          </a:p>
        </p:txBody>
      </p:sp>
      <p:graphicFrame>
        <p:nvGraphicFramePr>
          <p:cNvPr id="4" name="Table 3"/>
          <p:cNvGraphicFramePr>
            <a:graphicFrameLocks noGrp="1"/>
          </p:cNvGraphicFramePr>
          <p:nvPr>
            <p:extLst>
              <p:ext uri="{D42A27DB-BD31-4B8C-83A1-F6EECF244321}">
                <p14:modId xmlns:p14="http://schemas.microsoft.com/office/powerpoint/2010/main" val="1880335516"/>
              </p:ext>
            </p:extLst>
          </p:nvPr>
        </p:nvGraphicFramePr>
        <p:xfrm>
          <a:off x="81909" y="1688936"/>
          <a:ext cx="8999607" cy="321564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r>
                        <a:rPr lang="en-IE" sz="2200" baseline="30000" dirty="0" smtClean="0"/>
                        <a:t>1</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2</a:t>
                      </a:r>
                      <a:endParaRPr lang="en-IE" sz="2200" baseline="30000" dirty="0"/>
                    </a:p>
                  </a:txBody>
                  <a:tcPr/>
                </a:tc>
                <a:tc>
                  <a:txBody>
                    <a:bodyPr/>
                    <a:lstStyle/>
                    <a:p>
                      <a:pPr algn="ctr"/>
                      <a:r>
                        <a:rPr lang="en-IE" sz="2200" dirty="0" smtClean="0"/>
                        <a:t>Dairy soiled water</a:t>
                      </a:r>
                      <a:r>
                        <a:rPr lang="en-IE" sz="2200" baseline="30000" dirty="0" smtClean="0"/>
                        <a:t>3</a:t>
                      </a:r>
                      <a:endParaRPr lang="en-IE" sz="2200" baseline="30000" dirty="0"/>
                    </a:p>
                  </a:txBody>
                  <a:tcPr/>
                </a:tc>
              </a:tr>
              <a:tr h="370840">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r>
              <a:tr h="370840">
                <a:tc>
                  <a:txBody>
                    <a:bodyPr/>
                    <a:lstStyle/>
                    <a:p>
                      <a:pPr algn="ctr"/>
                      <a:r>
                        <a:rPr lang="en-IE" sz="2100" dirty="0" smtClean="0"/>
                        <a:t>Poly-aluminium chloride</a:t>
                      </a:r>
                      <a:endParaRPr lang="en-IE" sz="2100" dirty="0"/>
                    </a:p>
                  </a:txBody>
                  <a:tcPr/>
                </a:tc>
                <a:tc>
                  <a:txBody>
                    <a:bodyPr/>
                    <a:lstStyle/>
                    <a:p>
                      <a:pPr algn="ctr"/>
                      <a:r>
                        <a:rPr lang="en-IE" sz="2100" dirty="0" smtClean="0"/>
                        <a:t>Poly-aluminium chloride</a:t>
                      </a:r>
                      <a:endParaRPr lang="en-IE" sz="2100" dirty="0"/>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c>
                  <a:txBody>
                    <a:bodyPr/>
                    <a:lstStyle/>
                    <a:p>
                      <a:pPr algn="ctr"/>
                      <a:r>
                        <a:rPr lang="en-IE" sz="2100" dirty="0" smtClean="0"/>
                        <a:t>Ferric chloride (FeCl</a:t>
                      </a:r>
                      <a:r>
                        <a:rPr lang="en-IE" sz="2100" baseline="-25000" dirty="0" smtClean="0"/>
                        <a:t>3</a:t>
                      </a:r>
                      <a:r>
                        <a:rPr lang="en-IE" sz="2100" dirty="0" smtClean="0"/>
                        <a:t>)</a:t>
                      </a: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r>
              <a:tr h="370840">
                <a:tc>
                  <a:txBody>
                    <a:bodyPr/>
                    <a:lstStyle/>
                    <a:p>
                      <a:pPr algn="ctr"/>
                      <a:r>
                        <a:rPr lang="en-IE" sz="2100" dirty="0" smtClean="0"/>
                        <a:t>Lime</a:t>
                      </a:r>
                      <a:endParaRPr lang="en-IE" sz="2100" dirty="0"/>
                    </a:p>
                  </a:txBody>
                  <a:tcPr/>
                </a:tc>
                <a:tc>
                  <a:txBody>
                    <a:bodyPr/>
                    <a:lstStyle/>
                    <a:p>
                      <a:pPr algn="ctr"/>
                      <a:r>
                        <a:rPr lang="en-IE" sz="2100" dirty="0" smtClean="0"/>
                        <a:t>Lime</a:t>
                      </a:r>
                      <a:endParaRPr lang="en-IE" sz="2100" dirty="0"/>
                    </a:p>
                  </a:txBody>
                  <a:tcPr/>
                </a:tc>
                <a:tc>
                  <a:txBody>
                    <a:bodyPr/>
                    <a:lstStyle/>
                    <a:p>
                      <a:pPr algn="ctr"/>
                      <a:r>
                        <a:rPr lang="en-IE" sz="2100" dirty="0" smtClean="0"/>
                        <a:t>Lime</a:t>
                      </a:r>
                      <a:endParaRPr lang="en-IE" sz="2100" dirty="0"/>
                    </a:p>
                  </a:txBody>
                  <a:tcPr/>
                </a:tc>
              </a:tr>
              <a:tr h="370840">
                <a:tc>
                  <a:txBody>
                    <a:bodyPr/>
                    <a:lstStyle/>
                    <a:p>
                      <a:pPr algn="ctr"/>
                      <a:endParaRPr lang="en-IE" sz="2100" dirty="0"/>
                    </a:p>
                  </a:txBody>
                  <a:tcPr/>
                </a:tc>
                <a:tc>
                  <a:txBody>
                    <a:bodyPr/>
                    <a:lstStyle/>
                    <a:p>
                      <a:pPr algn="ctr"/>
                      <a:r>
                        <a:rPr lang="en-IE" sz="2100" dirty="0" smtClean="0"/>
                        <a:t>Aluminium-based sludge</a:t>
                      </a:r>
                      <a:endParaRPr lang="en-IE" sz="2100" dirty="0"/>
                    </a:p>
                  </a:txBody>
                  <a:tcPr/>
                </a:tc>
                <a:tc>
                  <a:txBody>
                    <a:bodyPr/>
                    <a:lstStyle/>
                    <a:p>
                      <a:pPr algn="ctr"/>
                      <a:r>
                        <a:rPr lang="en-IE" sz="2100" dirty="0" smtClean="0"/>
                        <a:t>Bottom ash</a:t>
                      </a:r>
                      <a:endParaRPr lang="en-IE" sz="2100" dirty="0"/>
                    </a:p>
                  </a:txBody>
                  <a:tcPr/>
                </a:tc>
              </a:tr>
              <a:tr h="370840">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Flue-gas</a:t>
                      </a:r>
                      <a:r>
                        <a:rPr lang="en-IE" sz="2100" baseline="0" dirty="0" smtClean="0"/>
                        <a:t> desulfurization by-product (FGD)</a:t>
                      </a:r>
                      <a:endParaRPr lang="en-IE" sz="2100" dirty="0" smtClean="0"/>
                    </a:p>
                  </a:txBody>
                  <a:tcPr/>
                </a:tc>
                <a:tc>
                  <a:txBody>
                    <a:bodyPr/>
                    <a:lstStyle/>
                    <a:p>
                      <a:pPr algn="ctr"/>
                      <a:endParaRPr lang="en-IE" sz="2100" dirty="0"/>
                    </a:p>
                  </a:txBody>
                  <a:tcPr/>
                </a:tc>
              </a:tr>
            </a:tbl>
          </a:graphicData>
        </a:graphic>
      </p:graphicFrame>
      <p:sp>
        <p:nvSpPr>
          <p:cNvPr id="2" name="TextBox 1"/>
          <p:cNvSpPr txBox="1"/>
          <p:nvPr/>
        </p:nvSpPr>
        <p:spPr>
          <a:xfrm>
            <a:off x="179512" y="4941168"/>
            <a:ext cx="8820096" cy="1200329"/>
          </a:xfrm>
          <a:prstGeom prst="rect">
            <a:avLst/>
          </a:prstGeom>
          <a:noFill/>
        </p:spPr>
        <p:txBody>
          <a:bodyPr wrap="square" rtlCol="0">
            <a:spAutoFit/>
          </a:bodyPr>
          <a:lstStyle/>
          <a:p>
            <a:r>
              <a:rPr lang="en-IE" baseline="30000" dirty="0" smtClean="0"/>
              <a:t>1</a:t>
            </a:r>
            <a:r>
              <a:rPr lang="en-IE" dirty="0" smtClean="0"/>
              <a:t> </a:t>
            </a:r>
            <a:r>
              <a:rPr lang="en-GB" dirty="0" smtClean="0"/>
              <a:t>O</a:t>
            </a:r>
            <a:r>
              <a:rPr lang="en-GB" dirty="0"/>
              <a:t>’ Flynn, C.J., Fenton, O., </a:t>
            </a:r>
            <a:r>
              <a:rPr lang="en-GB" dirty="0" smtClean="0"/>
              <a:t>Wilson, P., Healy</a:t>
            </a:r>
            <a:r>
              <a:rPr lang="en-GB" dirty="0"/>
              <a:t>, M.G. </a:t>
            </a:r>
            <a:r>
              <a:rPr lang="en-GB" dirty="0" smtClean="0"/>
              <a:t>(2012</a:t>
            </a:r>
            <a:r>
              <a:rPr lang="en-GB" dirty="0"/>
              <a:t>)</a:t>
            </a:r>
            <a:r>
              <a:rPr lang="en-GB" dirty="0" smtClean="0"/>
              <a:t> J. Environ Manage 113: 78-84 </a:t>
            </a:r>
            <a:endParaRPr lang="en-IE" dirty="0" smtClean="0"/>
          </a:p>
          <a:p>
            <a:r>
              <a:rPr lang="en-IE" baseline="30000" dirty="0" smtClean="0"/>
              <a:t>2</a:t>
            </a:r>
            <a:r>
              <a:rPr lang="en-IE" dirty="0" smtClean="0"/>
              <a:t> </a:t>
            </a:r>
            <a:r>
              <a:rPr lang="en-GB" dirty="0"/>
              <a:t>Brennan, R.B., Fenton, O., </a:t>
            </a:r>
            <a:r>
              <a:rPr lang="en-GB" dirty="0" smtClean="0"/>
              <a:t>Grant, J., </a:t>
            </a:r>
            <a:r>
              <a:rPr lang="en-GB" dirty="0"/>
              <a:t>Healy, M.G. </a:t>
            </a:r>
            <a:r>
              <a:rPr lang="en-GB" dirty="0" smtClean="0"/>
              <a:t>(2011</a:t>
            </a:r>
            <a:r>
              <a:rPr lang="en-GB" dirty="0"/>
              <a:t>)</a:t>
            </a:r>
            <a:r>
              <a:rPr lang="en-GB" dirty="0" smtClean="0"/>
              <a:t> </a:t>
            </a:r>
            <a:r>
              <a:rPr lang="en-GB" dirty="0" err="1" smtClean="0"/>
              <a:t>Sci</a:t>
            </a:r>
            <a:r>
              <a:rPr lang="en-GB" dirty="0" smtClean="0"/>
              <a:t> Tot Environ 409: 5111-5118 </a:t>
            </a:r>
            <a:endParaRPr lang="en-IE" dirty="0" smtClean="0"/>
          </a:p>
          <a:p>
            <a:pPr lvl="0"/>
            <a:r>
              <a:rPr lang="en-IE" baseline="30000" dirty="0" smtClean="0"/>
              <a:t>3</a:t>
            </a:r>
            <a:r>
              <a:rPr lang="en-IE" dirty="0" smtClean="0"/>
              <a:t> </a:t>
            </a:r>
            <a:r>
              <a:rPr lang="en-GB" dirty="0" err="1" smtClean="0"/>
              <a:t>Serrenho</a:t>
            </a:r>
            <a:r>
              <a:rPr lang="en-GB" dirty="0"/>
              <a:t>, A., </a:t>
            </a:r>
            <a:r>
              <a:rPr lang="en-GB" dirty="0" smtClean="0"/>
              <a:t>Fenton, O., Murphy, P., Grant, J. Healy</a:t>
            </a:r>
            <a:r>
              <a:rPr lang="en-GB" dirty="0"/>
              <a:t>, M.G. </a:t>
            </a:r>
            <a:r>
              <a:rPr lang="en-GB" dirty="0" smtClean="0"/>
              <a:t>(2012) </a:t>
            </a:r>
            <a:r>
              <a:rPr lang="en-GB" dirty="0" err="1" smtClean="0"/>
              <a:t>Sci</a:t>
            </a:r>
            <a:r>
              <a:rPr lang="en-GB" dirty="0" smtClean="0"/>
              <a:t> Tot </a:t>
            </a:r>
            <a:r>
              <a:rPr lang="en-GB" dirty="0" err="1" smtClean="0"/>
              <a:t>Env</a:t>
            </a:r>
            <a:r>
              <a:rPr lang="en-GB" dirty="0" smtClean="0"/>
              <a:t> 430: 1-7. </a:t>
            </a:r>
            <a:endParaRPr lang="en-IE" dirty="0"/>
          </a:p>
          <a:p>
            <a:endParaRPr lang="en-IE" dirty="0"/>
          </a:p>
        </p:txBody>
      </p:sp>
    </p:spTree>
    <p:extLst>
      <p:ext uri="{BB962C8B-B14F-4D97-AF65-F5344CB8AC3E}">
        <p14:creationId xmlns:p14="http://schemas.microsoft.com/office/powerpoint/2010/main" val="2849187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Laboratory-scale tests</a:t>
            </a:r>
            <a:endParaRPr lang="en-IE" sz="2400" b="1" i="1" dirty="0"/>
          </a:p>
        </p:txBody>
      </p:sp>
      <p:graphicFrame>
        <p:nvGraphicFramePr>
          <p:cNvPr id="4" name="Table 3"/>
          <p:cNvGraphicFramePr>
            <a:graphicFrameLocks noGrp="1"/>
          </p:cNvGraphicFramePr>
          <p:nvPr>
            <p:extLst>
              <p:ext uri="{D42A27DB-BD31-4B8C-83A1-F6EECF244321}">
                <p14:modId xmlns:p14="http://schemas.microsoft.com/office/powerpoint/2010/main" val="3270103121"/>
              </p:ext>
            </p:extLst>
          </p:nvPr>
        </p:nvGraphicFramePr>
        <p:xfrm>
          <a:off x="81909" y="1688936"/>
          <a:ext cx="8999607" cy="321564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r>
                        <a:rPr lang="en-IE" sz="2200" baseline="30000" dirty="0" smtClean="0"/>
                        <a:t>1</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2</a:t>
                      </a:r>
                      <a:endParaRPr lang="en-IE" sz="2200" baseline="30000" dirty="0"/>
                    </a:p>
                  </a:txBody>
                  <a:tcPr/>
                </a:tc>
                <a:tc>
                  <a:txBody>
                    <a:bodyPr/>
                    <a:lstStyle/>
                    <a:p>
                      <a:pPr algn="ctr"/>
                      <a:r>
                        <a:rPr lang="en-IE" sz="2200" dirty="0" smtClean="0"/>
                        <a:t>Dairy soiled water</a:t>
                      </a:r>
                      <a:r>
                        <a:rPr lang="en-IE" sz="2200" baseline="30000" dirty="0" smtClean="0"/>
                        <a:t>3</a:t>
                      </a:r>
                      <a:endParaRPr lang="en-IE" sz="2200" baseline="30000" dirty="0"/>
                    </a:p>
                  </a:txBody>
                  <a:tcPr/>
                </a:tc>
              </a:tr>
              <a:tr h="370840">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r>
              <a:tr h="370840">
                <a:tc>
                  <a:txBody>
                    <a:bodyPr/>
                    <a:lstStyle/>
                    <a:p>
                      <a:pPr algn="ctr"/>
                      <a:r>
                        <a:rPr lang="en-IE" sz="2100" dirty="0" smtClean="0"/>
                        <a:t>Poly-aluminium chloride</a:t>
                      </a:r>
                      <a:endParaRPr lang="en-IE" sz="2100" dirty="0"/>
                    </a:p>
                  </a:txBody>
                  <a:tcPr/>
                </a:tc>
                <a:tc>
                  <a:txBody>
                    <a:bodyPr/>
                    <a:lstStyle/>
                    <a:p>
                      <a:pPr algn="ctr"/>
                      <a:r>
                        <a:rPr lang="en-IE" sz="2100" dirty="0" smtClean="0"/>
                        <a:t>Poly-aluminium chloride</a:t>
                      </a:r>
                      <a:endParaRPr lang="en-IE" sz="2100" dirty="0"/>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100" dirty="0" smtClean="0"/>
                    </a:p>
                    <a:p>
                      <a:pPr algn="ctr"/>
                      <a:endParaRPr lang="en-IE" sz="2100" dirty="0"/>
                    </a:p>
                  </a:txBody>
                  <a:tcPr/>
                </a:tc>
                <a:tc>
                  <a:txBody>
                    <a:bodyPr/>
                    <a:lstStyle/>
                    <a:p>
                      <a:pPr algn="ctr"/>
                      <a:endParaRPr lang="en-IE" sz="2100" dirty="0"/>
                    </a:p>
                  </a:txBody>
                  <a:tcPr/>
                </a:tc>
              </a:tr>
            </a:tbl>
          </a:graphicData>
        </a:graphic>
      </p:graphicFrame>
      <p:sp>
        <p:nvSpPr>
          <p:cNvPr id="2" name="TextBox 1"/>
          <p:cNvSpPr txBox="1"/>
          <p:nvPr/>
        </p:nvSpPr>
        <p:spPr>
          <a:xfrm>
            <a:off x="179512" y="4941168"/>
            <a:ext cx="8820096" cy="1015663"/>
          </a:xfrm>
          <a:prstGeom prst="rect">
            <a:avLst/>
          </a:prstGeom>
          <a:noFill/>
        </p:spPr>
        <p:txBody>
          <a:bodyPr wrap="square" rtlCol="0">
            <a:spAutoFit/>
          </a:bodyPr>
          <a:lstStyle/>
          <a:p>
            <a:r>
              <a:rPr lang="en-IE" sz="1400" baseline="30000" dirty="0" smtClean="0"/>
              <a:t>1</a:t>
            </a:r>
            <a:r>
              <a:rPr lang="en-IE" sz="1400" dirty="0" smtClean="0"/>
              <a:t> </a:t>
            </a:r>
            <a:r>
              <a:rPr lang="en-GB" sz="1400" dirty="0" smtClean="0"/>
              <a:t>O</a:t>
            </a:r>
            <a:r>
              <a:rPr lang="en-GB" sz="1400" dirty="0"/>
              <a:t>’ Flynn, C.J., Fenton, O., </a:t>
            </a:r>
            <a:r>
              <a:rPr lang="en-GB" sz="1400" dirty="0" smtClean="0"/>
              <a:t>Wilson, P., Healy</a:t>
            </a:r>
            <a:r>
              <a:rPr lang="en-GB" sz="1400" dirty="0"/>
              <a:t>, M.G. </a:t>
            </a:r>
            <a:r>
              <a:rPr lang="en-GB" sz="1400" dirty="0" smtClean="0"/>
              <a:t>(2012</a:t>
            </a:r>
            <a:r>
              <a:rPr lang="en-GB" sz="1400" dirty="0"/>
              <a:t>)</a:t>
            </a:r>
            <a:r>
              <a:rPr lang="en-GB" sz="1400" dirty="0" smtClean="0"/>
              <a:t> J. Environ Manage 113: 78-84 </a:t>
            </a:r>
            <a:endParaRPr lang="en-IE" sz="1400" dirty="0" smtClean="0"/>
          </a:p>
          <a:p>
            <a:r>
              <a:rPr lang="en-IE" sz="1400" baseline="30000" dirty="0" smtClean="0"/>
              <a:t>2</a:t>
            </a:r>
            <a:r>
              <a:rPr lang="en-IE" sz="1400" dirty="0" smtClean="0"/>
              <a:t> </a:t>
            </a:r>
            <a:r>
              <a:rPr lang="en-GB" sz="1400" dirty="0"/>
              <a:t>Brennan, R.B., Fenton, O., </a:t>
            </a:r>
            <a:r>
              <a:rPr lang="en-GB" sz="1400" dirty="0" smtClean="0"/>
              <a:t>Grant, J., </a:t>
            </a:r>
            <a:r>
              <a:rPr lang="en-GB" sz="1400" dirty="0"/>
              <a:t>Healy, M.G. </a:t>
            </a:r>
            <a:r>
              <a:rPr lang="en-GB" sz="1400" dirty="0" smtClean="0"/>
              <a:t>(2011</a:t>
            </a:r>
            <a:r>
              <a:rPr lang="en-GB" sz="1400" dirty="0"/>
              <a:t>)</a:t>
            </a:r>
            <a:r>
              <a:rPr lang="en-GB" sz="1400" dirty="0" smtClean="0"/>
              <a:t> </a:t>
            </a:r>
            <a:r>
              <a:rPr lang="en-GB" sz="1400" dirty="0" err="1" smtClean="0"/>
              <a:t>Sci</a:t>
            </a:r>
            <a:r>
              <a:rPr lang="en-GB" sz="1400" dirty="0" smtClean="0"/>
              <a:t> Tot Environ 409: 5111-5118 </a:t>
            </a:r>
            <a:endParaRPr lang="en-IE" sz="1400" dirty="0" smtClean="0"/>
          </a:p>
          <a:p>
            <a:pPr lvl="0"/>
            <a:r>
              <a:rPr lang="en-IE" sz="1400" baseline="30000" dirty="0" smtClean="0"/>
              <a:t>3</a:t>
            </a:r>
            <a:r>
              <a:rPr lang="en-IE" sz="1400" dirty="0" smtClean="0"/>
              <a:t> </a:t>
            </a:r>
            <a:r>
              <a:rPr lang="en-GB" sz="1400" dirty="0" err="1" smtClean="0"/>
              <a:t>Serrenho</a:t>
            </a:r>
            <a:r>
              <a:rPr lang="en-GB" sz="1400" dirty="0"/>
              <a:t>, A., </a:t>
            </a:r>
            <a:r>
              <a:rPr lang="en-GB" sz="1400" dirty="0" smtClean="0"/>
              <a:t>Fenton, O., Murphy, P., Grant, J. Healy</a:t>
            </a:r>
            <a:r>
              <a:rPr lang="en-GB" sz="1400" dirty="0"/>
              <a:t>, M.G. </a:t>
            </a:r>
            <a:r>
              <a:rPr lang="en-GB" sz="1400" dirty="0" smtClean="0"/>
              <a:t>(2012) </a:t>
            </a:r>
            <a:r>
              <a:rPr lang="en-GB" sz="1400" dirty="0" err="1" smtClean="0"/>
              <a:t>Sci</a:t>
            </a:r>
            <a:r>
              <a:rPr lang="en-GB" sz="1400" dirty="0" smtClean="0"/>
              <a:t> Tot </a:t>
            </a:r>
            <a:r>
              <a:rPr lang="en-GB" sz="1400" dirty="0" err="1" smtClean="0"/>
              <a:t>Env</a:t>
            </a:r>
            <a:r>
              <a:rPr lang="en-GB" sz="1400" dirty="0" smtClean="0"/>
              <a:t> 430: 1-7. </a:t>
            </a:r>
            <a:endParaRPr lang="en-IE" sz="1400" dirty="0"/>
          </a:p>
          <a:p>
            <a:endParaRPr lang="en-IE" dirty="0"/>
          </a:p>
        </p:txBody>
      </p:sp>
    </p:spTree>
    <p:extLst>
      <p:ext uri="{BB962C8B-B14F-4D97-AF65-F5344CB8AC3E}">
        <p14:creationId xmlns:p14="http://schemas.microsoft.com/office/powerpoint/2010/main" val="32777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Methodology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3" name="TextBox 2"/>
          <p:cNvSpPr txBox="1"/>
          <p:nvPr/>
        </p:nvSpPr>
        <p:spPr>
          <a:xfrm>
            <a:off x="722800" y="862795"/>
            <a:ext cx="2409037" cy="646331"/>
          </a:xfrm>
          <a:prstGeom prst="rect">
            <a:avLst/>
          </a:prstGeom>
          <a:noFill/>
          <a:ln>
            <a:solidFill>
              <a:schemeClr val="accent1"/>
            </a:solidFill>
          </a:ln>
        </p:spPr>
        <p:txBody>
          <a:bodyPr wrap="square" rtlCol="0">
            <a:spAutoFit/>
          </a:bodyPr>
          <a:lstStyle/>
          <a:p>
            <a:pPr algn="ctr"/>
            <a:r>
              <a:rPr lang="en-IE" dirty="0" smtClean="0"/>
              <a:t>Identification of amendments</a:t>
            </a:r>
            <a:endParaRPr lang="en-IE" dirty="0"/>
          </a:p>
        </p:txBody>
      </p:sp>
      <p:sp>
        <p:nvSpPr>
          <p:cNvPr id="20" name="TextBox 19"/>
          <p:cNvSpPr txBox="1"/>
          <p:nvPr/>
        </p:nvSpPr>
        <p:spPr>
          <a:xfrm>
            <a:off x="722799" y="1772816"/>
            <a:ext cx="2409037" cy="1200329"/>
          </a:xfrm>
          <a:prstGeom prst="rect">
            <a:avLst/>
          </a:prstGeom>
          <a:noFill/>
          <a:ln>
            <a:solidFill>
              <a:schemeClr val="accent1"/>
            </a:solidFill>
          </a:ln>
        </p:spPr>
        <p:txBody>
          <a:bodyPr wrap="square" rtlCol="0">
            <a:spAutoFit/>
          </a:bodyPr>
          <a:lstStyle/>
          <a:p>
            <a:pPr algn="ctr"/>
            <a:r>
              <a:rPr lang="en-IE" dirty="0" smtClean="0"/>
              <a:t>Determine how much amendments to use per unit volume of wastewater</a:t>
            </a:r>
            <a:endParaRPr lang="en-IE" dirty="0"/>
          </a:p>
        </p:txBody>
      </p:sp>
      <p:sp>
        <p:nvSpPr>
          <p:cNvPr id="21" name="TextBox 20"/>
          <p:cNvSpPr txBox="1"/>
          <p:nvPr/>
        </p:nvSpPr>
        <p:spPr>
          <a:xfrm>
            <a:off x="722802" y="3212976"/>
            <a:ext cx="2409037" cy="646331"/>
          </a:xfrm>
          <a:prstGeom prst="rect">
            <a:avLst/>
          </a:prstGeom>
          <a:noFill/>
          <a:ln>
            <a:solidFill>
              <a:schemeClr val="accent1"/>
            </a:solidFill>
          </a:ln>
        </p:spPr>
        <p:txBody>
          <a:bodyPr wrap="square" rtlCol="0">
            <a:spAutoFit/>
          </a:bodyPr>
          <a:lstStyle/>
          <a:p>
            <a:pPr algn="ctr"/>
            <a:r>
              <a:rPr lang="en-IE" dirty="0" smtClean="0"/>
              <a:t>Efficacy of amendments at laboratory-scale</a:t>
            </a:r>
            <a:endParaRPr lang="en-IE" dirty="0"/>
          </a:p>
        </p:txBody>
      </p:sp>
      <p:sp>
        <p:nvSpPr>
          <p:cNvPr id="22" name="TextBox 21"/>
          <p:cNvSpPr txBox="1"/>
          <p:nvPr/>
        </p:nvSpPr>
        <p:spPr>
          <a:xfrm>
            <a:off x="727445" y="4098953"/>
            <a:ext cx="2409037" cy="646331"/>
          </a:xfrm>
          <a:prstGeom prst="rect">
            <a:avLst/>
          </a:prstGeom>
          <a:noFill/>
          <a:ln>
            <a:solidFill>
              <a:schemeClr val="accent1"/>
            </a:solidFill>
          </a:ln>
        </p:spPr>
        <p:txBody>
          <a:bodyPr wrap="square" rtlCol="0">
            <a:spAutoFit/>
          </a:bodyPr>
          <a:lstStyle/>
          <a:p>
            <a:pPr algn="ctr"/>
            <a:r>
              <a:rPr lang="en-IE" dirty="0" smtClean="0"/>
              <a:t>Efficacy of amendments at field plot-scale</a:t>
            </a:r>
            <a:endParaRPr lang="en-IE" dirty="0"/>
          </a:p>
        </p:txBody>
      </p:sp>
      <p:sp>
        <p:nvSpPr>
          <p:cNvPr id="23" name="TextBox 22"/>
          <p:cNvSpPr txBox="1"/>
          <p:nvPr/>
        </p:nvSpPr>
        <p:spPr>
          <a:xfrm>
            <a:off x="727445" y="5013176"/>
            <a:ext cx="2409037" cy="646331"/>
          </a:xfrm>
          <a:prstGeom prst="rect">
            <a:avLst/>
          </a:prstGeom>
          <a:noFill/>
          <a:ln>
            <a:solidFill>
              <a:schemeClr val="accent1"/>
            </a:solidFill>
          </a:ln>
        </p:spPr>
        <p:txBody>
          <a:bodyPr wrap="square" rtlCol="0">
            <a:spAutoFit/>
          </a:bodyPr>
          <a:lstStyle/>
          <a:p>
            <a:pPr algn="ctr"/>
            <a:r>
              <a:rPr lang="en-IE" dirty="0" smtClean="0"/>
              <a:t>Efficacy of amendments at field-scale</a:t>
            </a:r>
            <a:endParaRPr lang="en-IE" dirty="0"/>
          </a:p>
        </p:txBody>
      </p:sp>
      <p:sp>
        <p:nvSpPr>
          <p:cNvPr id="5" name="Down Arrow 4"/>
          <p:cNvSpPr/>
          <p:nvPr/>
        </p:nvSpPr>
        <p:spPr>
          <a:xfrm>
            <a:off x="1763688" y="151538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Down Arrow 23"/>
          <p:cNvSpPr/>
          <p:nvPr/>
        </p:nvSpPr>
        <p:spPr>
          <a:xfrm>
            <a:off x="1762763" y="29555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Down Arrow 24"/>
          <p:cNvSpPr/>
          <p:nvPr/>
        </p:nvSpPr>
        <p:spPr>
          <a:xfrm>
            <a:off x="1772072" y="3841520"/>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Down Arrow 25"/>
          <p:cNvSpPr/>
          <p:nvPr/>
        </p:nvSpPr>
        <p:spPr>
          <a:xfrm>
            <a:off x="1772072" y="47557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l="3088" t="11737" r="1517" b="17700"/>
          <a:stretch>
            <a:fillRect/>
          </a:stretch>
        </p:blipFill>
        <p:spPr bwMode="auto">
          <a:xfrm>
            <a:off x="4788555" y="668332"/>
            <a:ext cx="2225439" cy="1212739"/>
          </a:xfrm>
          <a:prstGeom prst="rect">
            <a:avLst/>
          </a:prstGeom>
          <a:noFill/>
          <a:ln>
            <a:noFill/>
          </a:ln>
        </p:spPr>
      </p:pic>
      <p:sp>
        <p:nvSpPr>
          <p:cNvPr id="6" name="Right Brace 5"/>
          <p:cNvSpPr/>
          <p:nvPr/>
        </p:nvSpPr>
        <p:spPr>
          <a:xfrm>
            <a:off x="3491880" y="862795"/>
            <a:ext cx="792088" cy="20927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TextBox 6"/>
          <p:cNvSpPr txBox="1"/>
          <p:nvPr/>
        </p:nvSpPr>
        <p:spPr>
          <a:xfrm>
            <a:off x="4717484" y="237446"/>
            <a:ext cx="3598932" cy="430887"/>
          </a:xfrm>
          <a:prstGeom prst="rect">
            <a:avLst/>
          </a:prstGeom>
          <a:noFill/>
        </p:spPr>
        <p:txBody>
          <a:bodyPr wrap="square" rtlCol="0">
            <a:spAutoFit/>
          </a:bodyPr>
          <a:lstStyle/>
          <a:p>
            <a:r>
              <a:rPr lang="en-IE" sz="2200" b="1" i="1" dirty="0" smtClean="0"/>
              <a:t>Batch-scale tests</a:t>
            </a:r>
            <a:endParaRPr lang="en-IE" sz="2200" b="1" i="1" dirty="0"/>
          </a:p>
        </p:txBody>
      </p:sp>
      <p:sp>
        <p:nvSpPr>
          <p:cNvPr id="28" name="TextBox 27"/>
          <p:cNvSpPr txBox="1"/>
          <p:nvPr/>
        </p:nvSpPr>
        <p:spPr>
          <a:xfrm>
            <a:off x="4774024" y="1953576"/>
            <a:ext cx="3598932" cy="430887"/>
          </a:xfrm>
          <a:prstGeom prst="rect">
            <a:avLst/>
          </a:prstGeom>
          <a:noFill/>
        </p:spPr>
        <p:txBody>
          <a:bodyPr wrap="square" rtlCol="0">
            <a:spAutoFit/>
          </a:bodyPr>
          <a:lstStyle/>
          <a:p>
            <a:r>
              <a:rPr lang="en-IE" sz="2200" b="1" i="1" dirty="0" smtClean="0"/>
              <a:t>Laboratory-scale tests</a:t>
            </a:r>
            <a:endParaRPr lang="en-IE" sz="2200" b="1" i="1" dirty="0"/>
          </a:p>
        </p:txBody>
      </p:sp>
      <p:pic>
        <p:nvPicPr>
          <p:cNvPr id="29" name="Picture 28"/>
          <p:cNvPicPr>
            <a:picLocks noChangeAspect="1" noChangeArrowheads="1"/>
          </p:cNvPicPr>
          <p:nvPr/>
        </p:nvPicPr>
        <p:blipFill>
          <a:blip r:embed="rId10"/>
          <a:srcRect/>
          <a:stretch>
            <a:fillRect/>
          </a:stretch>
        </p:blipFill>
        <p:spPr bwMode="auto">
          <a:xfrm>
            <a:off x="4788555" y="2449200"/>
            <a:ext cx="2028048" cy="1521036"/>
          </a:xfrm>
          <a:prstGeom prst="rect">
            <a:avLst/>
          </a:prstGeom>
          <a:noFill/>
          <a:ln w="9525">
            <a:noFill/>
            <a:miter lim="800000"/>
            <a:headEnd/>
            <a:tailEnd/>
          </a:ln>
        </p:spPr>
      </p:pic>
      <p:sp>
        <p:nvSpPr>
          <p:cNvPr id="30" name="Right Brace 29"/>
          <p:cNvSpPr/>
          <p:nvPr/>
        </p:nvSpPr>
        <p:spPr>
          <a:xfrm>
            <a:off x="3499486" y="3152492"/>
            <a:ext cx="792088" cy="7217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1" name="Right Brace 30"/>
          <p:cNvSpPr/>
          <p:nvPr/>
        </p:nvSpPr>
        <p:spPr>
          <a:xfrm>
            <a:off x="3499486" y="4068901"/>
            <a:ext cx="792088" cy="15906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2" name="TextBox 31"/>
          <p:cNvSpPr txBox="1"/>
          <p:nvPr/>
        </p:nvSpPr>
        <p:spPr>
          <a:xfrm>
            <a:off x="4774024" y="3991231"/>
            <a:ext cx="3598932" cy="430887"/>
          </a:xfrm>
          <a:prstGeom prst="rect">
            <a:avLst/>
          </a:prstGeom>
          <a:noFill/>
        </p:spPr>
        <p:txBody>
          <a:bodyPr wrap="square" rtlCol="0">
            <a:spAutoFit/>
          </a:bodyPr>
          <a:lstStyle/>
          <a:p>
            <a:r>
              <a:rPr lang="en-IE" sz="2200" b="1" i="1" dirty="0" smtClean="0"/>
              <a:t>Plot and field-scale tests</a:t>
            </a:r>
            <a:endParaRPr lang="en-IE" sz="2200" b="1" i="1" dirty="0"/>
          </a:p>
        </p:txBody>
      </p:sp>
      <p:pic>
        <p:nvPicPr>
          <p:cNvPr id="33" name="Content Placeholder 4"/>
          <p:cNvPicPr>
            <a:picLocks noChangeAspect="1"/>
          </p:cNvPicPr>
          <p:nvPr/>
        </p:nvPicPr>
        <p:blipFill>
          <a:blip r:embed="rId11"/>
          <a:srcRect b="4561"/>
          <a:stretch>
            <a:fillRect/>
          </a:stretch>
        </p:blipFill>
        <p:spPr bwMode="auto">
          <a:xfrm>
            <a:off x="4839940" y="4359305"/>
            <a:ext cx="1301793" cy="1653556"/>
          </a:xfrm>
          <a:prstGeom prst="rect">
            <a:avLst/>
          </a:prstGeom>
          <a:noFill/>
          <a:ln w="9525">
            <a:noFill/>
            <a:miter lim="800000"/>
            <a:headEnd/>
            <a:tailEnd/>
          </a:ln>
        </p:spPr>
      </p:pic>
    </p:spTree>
    <p:extLst>
      <p:ext uri="{BB962C8B-B14F-4D97-AF65-F5344CB8AC3E}">
        <p14:creationId xmlns:p14="http://schemas.microsoft.com/office/powerpoint/2010/main" val="42776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5" grpId="0" animBg="1"/>
      <p:bldP spid="24" grpId="0" animBg="1"/>
      <p:bldP spid="25" grpId="0" animBg="1"/>
      <p:bldP spid="6" grpId="0" animBg="1"/>
      <p:bldP spid="7" grpId="0"/>
      <p:bldP spid="28" grpId="0"/>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title"/>
          </p:nvPr>
        </p:nvSpPr>
        <p:spPr/>
        <p:txBody>
          <a:bodyPr/>
          <a:lstStyle/>
          <a:p>
            <a:pPr eaLnBrk="1" hangingPunct="1"/>
            <a:r>
              <a:rPr lang="en-GB" smtClean="0">
                <a:latin typeface="Arial" charset="0"/>
                <a:cs typeface="Arial" charset="0"/>
              </a:rPr>
              <a:t>Plot-scale study</a:t>
            </a:r>
          </a:p>
        </p:txBody>
      </p:sp>
      <p:pic>
        <p:nvPicPr>
          <p:cNvPr id="7" name="Picture 4"/>
          <p:cNvPicPr>
            <a:picLocks noChangeAspect="1" noChangeArrowheads="1"/>
          </p:cNvPicPr>
          <p:nvPr/>
        </p:nvPicPr>
        <p:blipFill>
          <a:blip r:embed="rId2"/>
          <a:srcRect/>
          <a:stretch>
            <a:fillRect/>
          </a:stretch>
        </p:blipFill>
        <p:spPr bwMode="auto">
          <a:xfrm>
            <a:off x="473075" y="3998913"/>
            <a:ext cx="2847975" cy="2095500"/>
          </a:xfrm>
          <a:prstGeom prst="rect">
            <a:avLst/>
          </a:prstGeom>
          <a:noFill/>
          <a:ln w="9525">
            <a:noFill/>
            <a:miter lim="800000"/>
            <a:headEnd/>
            <a:tailEnd/>
          </a:ln>
        </p:spPr>
      </p:pic>
      <p:pic>
        <p:nvPicPr>
          <p:cNvPr id="8" name="Picture 5"/>
          <p:cNvPicPr>
            <a:picLocks noChangeAspect="1" noChangeArrowheads="1"/>
          </p:cNvPicPr>
          <p:nvPr/>
        </p:nvPicPr>
        <p:blipFill>
          <a:blip r:embed="rId3"/>
          <a:srcRect t="3857" r="9251"/>
          <a:stretch>
            <a:fillRect/>
          </a:stretch>
        </p:blipFill>
        <p:spPr bwMode="auto">
          <a:xfrm>
            <a:off x="0" y="1268413"/>
            <a:ext cx="2843213" cy="1795462"/>
          </a:xfrm>
          <a:prstGeom prst="rect">
            <a:avLst/>
          </a:prstGeom>
          <a:noFill/>
          <a:ln w="9525">
            <a:noFill/>
            <a:miter lim="800000"/>
            <a:headEnd/>
            <a:tailEnd/>
          </a:ln>
        </p:spPr>
      </p:pic>
      <p:sp>
        <p:nvSpPr>
          <p:cNvPr id="9" name="TextBox 8"/>
          <p:cNvSpPr txBox="1">
            <a:spLocks noChangeArrowheads="1"/>
          </p:cNvSpPr>
          <p:nvPr/>
        </p:nvSpPr>
        <p:spPr bwMode="auto">
          <a:xfrm>
            <a:off x="179388" y="3068638"/>
            <a:ext cx="3856037" cy="646112"/>
          </a:xfrm>
          <a:prstGeom prst="rect">
            <a:avLst/>
          </a:prstGeom>
          <a:noFill/>
          <a:ln w="9525">
            <a:noFill/>
            <a:miter lim="800000"/>
            <a:headEnd/>
            <a:tailEnd/>
          </a:ln>
        </p:spPr>
        <p:txBody>
          <a:bodyPr>
            <a:spAutoFit/>
          </a:bodyPr>
          <a:lstStyle/>
          <a:p>
            <a:r>
              <a:rPr lang="en-GB">
                <a:cs typeface="Arial" charset="0"/>
              </a:rPr>
              <a:t>Plot isolated using PVC sheeting (50 mm below soil surface)</a:t>
            </a:r>
          </a:p>
        </p:txBody>
      </p:sp>
      <p:sp>
        <p:nvSpPr>
          <p:cNvPr id="10" name="TextBox 9"/>
          <p:cNvSpPr txBox="1">
            <a:spLocks noChangeArrowheads="1"/>
          </p:cNvSpPr>
          <p:nvPr/>
        </p:nvSpPr>
        <p:spPr bwMode="auto">
          <a:xfrm>
            <a:off x="647700" y="5840413"/>
            <a:ext cx="3255963" cy="369887"/>
          </a:xfrm>
          <a:prstGeom prst="rect">
            <a:avLst/>
          </a:prstGeom>
          <a:noFill/>
          <a:ln w="9525">
            <a:noFill/>
            <a:miter lim="800000"/>
            <a:headEnd/>
            <a:tailEnd/>
          </a:ln>
        </p:spPr>
        <p:txBody>
          <a:bodyPr>
            <a:spAutoFit/>
          </a:bodyPr>
          <a:lstStyle/>
          <a:p>
            <a:r>
              <a:rPr lang="en-GB">
                <a:cs typeface="Arial" charset="0"/>
              </a:rPr>
              <a:t>Slurry applied at 33 m</a:t>
            </a:r>
            <a:r>
              <a:rPr lang="en-GB" baseline="30000">
                <a:cs typeface="Arial" charset="0"/>
              </a:rPr>
              <a:t>3</a:t>
            </a:r>
            <a:r>
              <a:rPr lang="en-GB">
                <a:cs typeface="Arial" charset="0"/>
              </a:rPr>
              <a:t> ha</a:t>
            </a:r>
            <a:r>
              <a:rPr lang="en-GB" baseline="30000">
                <a:cs typeface="Arial" charset="0"/>
              </a:rPr>
              <a:t>-1</a:t>
            </a:r>
          </a:p>
        </p:txBody>
      </p:sp>
      <p:pic>
        <p:nvPicPr>
          <p:cNvPr id="6" name="Picture 3"/>
          <p:cNvPicPr>
            <a:picLocks noChangeAspect="1" noChangeArrowheads="1"/>
          </p:cNvPicPr>
          <p:nvPr/>
        </p:nvPicPr>
        <p:blipFill>
          <a:blip r:embed="rId4"/>
          <a:srcRect/>
          <a:stretch>
            <a:fillRect/>
          </a:stretch>
        </p:blipFill>
        <p:spPr bwMode="auto">
          <a:xfrm>
            <a:off x="4673600" y="1268413"/>
            <a:ext cx="2828925" cy="3114675"/>
          </a:xfrm>
          <a:prstGeom prst="rect">
            <a:avLst/>
          </a:prstGeom>
          <a:noFill/>
          <a:ln w="9525">
            <a:noFill/>
            <a:miter lim="800000"/>
            <a:headEnd/>
            <a:tailEnd/>
          </a:ln>
        </p:spPr>
      </p:pic>
      <p:sp>
        <p:nvSpPr>
          <p:cNvPr id="12" name="TextBox 11"/>
          <p:cNvSpPr txBox="1">
            <a:spLocks noChangeArrowheads="1"/>
          </p:cNvSpPr>
          <p:nvPr/>
        </p:nvSpPr>
        <p:spPr bwMode="auto">
          <a:xfrm>
            <a:off x="4397375" y="4581525"/>
            <a:ext cx="4529138" cy="1201738"/>
          </a:xfrm>
          <a:prstGeom prst="rect">
            <a:avLst/>
          </a:prstGeom>
          <a:noFill/>
          <a:ln w="9525">
            <a:noFill/>
            <a:miter lim="800000"/>
            <a:headEnd/>
            <a:tailEnd/>
          </a:ln>
        </p:spPr>
        <p:txBody>
          <a:bodyPr>
            <a:spAutoFit/>
          </a:bodyPr>
          <a:lstStyle/>
          <a:p>
            <a:r>
              <a:rPr lang="en-IE">
                <a:cs typeface="Arial" charset="0"/>
              </a:rPr>
              <a:t>Rainfall simulators used to apply rain 2, 10 and 28 days after slurry application date</a:t>
            </a:r>
          </a:p>
          <a:p>
            <a:endParaRPr lang="en-IE">
              <a:cs typeface="Arial" charset="0"/>
            </a:endParaRPr>
          </a:p>
          <a:p>
            <a:r>
              <a:rPr lang="en-IE">
                <a:cs typeface="Arial" charset="0"/>
              </a:rPr>
              <a:t>Intensity 10.5 mm hr</a:t>
            </a:r>
            <a:r>
              <a:rPr lang="en-IE" baseline="30000">
                <a:cs typeface="Arial" charset="0"/>
              </a:rPr>
              <a:t>-1</a:t>
            </a:r>
            <a:endParaRPr lang="en-GB">
              <a:cs typeface="Arial" charset="0"/>
            </a:endParaRPr>
          </a:p>
        </p:txBody>
      </p:sp>
    </p:spTree>
    <p:extLst>
      <p:ext uri="{BB962C8B-B14F-4D97-AF65-F5344CB8AC3E}">
        <p14:creationId xmlns:p14="http://schemas.microsoft.com/office/powerpoint/2010/main" val="19512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endParaRPr lang="en-GB" smtClean="0"/>
          </a:p>
        </p:txBody>
      </p:sp>
      <p:pic>
        <p:nvPicPr>
          <p:cNvPr id="3" name="Picture 2"/>
          <p:cNvPicPr>
            <a:picLocks noChangeAspect="1" noChangeArrowheads="1"/>
          </p:cNvPicPr>
          <p:nvPr/>
        </p:nvPicPr>
        <p:blipFill>
          <a:blip r:embed="rId2"/>
          <a:srcRect r="8856" b="4558"/>
          <a:stretch>
            <a:fillRect/>
          </a:stretch>
        </p:blipFill>
        <p:spPr bwMode="auto">
          <a:xfrm>
            <a:off x="0" y="0"/>
            <a:ext cx="5646738" cy="6897688"/>
          </a:xfrm>
          <a:prstGeom prst="rect">
            <a:avLst/>
          </a:prstGeom>
          <a:noFill/>
          <a:ln w="9525">
            <a:noFill/>
            <a:miter lim="800000"/>
            <a:headEnd/>
            <a:tailEnd/>
          </a:ln>
        </p:spPr>
      </p:pic>
      <p:pic>
        <p:nvPicPr>
          <p:cNvPr id="4" name="Content Placeholder 4"/>
          <p:cNvPicPr>
            <a:picLocks/>
          </p:cNvPicPr>
          <p:nvPr/>
        </p:nvPicPr>
        <p:blipFill>
          <a:blip r:embed="rId3"/>
          <a:srcRect b="4561"/>
          <a:stretch>
            <a:fillRect/>
          </a:stretch>
        </p:blipFill>
        <p:spPr bwMode="auto">
          <a:xfrm>
            <a:off x="0" y="0"/>
            <a:ext cx="5399088" cy="6858000"/>
          </a:xfrm>
          <a:prstGeom prst="rect">
            <a:avLst/>
          </a:prstGeom>
          <a:noFill/>
          <a:ln w="9525">
            <a:noFill/>
            <a:miter lim="800000"/>
            <a:headEnd/>
            <a:tailEnd/>
          </a:ln>
        </p:spPr>
      </p:pic>
      <p:pic>
        <p:nvPicPr>
          <p:cNvPr id="5" name="Picture 4"/>
          <p:cNvPicPr>
            <a:picLocks noChangeAspect="1" noChangeArrowheads="1"/>
          </p:cNvPicPr>
          <p:nvPr/>
        </p:nvPicPr>
        <p:blipFill>
          <a:blip r:embed="rId4"/>
          <a:srcRect l="28648" r="3906"/>
          <a:stretch>
            <a:fillRect/>
          </a:stretch>
        </p:blipFill>
        <p:spPr bwMode="auto">
          <a:xfrm>
            <a:off x="5384800" y="0"/>
            <a:ext cx="3759200" cy="6858000"/>
          </a:xfrm>
          <a:prstGeom prst="rect">
            <a:avLst/>
          </a:prstGeom>
          <a:noFill/>
          <a:ln w="9525">
            <a:noFill/>
            <a:miter lim="800000"/>
            <a:headEnd/>
            <a:tailEnd/>
          </a:ln>
        </p:spPr>
      </p:pic>
      <p:pic>
        <p:nvPicPr>
          <p:cNvPr id="6" name="Picture 2"/>
          <p:cNvPicPr>
            <a:picLocks noChangeAspect="1" noChangeArrowheads="1"/>
          </p:cNvPicPr>
          <p:nvPr/>
        </p:nvPicPr>
        <p:blipFill>
          <a:blip r:embed="rId5"/>
          <a:srcRect/>
          <a:stretch>
            <a:fillRect/>
          </a:stretch>
        </p:blipFill>
        <p:spPr bwMode="auto">
          <a:xfrm>
            <a:off x="0" y="0"/>
            <a:ext cx="9144000" cy="6856413"/>
          </a:xfrm>
          <a:prstGeom prst="rect">
            <a:avLst/>
          </a:prstGeom>
          <a:noFill/>
          <a:ln w="9525">
            <a:noFill/>
            <a:miter lim="800000"/>
            <a:headEnd/>
            <a:tailEnd/>
          </a:ln>
        </p:spPr>
      </p:pic>
    </p:spTree>
    <p:extLst>
      <p:ext uri="{BB962C8B-B14F-4D97-AF65-F5344CB8AC3E}">
        <p14:creationId xmlns:p14="http://schemas.microsoft.com/office/powerpoint/2010/main" val="33781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4549" t="35988" r="12854" b="9469"/>
          <a:stretch/>
        </p:blipFill>
        <p:spPr bwMode="auto">
          <a:xfrm>
            <a:off x="0" y="1196752"/>
            <a:ext cx="9102088" cy="500542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450815" y="688920"/>
            <a:ext cx="4464496" cy="369332"/>
          </a:xfrm>
          <a:prstGeom prst="rect">
            <a:avLst/>
          </a:prstGeom>
          <a:noFill/>
        </p:spPr>
        <p:txBody>
          <a:bodyPr wrap="square" rtlCol="0">
            <a:spAutoFit/>
          </a:bodyPr>
          <a:lstStyle/>
          <a:p>
            <a:r>
              <a:rPr lang="en-IE" dirty="0" smtClean="0"/>
              <a:t>Brennan et al. 2012. </a:t>
            </a:r>
            <a:r>
              <a:rPr lang="en-IE" dirty="0" err="1" smtClean="0"/>
              <a:t>Sci</a:t>
            </a:r>
            <a:r>
              <a:rPr lang="en-IE" dirty="0" smtClean="0"/>
              <a:t> Tot </a:t>
            </a:r>
            <a:r>
              <a:rPr lang="en-IE" dirty="0" err="1" smtClean="0"/>
              <a:t>Env</a:t>
            </a:r>
            <a:r>
              <a:rPr lang="en-IE" dirty="0" smtClean="0"/>
              <a:t> 441: 132-140.</a:t>
            </a:r>
            <a:endParaRPr lang="en-IE" dirty="0"/>
          </a:p>
        </p:txBody>
      </p:sp>
      <p:sp>
        <p:nvSpPr>
          <p:cNvPr id="4" name="Rectangle 3"/>
          <p:cNvSpPr/>
          <p:nvPr/>
        </p:nvSpPr>
        <p:spPr>
          <a:xfrm>
            <a:off x="2771775" y="2132855"/>
            <a:ext cx="1439863" cy="3167807"/>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E">
              <a:solidFill>
                <a:srgbClr val="FFFFFF"/>
              </a:solidFill>
            </a:endParaRPr>
          </a:p>
        </p:txBody>
      </p:sp>
      <p:sp>
        <p:nvSpPr>
          <p:cNvPr id="5" name="Rectangle 4"/>
          <p:cNvSpPr/>
          <p:nvPr/>
        </p:nvSpPr>
        <p:spPr>
          <a:xfrm>
            <a:off x="7668344" y="4365104"/>
            <a:ext cx="1366838" cy="96792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E">
              <a:solidFill>
                <a:srgbClr val="FFFFFF"/>
              </a:solidFill>
            </a:endParaRPr>
          </a:p>
        </p:txBody>
      </p:sp>
      <p:sp>
        <p:nvSpPr>
          <p:cNvPr id="9" name="TextBox 8"/>
          <p:cNvSpPr txBox="1"/>
          <p:nvPr/>
        </p:nvSpPr>
        <p:spPr>
          <a:xfrm>
            <a:off x="1943100" y="188640"/>
            <a:ext cx="5509220" cy="430887"/>
          </a:xfrm>
          <a:prstGeom prst="rect">
            <a:avLst/>
          </a:prstGeom>
          <a:noFill/>
        </p:spPr>
        <p:txBody>
          <a:bodyPr wrap="square" rtlCol="0">
            <a:spAutoFit/>
          </a:bodyPr>
          <a:lstStyle/>
          <a:p>
            <a:r>
              <a:rPr lang="en-IE" sz="2200" b="1" dirty="0" smtClean="0"/>
              <a:t>Phosphorus in runoff from dairy cattle slurry</a:t>
            </a:r>
            <a:endParaRPr lang="en-IE" sz="2200" b="1" dirty="0"/>
          </a:p>
        </p:txBody>
      </p:sp>
    </p:spTree>
    <p:custDataLst>
      <p:tags r:id="rId1"/>
    </p:custDataLst>
    <p:extLst>
      <p:ext uri="{BB962C8B-B14F-4D97-AF65-F5344CB8AC3E}">
        <p14:creationId xmlns:p14="http://schemas.microsoft.com/office/powerpoint/2010/main" val="3362977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Field plot-scale tests</a:t>
            </a:r>
            <a:endParaRPr lang="en-IE" sz="2400" b="1" i="1" dirty="0"/>
          </a:p>
        </p:txBody>
      </p:sp>
      <p:graphicFrame>
        <p:nvGraphicFramePr>
          <p:cNvPr id="4" name="Table 3"/>
          <p:cNvGraphicFramePr>
            <a:graphicFrameLocks noGrp="1"/>
          </p:cNvGraphicFramePr>
          <p:nvPr>
            <p:extLst>
              <p:ext uri="{D42A27DB-BD31-4B8C-83A1-F6EECF244321}">
                <p14:modId xmlns:p14="http://schemas.microsoft.com/office/powerpoint/2010/main" val="2044733844"/>
              </p:ext>
            </p:extLst>
          </p:nvPr>
        </p:nvGraphicFramePr>
        <p:xfrm>
          <a:off x="81909" y="1688936"/>
          <a:ext cx="8999607" cy="289560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1</a:t>
                      </a:r>
                      <a:endParaRPr lang="en-IE" sz="2200" baseline="30000" dirty="0"/>
                    </a:p>
                  </a:txBody>
                  <a:tcPr/>
                </a:tc>
                <a:tc>
                  <a:txBody>
                    <a:bodyPr/>
                    <a:lstStyle/>
                    <a:p>
                      <a:pPr algn="ctr"/>
                      <a:r>
                        <a:rPr lang="en-IE" sz="2200" dirty="0" smtClean="0"/>
                        <a:t>Dairy soiled water</a:t>
                      </a:r>
                      <a:endParaRPr lang="en-IE" sz="2200" baseline="30000" dirty="0"/>
                    </a:p>
                  </a:txBody>
                  <a:tcPr/>
                </a:tc>
              </a:tr>
              <a:tr h="370840">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c>
                  <a:txBody>
                    <a:bodyPr/>
                    <a:lstStyle/>
                    <a:p>
                      <a:pPr algn="ctr"/>
                      <a:r>
                        <a:rPr lang="en-IE" sz="2100" dirty="0" smtClean="0"/>
                        <a:t>Alum</a:t>
                      </a:r>
                      <a:endParaRPr lang="en-IE" sz="2100" dirty="0"/>
                    </a:p>
                  </a:txBody>
                  <a:tcPr/>
                </a:tc>
              </a:tr>
              <a:tr h="370840">
                <a:tc>
                  <a:txBody>
                    <a:bodyPr/>
                    <a:lstStyle/>
                    <a:p>
                      <a:pPr algn="ctr"/>
                      <a:r>
                        <a:rPr lang="en-IE" sz="2100" dirty="0" smtClean="0"/>
                        <a:t>Poly-aluminium chloride</a:t>
                      </a:r>
                      <a:endParaRPr lang="en-IE" sz="2100" dirty="0"/>
                    </a:p>
                  </a:txBody>
                  <a:tcPr/>
                </a:tc>
                <a:tc>
                  <a:txBody>
                    <a:bodyPr/>
                    <a:lstStyle/>
                    <a:p>
                      <a:pPr algn="ctr"/>
                      <a:r>
                        <a:rPr lang="en-IE" sz="2100" dirty="0" smtClean="0"/>
                        <a:t>Poly-aluminium chloride</a:t>
                      </a:r>
                      <a:endParaRPr lang="en-IE" sz="2100" dirty="0"/>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2</a:t>
                      </a:r>
                      <a:r>
                        <a:rPr lang="en-IE" sz="2100" dirty="0" smtClean="0"/>
                        <a:t>)</a:t>
                      </a:r>
                    </a:p>
                  </a:txBody>
                  <a:tcPr/>
                </a:tc>
              </a:tr>
              <a:tr h="370840">
                <a:tc>
                  <a:txBody>
                    <a:bodyPr/>
                    <a:lstStyle/>
                    <a:p>
                      <a:pPr algn="ctr"/>
                      <a:r>
                        <a:rPr lang="en-IE" sz="2100" dirty="0" smtClean="0"/>
                        <a:t>Lime</a:t>
                      </a:r>
                      <a:endParaRPr lang="en-IE" sz="2100" dirty="0"/>
                    </a:p>
                  </a:txBody>
                  <a:tcPr/>
                </a:tc>
                <a:tc>
                  <a:txBody>
                    <a:bodyPr/>
                    <a:lstStyle/>
                    <a:p>
                      <a:pPr algn="ctr"/>
                      <a:endParaRPr lang="en-IE" sz="2100" dirty="0"/>
                    </a:p>
                  </a:txBody>
                  <a:tcPr/>
                </a:tc>
                <a:tc>
                  <a:txBody>
                    <a:bodyPr/>
                    <a:lstStyle/>
                    <a:p>
                      <a:pPr algn="ctr"/>
                      <a:r>
                        <a:rPr lang="en-IE" sz="2100" dirty="0" smtClean="0"/>
                        <a:t>Lime</a:t>
                      </a: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r>
                        <a:rPr lang="en-IE" sz="2100" dirty="0" smtClean="0"/>
                        <a:t>Bottom ash</a:t>
                      </a: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bl>
          </a:graphicData>
        </a:graphic>
      </p:graphicFrame>
      <p:sp>
        <p:nvSpPr>
          <p:cNvPr id="2" name="TextBox 1"/>
          <p:cNvSpPr txBox="1"/>
          <p:nvPr/>
        </p:nvSpPr>
        <p:spPr>
          <a:xfrm>
            <a:off x="179512" y="4941168"/>
            <a:ext cx="8820096" cy="646331"/>
          </a:xfrm>
          <a:prstGeom prst="rect">
            <a:avLst/>
          </a:prstGeom>
          <a:noFill/>
        </p:spPr>
        <p:txBody>
          <a:bodyPr wrap="square" rtlCol="0">
            <a:spAutoFit/>
          </a:bodyPr>
          <a:lstStyle/>
          <a:p>
            <a:r>
              <a:rPr lang="en-IE" baseline="30000" dirty="0" smtClean="0"/>
              <a:t>1</a:t>
            </a:r>
            <a:r>
              <a:rPr lang="en-IE" dirty="0" smtClean="0"/>
              <a:t> </a:t>
            </a:r>
            <a:r>
              <a:rPr lang="en-GB" dirty="0" smtClean="0"/>
              <a:t>Brennan, R., Healy</a:t>
            </a:r>
            <a:r>
              <a:rPr lang="en-GB" dirty="0"/>
              <a:t>, M.G</a:t>
            </a:r>
            <a:r>
              <a:rPr lang="en-GB" dirty="0" smtClean="0"/>
              <a:t>., Grant, J., Ibrahim, T.G., Fenton, O. (2012</a:t>
            </a:r>
            <a:r>
              <a:rPr lang="en-GB" dirty="0"/>
              <a:t>)</a:t>
            </a:r>
            <a:r>
              <a:rPr lang="en-GB" dirty="0" smtClean="0"/>
              <a:t> </a:t>
            </a:r>
            <a:r>
              <a:rPr lang="en-GB" dirty="0" err="1" smtClean="0"/>
              <a:t>Sci</a:t>
            </a:r>
            <a:r>
              <a:rPr lang="en-GB" dirty="0" smtClean="0"/>
              <a:t> Tot </a:t>
            </a:r>
            <a:r>
              <a:rPr lang="en-GB" dirty="0" err="1" smtClean="0"/>
              <a:t>Env</a:t>
            </a:r>
            <a:r>
              <a:rPr lang="en-GB" dirty="0" smtClean="0"/>
              <a:t> 441: 132-140 </a:t>
            </a:r>
            <a:endParaRPr lang="en-IE" dirty="0"/>
          </a:p>
          <a:p>
            <a:endParaRPr lang="en-IE" dirty="0"/>
          </a:p>
        </p:txBody>
      </p:sp>
    </p:spTree>
    <p:extLst>
      <p:ext uri="{BB962C8B-B14F-4D97-AF65-F5344CB8AC3E}">
        <p14:creationId xmlns:p14="http://schemas.microsoft.com/office/powerpoint/2010/main" val="204831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9512" y="5804516"/>
            <a:ext cx="8820096" cy="832069"/>
            <a:chOff x="179512" y="5804516"/>
            <a:chExt cx="8820096" cy="832069"/>
          </a:xfrm>
        </p:grpSpPr>
        <p:grpSp>
          <p:nvGrpSpPr>
            <p:cNvPr id="15" name="Group 5"/>
            <p:cNvGrpSpPr>
              <a:grpSpLocks/>
            </p:cNvGrpSpPr>
            <p:nvPr/>
          </p:nvGrpSpPr>
          <p:grpSpPr bwMode="auto">
            <a:xfrm>
              <a:off x="1043608" y="5804516"/>
              <a:ext cx="7956000" cy="684000"/>
              <a:chOff x="-204" y="3725"/>
              <a:chExt cx="5874" cy="522"/>
            </a:xfrm>
          </p:grpSpPr>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4" name="AutoShape 12" descr="data:image/jpeg;base64,/9j/4AAQSkZJRgABAQAAAQABAAD/2wCEAAkGBhQPDxUUDxQUEBUVFhUYFBQUFBQWGBUVFhUVGBUUFBYXGyYfFx0kGhQYIC8gIygpLSwsFh4xNTAqNScsLCkBCQoKDgwOGg8PGikgHyQqKjQ1LyktMCwtNTQsKikuKiwqLCwpLCwsKiwpLCwsLCosLCwsNCwsLCwvKSw0LCwsLP/AABEIAQQAwgMBIgACEQEDEQH/xAAcAAEAAwEBAQEBAAAAAAAAAAAABQYHBAMBAgj/xABREAACAQMBBAcBCwcJBgUFAAABAgMABBEhBQYSMQcTIkFRYXGBFBUjMkJTYpGSodFScpOxs8HTFjNUY4KissLhNDVDc3SjJCWDtNJEVcPw8f/EABsBAQACAwEBAAAAAAAAAAAAAAAEBQIDBgEH/8QANxEAAgECAgcFBwMEAwAAAAAAAAECAwQREgUhMUFRcZETIjNhsRQyUoGh0fAjYsEGFULhJDRy/9oADAMBAAIRAxEAPwDcaUpQCmaVVekbeGWws1ltyocyqvaXiGCrk6f2RWcIOpJRW1mMpKKxZac0zWV2u8O3JY1eOFGR1DK3BGMqwyDrJ4V6++23/mE+xF/EqU7OS1OUeppVdP8AxfQ0/NM1mHvtt/5hPsxfxKe+23/mE+xF/Erz2R/FHqO3/a+hp+aZrMPfbb/zCfZi/iU99tv/ADCfZi/iU9kfxx6jt/2voafSsw999v8AzCfYi/iU999v/MJ9iL+JT2R/HHqO3XwvoafmlZh777f+YT7MX8Snvvt/5hPsRfxKeyS+KPUdv+19DUM18zWYe++3/mE+zF/Er5777f8AmE+xF/Ep7HL4o9R2/wC19DUM0zWX+++3/mE+zF/Er7777f8AmE+xF/Ep7I/ij1Hb/tfQ0/NM1mHvtt/5hPsxfxKj9s77bYs1DXKRxBiQpMaHJAzjsue6so2U5PBSj1PHcJa2n0Nfr7XhZy8casflKp+sA/vr3qCSRSlKAUpSgFKUoBWf9ND4sIx4zr90claBWb9Nr/8AhIR/XH7o3/GpVn48eZpr+Gzk3rvZIdnbPWN3jzCueBmXOIo+eDrzqpe/c/z836V/xq0dIGlvYr4Q/wCSKqUarLiT7Rn0TQNtSlZRlOKZ2Hbc/wA/N+lf8a6b24vIOHrnnj414lzI+o7wddGGRleYyKkNh7OS1iF5djPL3PF3u3NXwfrHgO14V7We3xf8VvfYAkbMMigDqn5Ko/UCeeSDz0rJXU1LuLGK2v7cjCrXi5uVKmnCO14enIgffuf5+b9K/wCNPfqf5+b9K/4157S2c9tK0coww5EcmU8nXyOPZgjmK5qlxm5LFMuqVK2qwU4xWHI7Pfuf5+b9K/41LWmy9pyrlFuiDyLSMmftsKsG5uwlt4opmjE1zNloEY4WOMY+FY4PAMMCWwT21UDJ1n7za0ULcN1tDgk70i6tAp8OHhdx/aY1KjDVjJnJ3mlI9o6dtSTw34YmcbRjvrbWc3MQ/KLvw/aDFfvrh9+Z/npf0j/jWt296XjL28y7Qi5PG3VGTHeEZAqk4+Q47X5QrPt9d344Gjntf9nnGVAzhGxnhGdQCMkA8sMNMAV5ODSxTJGjdJU61Tsa9OKb8iF9+J/npv0j/jT35n+el/SP+NcdTW72w1lDT3PZtotWPzhHyB5Z0OOfxRrnESpVyRzNnQXatreGaUF5aj8k3ot/dHHN1ROOLrXz4B8Z+JnTi8fLWuP35n+em/Sv+NTi78Mbgl1zbkcBhwDhOWcci2OY5EdnwNR+8WwhblZITx28msbjXhzrwE/qPeBg6g50U7ipmy1dWOz7cyttZqNTJc00s2zV9DjG2Z/npv0j/jVh3+kMmxbF2JY8WpJySeqbUk8+VVKrVvV2t37Q+E2PumH7qvNGSftESt/qqhThbJwSWvcarsN82sJ8Yoz/AHFruqL3XfNjbHxgh/ZrUpSWqTOQj7qFKUrEyFKUoBSlKAVmHTe/wNuPF5D9SAfvrT6yzptbPuRfEzH9kP31MsfHj+biPc+Gzz6TBg2q+EP/AMB+6qUDggjGhB1AI0OdQdCNOR51dOlTS5hHhCP8R/CqVVNW1zZ9P0LGLsIxe/Et+0x7626zQ5E0IxJDknIOuYx54JB78Y5iq/sXYzXcvAuijV3I0RfE+Z5Ad/oCR47O2i9tKskRww7jnDDvVvEHH3A8xU1t/elJo+rtU6kS9u4OACznQppzGmp7+Xec1nZ1Kf6dP3X9PzcRXTuLZu3pa4y2PhxOferba3LokXajhHCsjatIcAFuLmV7I9Tr4Yg8V9pUunBU4qKLq1toUKSpxZeNqbyGOzVoG4XkgtIlYaFEAuOt4T3HjjK58h4CqOKSyPwBQdA3EAfPQjyz+seZz8U1IqSzEHRllG1zxlhi3t8tx17M2o9rKssJwy/Uy96N4g/68wKt++9+hteBflXckkY8F6vMn/dmYepNUKXPJRz5k4wB38+eldVzdNK2XOcDAHgMkn6yxJPeWJ76KWEWjTc2Ma95CpFYKO18eB41aNi3a3tsLKY9W6627jQEqDhGA5kAn1GTzBzV6emQRqCNCCNQQRyIPfUWrSVSOBYX1tG4hqeElrTOxdjym46jgPWZwR3D6RP5ONeLwqa2/frbW/uGE9ZjWeQ8uPIYog7tQCfD84kj6+/DG2xwAXOOAzgL/N8+Id/Fn5PLPa8FqritEKc6kk6qww/MfsVtGlVu6idwsFDdxfE+1adt9rdyH6Nx/mlH76q1Wm713cb6NyP8Q/8AlV5o54XEeaIv9UpOz1bn9zSdy3zs61P9RF9yAfuqbqu9Hz52Xa/8oD6iR+6rFW6rqnLmzhafuoUpStZmKUpQClKUArKumTW4s1/P+94hWq1lPSxrtGyX0++ZB+6ptj4y5P0ZGufDZaNs3ez5b7qLxU64KnC0misrZIVWzjOc6HHPTNd43Hsj/wDTp9/41kvSs2dqyeSRD+4Pxr5ut0kXFjhGPuiEf8NycqP6t+Y9DkelTP7PKpRjVp621sPIaTnCTg5NJcGa5/Iay/o6ff8AjT+Qtl/R0+/8a/W7e+FvtBcwP2gMtE2jr6r3jzGRU3mqedPI8slgyfG6qSWKm+pBfyGsv6On3/jXLtDdnZtuvFPHBEpOAXbhBJ7hk6nyq0Vn3TJ/skH/AFKf4HryME3gZxuKzaWd9WdtpszZkqBkg4gc8OIZzxAEjiUBe0DjmK/cmw7BBxSWjRoOcjRnhA8WAJZR5kADvr5u1dhbG3BuDD8EvwaojOdW1UFWJ+o8qksrwthrongfWVZQjdk81ZQq+Wi/urzKuB7OvWjJrO+rOAbvWPM2UgXubqnOf7AJce1RXhd2GyouEyRKgY8PE8cqqp4WbDuwAXRTzNTM7qGY8d5GeI5YJIyc+5WjZQPPA076qvSNch7AYnFxiZOQUcPwc3Ph7z+6mVcDKnWqzko531ZZLXdHZ8qB4oopFPJkPEp1xoQcHUV7fyGsv6PH9Rrj6M/902/5r/tZKtNeygk2jX7TW+N9WQX8h7L+jx/Ufxp/Iey/o8f1GpwtVI3q6UoLQlIMXMo0wp7Cn6bjn6Ln2VspUJVpZaccWa53k4LGU31ZKXm6uz4ULyxRRooyWbQD1JNVXeS9tZ9iXPuBeGJJox8UqGbjhJYA64ww545VnW3t5ri/fiuXLYPZQaIn5q/v1PnVm2Hru7fDwmQ/fB+FXP8Aa3axjVm9eZbOZXT0hOvjDF4YPazRujVs7Kt/zWH1SPVnqp9FrZ2TD5GUf916tlVFwsKsub9SVS9xchSlK0mwUpSgFKUoBWU9Juu17Ef8r77j/StWrKukj/fVj/6P/uDUyy8X5P0ZGufc6FX6UGztWb0i/ZJVVq0dJh/81n/9P9klVeu20f8A9aHJFHW8Rn7hnaNgyMUZTlWUkEHxBGorRt1ul548JfgyLy65B2x+eo0b1GD5Gs2pWVzZUrlYTXz3ilWnTeMWf05s7asVzGJIHWVDyZTn2HwPkdapPTL/ALJB/wBSn+B6yjY+3JrOTrLaRo278fFYeDqdGHrWiWm+1ntaNINqp1LBgysHZY2bBGeIHKaMdG0865S50VVt3mj3o+W0ube9jJrNqZObq7aVbCEC6toQicLiTBZWBOc5lUD2j6810Hei1IcC/Ep4H7LdUqt2T8UiMZ9Ax9tfB0XbPYA9XIw7vh5jp3Y7Vcm0uh6zkTEHHbt+WGaTTvBVjqPQiqlKO9k+couTaJBt6LYyEJtFQ2TgMITHz5BuBcj+37agOknaivZqhngnYyBlEWhCiOTLEdY+mSBnTn51J2vRDYqgEiySMB2nMjqWPjhSAP8A95157R6Ptl2sRefijQcy1xLg+QHFqfIZr3LFvCOL+R7TqRhLM9xJ9Gn+6bb81/2slde8m+dvYL8O+Xx2Yl1dvZ8keZwKzLanST1MIttlK0EKZAkc8UhBJJ4Q2eHUnU5PpVGmmZ2LOSzE5LMSST4knU1eW2h51pZ6vdXDeVNa+UdUNZaN6Oka5vsoD1EJ/wCGhOWH9Y/NvQYHkaqlKV1FC2p0I5YLAqp1JTeMmKvO7ZzsHaA+mn/4/wAKo1Xjdb/ce0vVP1LULSvhL/0vU223vPky/wDRQf8AyqL86X9q9XCqd0Tf7qj/AD5f2jVca4u58afN+pe0fDjyFKUrQbRSlKAUpSgFZV0n6bWsT/y/uuB+Naqayrpg7F1ZP4cX92SM/vqZY+Ml5P0ZGufDKv0nrjas3pH+ySqrVx6WI8bUc/lRxH+6R/lqnV22jnjbQ5FJX8RilKVONApSlePzBY92N/LnZ5ARusi74XyV/sHmh9NPI1ru7XSDbXy6N1UgGWikIBGOZU8nHmPaBWP7s7j3O0CDGvBH3zPkL58Pe59PaRWvbs9HlrZLnhE8hGGkkAPMYIVeSj7/ABJrktLeyY933/L+fzEt7Ptvl5/wQu9PS1FBlLIC4k1Bc/zSnyI1k9mnnWU7X23NeSdZcSNI3dnko8EUaKPStT3p6I4psvYkQPz6s56tj5d8fsyPIVlW1djTWkhjuI2ibz5EeKkaMPMVM0T7Hh3Pe89ppu+2x72zy2HHSlK6IrhSlKAVeN29Ng7QPi8Y/Z/jVHq8bJ7O7l2fy7hF+owf61VaU8OK/cvUk23vPkzQOikY2VF+dKf+69W+qv0Zx8OyrfzDn65HNWiuLuHjVlzfqX1L3FyFKUrQbBSlKAUpSgFZl03W/wADbyDud1+0gI/wVptUvpasus2YzfNPG/szwH7nqTaSy14vzNNdY02UPpV7dxbzDlLbIfqLH9TCqRV33q+H2Ps+bmYw8LH0GBn9F99Uiu00W/0MvBtfUo7ld/HiKV+ooi7BUBZicBVBJJ8ABqa0TdfojkkxJfkwrz6pfjn888k9Bk+lb7m9pWyxm/lvMKVGdR91FG2Tsaa7k6u3jaRu/HJR4sx0UeZrVt1uiSKHEl6RcPz6sfzS+udZPbgeVT9xtG12QscfVGGJzgOiZRWxn4Q54skDPEQeXOrGrZGRXJ3mlqtfVHux+pb0bKMFmlrITaO9Vradh5UUqP5tQWIAJGAqjTVSMacqpF30vOXKxQqvPhLl2OO4nAAz5Z/GuffHdxrU5kMTxtLK0TdY8cuJWMjI46t1YBmJ4tOdVmeWPgISIBtMN18jkfFJ7PVBTo2NSPinvFU9SEtqaOm0fTtp5c8JNt8NX0NO3F3z91KIpuLrUXLSHHC+WOox8XmBj6uWln2psiG7jMdxGsqnuYcj4qeanzGtYDbXpikV0OGUgqezkd+RxAgHHfzHOtj3H2nNcQyTXLKQ7/BqvxUVVCnB17/M659BrpVH8z3S2j42824YZXuKLvT0RSRZksSZk+abHWD808n9ND61nkkZVirAqQcEEEEHwIPI1/UQYGoLeXcm22gPhl4ZMYWVMBx4ZPyh5HPsro7PTNSnhGtrXHecrXsVLXDUfzxSrTvR0eXNhlsdfF86gPZH9YvNfXUedVauqo3FOvHNTeJUzpyg8JIVd7j4LduMcuuuifYpf+GKpFXvfOApZbMtB8Yx8ZH0pOED+871XaSeMqcfPHojdQ2SfkaluZb9Xs62XwhjJ9WUMf11NV5W0IRFUclAUegGB+qvWuJnLNJsv4rBJClKViZClKUApSlAKj9vbO902ssJ/wCJG6j1IOD9eKkK+EV6ng8UeNYrAxHdxTdbHvbUj4SBhOi9+nxx/cYf264d1ujq5v8ADkdRCf8AiODlh/Vpzb10HnVgvj70bwcZ7MNxkt4BZT2/syDi9K1tau6l9UoJ9lsnrx9SuhbxqPCf+Oogt29zLfZ6/AplyO1K+rt7fkjyGBVb3p3uVpXtrmGaO3J4TMrPGzFT8ZMDtIGGMA649h0I1SNu7hGfjKXMzyMSzJJLiM5J0ChTwKNABgjSqac5Sbk3iy3to0ozSmu6Z/siaOW4iS8kZoEZgOInAB1AJ5qpIXPh5c62q5vkjh4g8a5HYLuFQsR2BnwJ8KxLaW7dxbazxsi/lErwk+RB1rnt9qyxo0aserYdqJu0h7/inQajORg1DjNx95HVXOj6d7llbTWpbPzeWbe3ft7qBrdoOpbiHHlw2OFsjg7I7xz8M4znNUrBPl/of/5XoBQjNapTbZf2ejoW9PLFcyS2DsfrJEyyprp1jPEGHLKShSAQR9w0OtWbbcZu9qpZySOsMYRBliSSIuMnLc3YnGT/AKV2dGYgYYEkkcyntR9aVSQdzhB8bwI8vAiu7f3c552FxajMigBlBwzBdVZD+UPvAGNQAZCXdxRylev/AMyUavd2pN7uDPzdbn3FivW7MmkbGpgchlcd+OQJ8sZ8CKsm7G8qX0PEvZdcCSM80bw17tDg+XiCBCbmb8C4AguexOMjJGBJjy7n8V9o7wIPebagsb5prdWilLYkRlPV3ERUMJQRpni0ONcjPjnLFJYrYVzo1Ks+xmu9ufH/AF5moEVRd6eiuC6y9vi2lOug+DY/SQfF9V+o1Lbr75i+wFglTQlnIHVgggcIf5RJzpj5Jqdsr5Zk4k5ZZSDzDIxVlPmGBFSaNedJ5qbwK2vb63CojA03IuI76G2uIyvWSAcQ1RkBy5VhocKCcc/KrVJ/4/eVQusdsR6AQjJ/7rYrRN59sLZ2kk7Yyi9kHvc6IPaSPZmqZ0O7GIjlu5NWmbhUnvVSS7e1/wDBVrO8nWputU3LBc3t+hXKhGE1CPHHoaQBX2lKpSxFKUoBSlKAUpSgFKUoCodJW7Hu6zJjGZYcug72GO3H7QNPNRXh0X71+7LURSH4aABTnm8fJH8/yT5geNXWsm312HJsq8W/shhGbMij4qs3xlYD5D/cf7NTqDVaHYS27Vz4fMi1U6cu0XzNWnmCKWYhVAJJJwAAMkknkKyfeTa1qt0l3s9/hlcmXPW/CgnQgtzXmpAxoRjlV5sr+DbNicE8D8IlQHtKVZWaNvXGM94OlUreewmljndLeC2t4WZVIiQSSBH4Mg4yFyOfZ0HfUKcZRTWxlpYSpuqs+xn3bPShLKnDbp1GR2nJDN6Lpgepz7KpdxcF2LSMXY8yxJJ9p51oO7/R7FPYo8pZZJAH4hqVTiyAinTJUDUg8zX52dBY21yILm1ljaRgUecxupByiDsOQBzGudTr5R+znNYtnR0tI2to3C3pty16zP5ImAUkEBhkHxGSD/hNfK33aGzopYSjxpIuNFYAjI5Y8KwFhny9OQ9K1VKeUttE6UleZs0cGj6GwdNCORGhB8RVh2bv7dwEfCdco+TKOLI8OL4331CtsaZY+sMUgTAPGY24eE/Kzyx514Vhi47CdKlb3uKkkzTrzY8O2LYXNuOpnHfnHbT5Dkfc3MZB8qjbiKba2z1AHFcWshWRSQC44cZ8OL9ZVvKofcpbuR3jspli0DMr6qfk8QHC2o0+6tI3O3YNjG/WOJJJG4nYZx5AZ1Pec+LGpMe/rOMuk7Gq4qWLi+7x5PyM4tt4p4bI2aQyLIzHDYfiALBjwoF4s5HPu51pe6Fg8NovXZ6yRnlkyMduRixHD3d2n6uVTZFUfpF359xx9RbnNxIMac4lPyvzj8ke3wzIo0ZVJKEdZU3d5GacsqWvF+bK/v5tN9qX8dhanKo/bYcusweNj5Rrn2k+VahszZ6W8KRRDCxqFUeQHM+ff7aqfRtuX7ihMs4+HlHaB5xpzCep5t54HdV2qVc1I6qUNkfq97K+jF65y2sUpSoZIFKUoBSlKAUpSgFKUoBXjdWqyoySKHVgQykZBB5g17UoDHdrbGuN37n3RaZktmOGU5IAzpHL/lf9+h0LYW8FvtW2bhwwZSssTfGXiGCrDwOuCNDU3cW6yKVcBlYEMpAIIPMEHmKy3eLo/nsJfdWyS4C5JiXV0HeFB/nE+icn17rBVIXKy1HhPc+PP7kRwlReMdceH2JzfS2WztoUF5NaQqSihA0kjnA4EL8QIRQDoT3jXQVnO0doyScIklM3Bngc8XFg92W7XcDg5x3HnV52Bvza7SMce0ERJo2JTj1iZiCpI4tA2Cey3fyJNem9u4/WXFv7mhVLctw3HUogdcsMPjvAHhnHPFRLihNdyWpl1ou/oUZZprFEEOk26EPAerLYx1hU55cyM8OfZjyqD2fsfropJWljiSMgNniZyW5cMaAk9+vkfA40aToptjgq0qkeLKwPqCv6sVBba2wLSd4Le8NusZAEccRkCnhGs0rsW557KghR3ZzUWNNvXN7C2lpGlHuWUMrltf5iXLdXbMd3b6SLMy6SYjMYGeQCHJ4caA65wfQZhvpbxRX0iW4CoMZVeQcjLAeHoORyKj4NpzLK7QuyPJkN1IK8WeYAA0yRnQDmcYrrsN0rqaRVEMi8R+NIjqoz3s2NPGtc5Z1gkTbK2jo+o61SoksNm86dwpJfd8awHh4sdYeHPwSsrOM4OM8OM/S862wmq5sDY0Oy7YmVkQ4zLISQvM4ALHOBn2n6qpu8PSPNeye5tkq5LaGUDDsO8oD/ADa/SOD+bU22tZ1FgtnHcjmdK6QhXruolh6snN+ukVLMGG2xLcHTTVYs/leLeC/X4Hi3B3BZX92bQy0zHiRH1KE69ZJn5fgPk+vLt3J6NksyJrnE1xzHesR+jn4zfSPs8TecVKqVoUo9nR+b48vIqY05Teep8kAK+0pUElClKUApSlAKUpQClKUApSlAKUpQCvlfaUBT97ujeC/y6/ATH5ajRz/WL8r1Gvryqm228G0NhMI7tDPBnCkkkY8IpcafmsPYOdbFXjc2iSoUkVXVhgqwDA+oOhqXTumo5KizR8/4ZHnRTeaOpkNu9vnbbQHwD4fvifCuPZ8oea5Fee0t3GKlLNktRK8jzzBeKQlzkhMnQkk9rPZCgDyrO8XRCjHrNnv1Dg5EbFuDP0HHaT7/AGVDwb97Q2Ueq2hEZhrwtIcE45cMwBDj1yfOtvs0auu3lj5Pb/sx7aUH+osPNF+3b3MhsMspMkhGsj4yB3hQPijx8e81E7z9KVva5WDFzKPyT8Gp+k/f6Ln2VVOHam3efwFufWOIj/FN949Kum7HRpbWWHYe6JR8uQDCn6Ccl9Tk+deKhRoeK8XwX8sznXrXEsV1ZTbXd3aG3HWW8cwQZyoIIGP6qL/O31mtL3f3XgsI+C3TGfjOdXcjvZu/05DuFSwWvtaa1zKosuyPBHtOioa9r4ilKVGNwpSlAKUpQClKUApSlAKUpQClKUBC7d3xtbAgXkvUZxhmSThOc4AcKVz2TpnOlSOz9oJcRiSLiKnOCyOh0+i4B9uKz7p9XOyk/wCqh/VJWkigIWz3ytZp+ojd2lGMp1M4K5zgvxIOAHGhbANTdVbZzcO19oMFLEW9ieEYy2PdmgyQMnHeQK4LLpJe6e4itLCeWa3kCPE8kMeDrxF5OIouowACxPhgE0BeK4dl7bguw5tpUmEblH4DnhdeamoPdTfobQjuB7nlhuLVuCa2JQuGIPCEclVbPCQCSvLwwTy7l7djnhvGsLL3O0Vy6PCWijaWYBTIzFMqp1xzI0560BdK8p7ZZBh1VxocMARkcjg1W9zN9TtSCSWOAxBGZAryLxGVOaMAOxzXU558q/Nhv4ptZ7q6iNrBAzp1hkWTrGjkMbGMKNRxjhU957qAtSrivtU/au/UtnElxd2jRWzFA7iZXlhDkBWmhC4AyQCFdiM99fvePpCSxuYIZIJmFwxEcq8DI+FBIjVWLu2WVQvCMltDQFtpVMt+kNupLXFnLbTNdLawW7svFK7oroxbAVFw2SdQOE4ydKlbfbs4uRDcWwTiikkR4phKrdWYw0Z40jKt8IuMjB8dDQEhYbcguJJY4ZUkeBgsyqcmNjnAbw5H2gjuNd1UzdHb8E11tAQ2bWksLR+6CREZJpGEh1ERIJHCcdo5L+uYDo83ima62iTbXcxe+kUFjFwwquiRSlpcoFB5KGAHLPKgNSpVU3W33a/ubiA2zW7WrBZuOVGIY54eFVHaU8J7WfCuvYW80l1czwtbmJbduB5etV1aQqr8CYGSQrgnOMZxQFgpSlAKUpQClKUApSlAKUpQGf8AThs6SbY7GJS5ililYKMngUkMceXFk+QJqb2Z0jbPnhWVby3QEZKyTRo6Z5q6sQQRVlqKfdSzZ+NrW2L5zxmCItnx4uHOaAh907sXV1eXkf8AMSdRFDIQVEiwLIXkXOMpxykBu/gJqG6Mr1G2htcKyEm8JGGBJGGGR4jsmtDaIFSpAKkYKkAggjGCPDFc9vsiGNg0cMSMOTLGikA6HBAoCibj3KLt3bQZlUmS1IBYDIWOTiIz4d9fOh+7R22mAyknaVywAYElW4cMB4ac6vcux4HYs0MTMc5YxoScjBySNcjSv1b7KhibijijjbGOJUVTg8xkDlpQGZX7y7J2xcQWwONqoHtiBkR3nEElc+QDmVvRRUj0rbtMu75gs1Yrb9SQg1Zo4tG5cyB2yfok1oMlsrMrMqsyZ4GIBK8Qw3CeYyNNK9aAzdH2Vf2Iaa+lkgkCl4Zb585yGEbpxcRYMB2eZIGM1+d+7iGHamxU4kVY5ZRgsOwvVxqnFk5Hdzq1bSS0spBItqjzvxcAggjad8Y42GADgAjJJ7wOZAMpNseCRizwxOx5s0aEnAwMkjXQUBX9+9n2l5HbQXbMommHUSxyBGjlWKR1dXOmoUqNDksPKoLZNvebP2tBai+k2hbyRzPMk/C0luqL8HI0nPDOQozgHDad4v8AcbKhljEckUbxjGEaNGUYGBhSMDSvlnsiGBSsMMUSt8ZUjRA2mNQoAOlAUHo6vEbbG2QHU8U8HDhgeLCyg48cYp0b7Zgiu9pwyyxxzPtOcpE7qruGIClFJy2cHlmr7BseCNg0cMSMORWNARkYOCBpppX6bZ8QkM3Vx9ZjBk4F48YxjjxnGKAzzfK7Ox9sRX6ozxXcTW8yICS06LxW+PpNhU8grVd919jm0tURyGlPFJO4+XPKxeZvTjY48gB3VXrTbUW257c26SG3tn6+SSSJowZ1BWCFOMDiKlmkYjQcCDPaq7UB9pSlAKUpQClKUApSlAKUpQClcqbVhaQxrLGXHNA6lh6rnNdVAKUpQClflXBJAIJGhGeRxnB8NCPrr9UAqj21/PfR7QkSd7Z7a4nhgVODhTqEUh5VZT1nGxJIOnCQBg6m8VDXO6VtJJJIyMDMAJgskqJMAMDrY1YK+mmo1GhyNKAp2z7ya/v9mTtI0DS7OlkZUSMgEvbFwOsVuy2R5gAYPPOlVD3uxrZJkuZfg3jXgRzNJGqpoSgUOE4TwjIxg41qTtrlZUDxsrowyrKQysO4qRoR50B60pSgFKUoBSlKAUpSgFKUoBSlKAUpSgFUXpg2q9vYR4Zo45bmGK5kTIZLdixkII1GeELkeOO+r1UbtyaDhSK6USJcSCEIyhlZmVnAYHTGIz7cUBX7ndrZu0LFoLQWZBjYQvEsTGJivYkUoeLIODzBONedcnSNvj73yWMUc6Q9ZcxCcHhLC2z22OclVOMcXriojf8A6Ldm2+z7i5gj9ySwo0kckckg7a/EXhLEdpsLoAddK+7wPK0G75uieuN3amXi+Nx9XrxfSzz86A0fZW14ruPrLd1lQkgMucZHMa16bQvkt4ZJZTwpGjO58FUEsfqFe4qnb9F7yWDZ0DKrSnrp2ZONVt4GBAdAylhJLwJjIyA9AVfdHaFxZbaAviQNrxCdQdBFOuStvr3rEQnmeCtM2vtqGziMty4ijGhY5PcT3AnkD9VZ50m7sX0lmLk3EEslkwuIhHaNE+UwXw5nfThHFjGvAKtFxt1L/YUlwnxZbOZiM/FPVOHQ+jAr7KA8rrpUsI4llMkjxsAxdIJnCKx7JlIX4MnnwnXBBxqKslttOKWBZ43VomXjEmRw8GM8WTyGPHlVP3Dtk/k1CvCOFrWTiXGh4g/Fkd+STVCmuWXcyzOpjM6i4x8z7qmyD5Fgg+qgLj0h732U2zbhXSSRWhl6id7SZoDKyMIzFMU4cknRwca6GpXdLbcNjsKykupBEnuaHtEE69XnkATyB+qvbf7aEPvJdvxoY3tpBGwI4WLoREEPI5JGMVG2JH8kxn/7W3/tmoCXsekWynuYbeGUvLOnWRqEf4vAZBxkjsEoOLB1wRpqM+l3v7axqz5leJCRJPHBLJChBw2ZEUggHQlcgd+KrWyLALuqjW6DrVsZJIyFHEsrwOGdDzDHiYZHjXn0fWU93sOBIbm3ELQtEy+5GZkzxLIrMLgAtknXhGc5xrQFs2tvzaWixNNIwSbh6mRIZpEk488Kq8aMpYgZC5ziu263ghhSJ5WMYnkSKMOjqxkkzwIVYAqTg8wKpe824nVbtPaRu0z2yGWKQgBuKJ2l0Azg8JZBUXtSFt47Bp4iQbe3ja34cjN9wpNNjx4QqxA+MknhQGh7Y3qgs3RJ+tBlIWPggnkDuc4RTGhHF2SeHngZpeb0RRytEolnkRVaRIYnkMatnhMnCMKTg4UnJxoKrO6G2121Lb3XNbaDLAZwLyccMg9UjQ+y5FeF7u9epf3Vzsa6gPWOguba5RioljiTHC6jI7DqdMfG5+AF32RteO7hEsBLISw7SOhDIxR1ZXAZSGUggjurtqq9He3nvLaXroFtZYbmeKZIzlDMrcUjofNnOdTrnWrVQClKUApSlAKUpQCozb+7sF/EIrpC6hg64Z0KuueF1ZCCCMn66k6UBX7fce3VkaQz3PVkNGLm4mnVGHJgkjFeIdzEEjurq3i3Xt9oxCO7TrFVg64ZkZXGcMrKQQdTUtSgOTZey47WIRQghVzjiZnJJOSWZyWY5PMmo6Pc23W6NyOu644y/um5OVDcQQqZOEpn5GOHyqcpQHHtTZSXURjlL8J5iOWSIkYIILRsCQQdRnBqHs+j6zht3t4lljhfPHGtzchSCCGGOs0BDHIGM6ZzirJSgIrZW7EFrAYIA6xEFeBpZXCqQQQnGx4BqeWK8Nm7mWttbNbRxkwMCphkkklTBJJCrIxC5LEnGMnWpylAVSx6LtnwK6pCeF0dOFpZnCLICHEQZz1ZIJHEuDgnXWu1NyLZbX3KBMIDp1fum5xwlSpjz1meDBPYzjyqepQEbsPd6Gxj6u2DqmAFRppZFQDOAgkZuAa8hiohejWyWR3iSW36w5kSC4uIY3P0kicD2DAq00oDwtrFIolijVUjVeFUAAULyxiufYmw4bG3SC1Tq4kzwrknHExY6sSTqTzrvpQEfsbYMNlGyWyCJWd5CBk9tzljr+ruAArjl3QhM0kqPcQtMQ0vVXEyK7BQoYqGwp4VAyuDoKnKUBy7N2ZHbRCOBRGi5wozzJJZiTqxJJJJJJJJNdVKUApSlAKUpQClKUApSlAKUpQAUpSgFKUoBSlKAUpSgFKUoBSlKAUpSgFKUoBSlKAUpSgP/9k="/>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5" name="Picture 2" descr="Hom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8163" y="-26008013"/>
            <a:ext cx="47053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5763" y="-25855613"/>
            <a:ext cx="4705350" cy="98107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Publications arising from this work </a:t>
            </a:r>
            <a:endParaRPr lang="en-US" sz="3500" dirty="0">
              <a:solidFill>
                <a:srgbClr val="85CFE8"/>
              </a:solidFill>
              <a:latin typeface="Times New Roman" pitchFamily="18" charset="0"/>
              <a:ea typeface="ＭＳ Ｐゴシック" pitchFamily="34" charset="-128"/>
            </a:endParaRPr>
          </a:p>
        </p:txBody>
      </p:sp>
      <p:sp>
        <p:nvSpPr>
          <p:cNvPr id="2" name="Rectangle 1"/>
          <p:cNvSpPr/>
          <p:nvPr/>
        </p:nvSpPr>
        <p:spPr>
          <a:xfrm>
            <a:off x="215901" y="717774"/>
            <a:ext cx="8764744" cy="6032421"/>
          </a:xfrm>
          <a:prstGeom prst="rect">
            <a:avLst/>
          </a:prstGeom>
        </p:spPr>
        <p:txBody>
          <a:bodyPr wrap="square">
            <a:spAutoFit/>
          </a:bodyPr>
          <a:lstStyle/>
          <a:p>
            <a:r>
              <a:rPr lang="en-GB" sz="1300" dirty="0" smtClean="0">
                <a:ea typeface="Times New Roman" charset="0"/>
              </a:rPr>
              <a:t>1. </a:t>
            </a:r>
            <a:r>
              <a:rPr lang="en-GB" sz="1300" dirty="0" err="1" smtClean="0">
                <a:ea typeface="Times New Roman" charset="0"/>
              </a:rPr>
              <a:t>Murnane</a:t>
            </a:r>
            <a:r>
              <a:rPr lang="en-GB" sz="1300" dirty="0">
                <a:ea typeface="Times New Roman" charset="0"/>
              </a:rPr>
              <a:t>, J.G., Brennan, R.B., Fenton, O., Healy, M.G. 2016. Zeolite combined with alum and aluminium chloride mixed with agricultural slurries reduces carbon losses in runoff from grassed soil boxes. </a:t>
            </a:r>
            <a:r>
              <a:rPr lang="en-GB" sz="1300" dirty="0" smtClean="0">
                <a:ea typeface="Times New Roman" charset="0"/>
              </a:rPr>
              <a:t>J. Environ Qual. 44: </a:t>
            </a:r>
            <a:r>
              <a:rPr lang="en-GB" sz="1300" dirty="0">
                <a:ea typeface="Times New Roman" charset="0"/>
              </a:rPr>
              <a:t>1674 – 1683. </a:t>
            </a:r>
            <a:endParaRPr lang="en-GB" sz="1300" dirty="0" smtClean="0">
              <a:ea typeface="Times New Roman" charset="0"/>
            </a:endParaRPr>
          </a:p>
          <a:p>
            <a:pPr lvl="0"/>
            <a:r>
              <a:rPr lang="en-GB" sz="1300" dirty="0" smtClean="0"/>
              <a:t>2. </a:t>
            </a:r>
            <a:r>
              <a:rPr lang="en-GB" sz="1300" dirty="0" err="1" smtClean="0"/>
              <a:t>Murnane</a:t>
            </a:r>
            <a:r>
              <a:rPr lang="en-GB" sz="1300" dirty="0"/>
              <a:t>, J.G., Brennan, R.B., Healy, M.G., Fenton, O. 2016. Assessment of intermittently loaded woodchip and sand filters to treat dairy soiled water. Water Research 103: 408 – 415. </a:t>
            </a:r>
          </a:p>
          <a:p>
            <a:r>
              <a:rPr lang="en-GB" sz="1300" dirty="0" smtClean="0"/>
              <a:t>3. </a:t>
            </a:r>
            <a:r>
              <a:rPr lang="en-GB" sz="1300" dirty="0" err="1" smtClean="0"/>
              <a:t>Murnane</a:t>
            </a:r>
            <a:r>
              <a:rPr lang="en-GB" sz="1300" dirty="0"/>
              <a:t>, J.G., Brennan, R.B., Healy, M.G., Fenton, O. 2015. Use of zeolite with alum and PAC amendments to mitigate runoff losses of P, N and suspended solids from agricultural wastes applied to land. Journal of Environmental Quality 44: 1674 – 1683</a:t>
            </a:r>
            <a:r>
              <a:rPr lang="en-GB" sz="1300" dirty="0" smtClean="0"/>
              <a:t>.</a:t>
            </a:r>
          </a:p>
          <a:p>
            <a:pPr lvl="0"/>
            <a:r>
              <a:rPr lang="en-IE" sz="1300" dirty="0" smtClean="0"/>
              <a:t>4. Brennan </a:t>
            </a:r>
            <a:r>
              <a:rPr lang="en-IE" sz="1300" dirty="0"/>
              <a:t>RB, Healy MG, Fenton O, </a:t>
            </a:r>
            <a:r>
              <a:rPr lang="en-IE" sz="1300" dirty="0" err="1"/>
              <a:t>Lanigan</a:t>
            </a:r>
            <a:r>
              <a:rPr lang="en-IE" sz="1300" dirty="0"/>
              <a:t> GJ. 2015. The effect of chemical amendments used for phosphorus abatement on greenhouse gas and ammonia emissions from dairy cattle slurry: synergies and pollution swapping. </a:t>
            </a:r>
            <a:r>
              <a:rPr lang="en-IE" sz="1300" dirty="0" err="1"/>
              <a:t>PLoS</a:t>
            </a:r>
            <a:r>
              <a:rPr lang="en-IE" sz="1300" dirty="0"/>
              <a:t> ONE 10(6</a:t>
            </a:r>
            <a:r>
              <a:rPr lang="en-IE" sz="1300" dirty="0" smtClean="0"/>
              <a:t>)</a:t>
            </a:r>
          </a:p>
          <a:p>
            <a:pPr lvl="0"/>
            <a:r>
              <a:rPr lang="en-GB" sz="1300" dirty="0" smtClean="0"/>
              <a:t>5. Brennan</a:t>
            </a:r>
            <a:r>
              <a:rPr lang="en-GB" sz="1300" dirty="0"/>
              <a:t>, R.B., Wall, D., Fenton, O., Grant, J., </a:t>
            </a:r>
            <a:r>
              <a:rPr lang="en-GB" sz="1300" dirty="0" err="1"/>
              <a:t>Sharpley</a:t>
            </a:r>
            <a:r>
              <a:rPr lang="en-GB" sz="1300" dirty="0"/>
              <a:t>, A.N., Healy, M.G. 2014. The impact of chemical amendment of dairy cattle slurry before land application on soil phosphorus dynamics. </a:t>
            </a:r>
            <a:r>
              <a:rPr lang="en-GB" sz="1300" dirty="0" err="1" smtClean="0"/>
              <a:t>Commun</a:t>
            </a:r>
            <a:r>
              <a:rPr lang="en-GB" sz="1300" dirty="0" smtClean="0"/>
              <a:t>. </a:t>
            </a:r>
            <a:r>
              <a:rPr lang="en-GB" sz="1300" dirty="0"/>
              <a:t>Soil </a:t>
            </a:r>
            <a:r>
              <a:rPr lang="en-GB" sz="1300" dirty="0" smtClean="0"/>
              <a:t>Sci. </a:t>
            </a:r>
            <a:r>
              <a:rPr lang="en-GB" sz="1300" dirty="0"/>
              <a:t>Plant </a:t>
            </a:r>
            <a:r>
              <a:rPr lang="en-GB" sz="1300" dirty="0" err="1" smtClean="0"/>
              <a:t>Analy</a:t>
            </a:r>
            <a:r>
              <a:rPr lang="en-GB" sz="1300" dirty="0" smtClean="0"/>
              <a:t>. </a:t>
            </a:r>
            <a:r>
              <a:rPr lang="en-GB" sz="1300" dirty="0"/>
              <a:t>45(16): 2215 – 2233</a:t>
            </a:r>
            <a:r>
              <a:rPr lang="en-GB" sz="1300" dirty="0" smtClean="0"/>
              <a:t>.</a:t>
            </a:r>
          </a:p>
          <a:p>
            <a:pPr lvl="0"/>
            <a:r>
              <a:rPr lang="en-GB" sz="1300" dirty="0" smtClean="0"/>
              <a:t>6.O</a:t>
            </a:r>
            <a:r>
              <a:rPr lang="en-GB" sz="1300" dirty="0"/>
              <a:t>’ Flynn, C.J., Healy, M.G., </a:t>
            </a:r>
            <a:r>
              <a:rPr lang="en-GB" sz="1300" dirty="0" err="1"/>
              <a:t>Lanigan</a:t>
            </a:r>
            <a:r>
              <a:rPr lang="en-GB" sz="1300" dirty="0"/>
              <a:t>, G.J., Troy, S.M., Somers, C., Fenton, O. 2013. Impact of chemically amended pig slurry on greenhouse gas emissions, soil properties and leachate. Journal of Environmental Management 128: 690-698. </a:t>
            </a:r>
          </a:p>
          <a:p>
            <a:pPr lvl="0"/>
            <a:r>
              <a:rPr lang="en-GB" sz="1300" dirty="0" smtClean="0"/>
              <a:t>7. O</a:t>
            </a:r>
            <a:r>
              <a:rPr lang="en-GB" sz="1300" dirty="0"/>
              <a:t>’ Flynn, C.J., Healy, M.G., Wilson, P., </a:t>
            </a:r>
            <a:r>
              <a:rPr lang="en-GB" sz="1300" dirty="0" err="1"/>
              <a:t>Noekstra</a:t>
            </a:r>
            <a:r>
              <a:rPr lang="en-GB" sz="1300" dirty="0"/>
              <a:t>, N.J., Troy, S.M., Fenton, O. 2013. Chemical amendment of pig slurry: control of runoff related risks due to episodic rainfall events up to 48 hours after application. </a:t>
            </a:r>
            <a:r>
              <a:rPr lang="en-GB" sz="1300" dirty="0" smtClean="0"/>
              <a:t>Environ. Sci. Poll. Res. </a:t>
            </a:r>
            <a:r>
              <a:rPr lang="en-GB" sz="1300" dirty="0"/>
              <a:t>20: 6019 – 6027</a:t>
            </a:r>
            <a:r>
              <a:rPr lang="en-GB" sz="1300" dirty="0" smtClean="0"/>
              <a:t>.</a:t>
            </a:r>
          </a:p>
          <a:p>
            <a:pPr lvl="0"/>
            <a:r>
              <a:rPr lang="en-GB" sz="1300" dirty="0" smtClean="0"/>
              <a:t>8. Brennan</a:t>
            </a:r>
            <a:r>
              <a:rPr lang="en-GB" sz="1300" dirty="0"/>
              <a:t>, R.B., Healy, M.G., Grant, J., Ibrahim, T., Fenton, O. 2012. Incidental phosphorus and nitrogen loss from grassland plots receiving chemically amended dairy cattle slurry. Science of the Total Environment 441: 132 – 140.  </a:t>
            </a:r>
          </a:p>
          <a:p>
            <a:pPr lvl="0"/>
            <a:r>
              <a:rPr lang="en-GB" sz="1300" dirty="0" smtClean="0"/>
              <a:t>9. O</a:t>
            </a:r>
            <a:r>
              <a:rPr lang="en-GB" sz="1300" dirty="0"/>
              <a:t>’ Flynn, C.J., Fenton, O., Wilson, P., Healy, M.G. 2012. Impact of pig slurry amendments on phosphorus, suspended sediment and metal losses in laboratory runoff boxes under simulated rainfall. </a:t>
            </a:r>
            <a:r>
              <a:rPr lang="en-GB" sz="1300" dirty="0" smtClean="0"/>
              <a:t>J. Environ. Manage. </a:t>
            </a:r>
            <a:r>
              <a:rPr lang="en-GB" sz="1300" dirty="0"/>
              <a:t>113: 78 – 84.</a:t>
            </a:r>
          </a:p>
          <a:p>
            <a:pPr lvl="0"/>
            <a:r>
              <a:rPr lang="en-GB" sz="1300" dirty="0" smtClean="0"/>
              <a:t>10. </a:t>
            </a:r>
            <a:r>
              <a:rPr lang="en-GB" sz="1300" dirty="0" err="1" smtClean="0"/>
              <a:t>Serrenho</a:t>
            </a:r>
            <a:r>
              <a:rPr lang="en-GB" sz="1300" dirty="0"/>
              <a:t>, A., Fenton, O., Murphy, P.N.C., Grant, J., Healy, M.G. 2012. Effect of chemical amendments to dairy soiled water and time between application and rainfall on phosphorus and sediment losses in runoff. </a:t>
            </a:r>
            <a:r>
              <a:rPr lang="en-GB" sz="1300" dirty="0" smtClean="0"/>
              <a:t>Sci. Tot. Environ. </a:t>
            </a:r>
            <a:r>
              <a:rPr lang="en-GB" sz="1300" dirty="0"/>
              <a:t>430: 1-7.</a:t>
            </a:r>
          </a:p>
          <a:p>
            <a:pPr lvl="0"/>
            <a:r>
              <a:rPr lang="en-GB" sz="1300" dirty="0" smtClean="0"/>
              <a:t>11. O</a:t>
            </a:r>
            <a:r>
              <a:rPr lang="en-GB" sz="1300" dirty="0"/>
              <a:t>’ Flynn, C.J., Fenton, O., Healy, M.G. 2012. Evaluation of amendments to control phosphorus losses in runoff from pig slurry applications to land. CLEAN – Soil, Air, Water 40(2): 164-170</a:t>
            </a:r>
            <a:r>
              <a:rPr lang="en-GB" sz="1300" dirty="0" smtClean="0"/>
              <a:t>.</a:t>
            </a:r>
          </a:p>
          <a:p>
            <a:r>
              <a:rPr lang="en-GB" sz="1300" dirty="0" smtClean="0"/>
              <a:t>12. Brennan</a:t>
            </a:r>
            <a:r>
              <a:rPr lang="en-GB" sz="1300" dirty="0"/>
              <a:t>, R.B., Fenton, O., Grant, J., Healy, M.G. 2011. Impact of chemical amendment of dairy cattle slurry on phosphorus, suspended sediment and metal loss to runoff from a grassland soil. Science of the Total Environment 409: 5111-5118</a:t>
            </a:r>
            <a:r>
              <a:rPr lang="en-GB" sz="1300" dirty="0" smtClean="0"/>
              <a:t>.</a:t>
            </a:r>
          </a:p>
          <a:p>
            <a:r>
              <a:rPr lang="en-GB" sz="1400" dirty="0" smtClean="0"/>
              <a:t>13. Brennan</a:t>
            </a:r>
            <a:r>
              <a:rPr lang="en-GB" sz="1400" dirty="0"/>
              <a:t>, R.B., Fenton, O., Rodgers, M., Healy, M.G. 2011. Evaluation of chemical amendments to control phosphorus losses from dairy slurry. Soil Use and Management 27(2): 238-246.</a:t>
            </a:r>
            <a:endParaRPr lang="en-GB" sz="1300" dirty="0"/>
          </a:p>
          <a:p>
            <a:pPr lvl="0"/>
            <a:endParaRPr lang="en-GB" sz="1500" dirty="0"/>
          </a:p>
          <a:p>
            <a:endParaRPr lang="en-US" dirty="0"/>
          </a:p>
        </p:txBody>
      </p:sp>
    </p:spTree>
    <p:extLst>
      <p:ext uri="{BB962C8B-B14F-4D97-AF65-F5344CB8AC3E}">
        <p14:creationId xmlns:p14="http://schemas.microsoft.com/office/powerpoint/2010/main" val="1630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Field plot-scale tests</a:t>
            </a:r>
            <a:endParaRPr lang="en-IE" sz="2400" b="1" i="1" dirty="0"/>
          </a:p>
        </p:txBody>
      </p:sp>
      <p:graphicFrame>
        <p:nvGraphicFramePr>
          <p:cNvPr id="4" name="Table 3"/>
          <p:cNvGraphicFramePr>
            <a:graphicFrameLocks noGrp="1"/>
          </p:cNvGraphicFramePr>
          <p:nvPr>
            <p:extLst>
              <p:ext uri="{D42A27DB-BD31-4B8C-83A1-F6EECF244321}">
                <p14:modId xmlns:p14="http://schemas.microsoft.com/office/powerpoint/2010/main" val="2153228421"/>
              </p:ext>
            </p:extLst>
          </p:nvPr>
        </p:nvGraphicFramePr>
        <p:xfrm>
          <a:off x="81909" y="1688936"/>
          <a:ext cx="8999607" cy="289560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1</a:t>
                      </a:r>
                      <a:endParaRPr lang="en-IE" sz="2200" baseline="30000" dirty="0"/>
                    </a:p>
                  </a:txBody>
                  <a:tcPr/>
                </a:tc>
                <a:tc>
                  <a:txBody>
                    <a:bodyPr/>
                    <a:lstStyle/>
                    <a:p>
                      <a:pPr algn="ctr"/>
                      <a:r>
                        <a:rPr lang="en-IE" sz="2200" dirty="0" smtClean="0"/>
                        <a:t>Dairy soiled water</a:t>
                      </a:r>
                      <a:endParaRPr lang="en-IE" sz="2200" baseline="30000" dirty="0"/>
                    </a:p>
                  </a:txBody>
                  <a:tcPr/>
                </a:tc>
              </a:tr>
              <a:tr h="370840">
                <a:tc>
                  <a:txBody>
                    <a:bodyPr/>
                    <a:lstStyle/>
                    <a:p>
                      <a:pPr algn="ctr"/>
                      <a:r>
                        <a:rPr lang="en-IE" sz="2100" dirty="0" smtClean="0"/>
                        <a:t>Alum</a:t>
                      </a:r>
                      <a:endParaRPr lang="en-IE" sz="2100" dirty="0"/>
                    </a:p>
                  </a:txBody>
                  <a:tcPr/>
                </a:tc>
                <a:tc>
                  <a:txBody>
                    <a:bodyPr/>
                    <a:lstStyle/>
                    <a:p>
                      <a:pPr algn="ctr"/>
                      <a:endParaRPr lang="en-IE" sz="2100" dirty="0"/>
                    </a:p>
                  </a:txBody>
                  <a:tcPr/>
                </a:tc>
                <a:tc>
                  <a:txBody>
                    <a:bodyPr/>
                    <a:lstStyle/>
                    <a:p>
                      <a:pPr algn="ctr"/>
                      <a:r>
                        <a:rPr lang="en-IE" sz="2100" dirty="0" smtClean="0"/>
                        <a:t>Alum</a:t>
                      </a:r>
                      <a:endParaRPr lang="en-IE" sz="2100" dirty="0"/>
                    </a:p>
                  </a:txBody>
                  <a:tcPr/>
                </a:tc>
              </a:tr>
              <a:tr h="370840">
                <a:tc>
                  <a:txBody>
                    <a:bodyPr/>
                    <a:lstStyle/>
                    <a:p>
                      <a:pPr algn="ctr"/>
                      <a:r>
                        <a:rPr lang="en-IE" sz="2100" dirty="0" smtClean="0"/>
                        <a:t>Poly-aluminium chloride</a:t>
                      </a:r>
                      <a:endParaRPr lang="en-IE" sz="2100" dirty="0"/>
                    </a:p>
                  </a:txBody>
                  <a:tcPr/>
                </a:tc>
                <a:tc>
                  <a:txBody>
                    <a:bodyPr/>
                    <a:lstStyle/>
                    <a:p>
                      <a:pPr algn="ctr"/>
                      <a:r>
                        <a:rPr lang="en-IE" sz="2100" dirty="0" smtClean="0"/>
                        <a:t>Poly-aluminium chloride</a:t>
                      </a:r>
                      <a:endParaRPr lang="en-IE" sz="2100" dirty="0"/>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3</a:t>
                      </a:r>
                      <a:r>
                        <a:rPr lang="en-IE" sz="2100" dirty="0" smtClean="0"/>
                        <a:t>)</a:t>
                      </a:r>
                    </a:p>
                  </a:txBody>
                  <a:tcPr/>
                </a:tc>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t>Ferric chloride (FeCl</a:t>
                      </a:r>
                      <a:r>
                        <a:rPr lang="en-IE" sz="2100" baseline="-25000" dirty="0" smtClean="0"/>
                        <a:t>2</a:t>
                      </a:r>
                      <a:r>
                        <a:rPr lang="en-IE" sz="2100" dirty="0" smtClean="0"/>
                        <a:t>)</a:t>
                      </a:r>
                    </a:p>
                  </a:txBody>
                  <a:tcPr/>
                </a:tc>
              </a:tr>
              <a:tr h="370840">
                <a:tc>
                  <a:txBody>
                    <a:bodyPr/>
                    <a:lstStyle/>
                    <a:p>
                      <a:pPr algn="ctr"/>
                      <a:r>
                        <a:rPr lang="en-IE" sz="2100" dirty="0" smtClean="0"/>
                        <a:t>Lime</a:t>
                      </a:r>
                      <a:endParaRPr lang="en-IE" sz="2100" dirty="0"/>
                    </a:p>
                  </a:txBody>
                  <a:tcPr/>
                </a:tc>
                <a:tc>
                  <a:txBody>
                    <a:bodyPr/>
                    <a:lstStyle/>
                    <a:p>
                      <a:pPr algn="ctr"/>
                      <a:endParaRPr lang="en-IE" sz="2100" dirty="0"/>
                    </a:p>
                  </a:txBody>
                  <a:tcPr/>
                </a:tc>
                <a:tc>
                  <a:txBody>
                    <a:bodyPr/>
                    <a:lstStyle/>
                    <a:p>
                      <a:pPr algn="ctr"/>
                      <a:r>
                        <a:rPr lang="en-IE" sz="2100" dirty="0" smtClean="0"/>
                        <a:t>Lime</a:t>
                      </a: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r>
                        <a:rPr lang="en-IE" sz="2100" dirty="0" smtClean="0"/>
                        <a:t>Bottom ash</a:t>
                      </a: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bl>
          </a:graphicData>
        </a:graphic>
      </p:graphicFrame>
      <p:sp>
        <p:nvSpPr>
          <p:cNvPr id="2" name="TextBox 1"/>
          <p:cNvSpPr txBox="1"/>
          <p:nvPr/>
        </p:nvSpPr>
        <p:spPr>
          <a:xfrm>
            <a:off x="179512" y="4941168"/>
            <a:ext cx="8820096" cy="646331"/>
          </a:xfrm>
          <a:prstGeom prst="rect">
            <a:avLst/>
          </a:prstGeom>
          <a:noFill/>
        </p:spPr>
        <p:txBody>
          <a:bodyPr wrap="square" rtlCol="0">
            <a:spAutoFit/>
          </a:bodyPr>
          <a:lstStyle/>
          <a:p>
            <a:r>
              <a:rPr lang="en-IE" baseline="30000" dirty="0" smtClean="0"/>
              <a:t>1</a:t>
            </a:r>
            <a:r>
              <a:rPr lang="en-IE" dirty="0" smtClean="0"/>
              <a:t> </a:t>
            </a:r>
            <a:r>
              <a:rPr lang="en-GB" dirty="0" smtClean="0"/>
              <a:t>Brennan, R., Healy</a:t>
            </a:r>
            <a:r>
              <a:rPr lang="en-GB" dirty="0"/>
              <a:t>, M.G</a:t>
            </a:r>
            <a:r>
              <a:rPr lang="en-GB" dirty="0" smtClean="0"/>
              <a:t>., Grant, J., Ibrahim, T.G., Fenton, O. (2012</a:t>
            </a:r>
            <a:r>
              <a:rPr lang="en-GB" dirty="0"/>
              <a:t>)</a:t>
            </a:r>
            <a:r>
              <a:rPr lang="en-GB" dirty="0" smtClean="0"/>
              <a:t> </a:t>
            </a:r>
            <a:r>
              <a:rPr lang="en-GB" dirty="0" err="1" smtClean="0"/>
              <a:t>Sci</a:t>
            </a:r>
            <a:r>
              <a:rPr lang="en-GB" dirty="0" smtClean="0"/>
              <a:t> Tot </a:t>
            </a:r>
            <a:r>
              <a:rPr lang="en-GB" dirty="0" err="1" smtClean="0"/>
              <a:t>Env</a:t>
            </a:r>
            <a:r>
              <a:rPr lang="en-GB" dirty="0" smtClean="0"/>
              <a:t> 441: 132-140 </a:t>
            </a:r>
            <a:endParaRPr lang="en-IE" dirty="0"/>
          </a:p>
          <a:p>
            <a:endParaRPr lang="en-IE" dirty="0"/>
          </a:p>
        </p:txBody>
      </p:sp>
    </p:spTree>
    <p:extLst>
      <p:ext uri="{BB962C8B-B14F-4D97-AF65-F5344CB8AC3E}">
        <p14:creationId xmlns:p14="http://schemas.microsoft.com/office/powerpoint/2010/main" val="15524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7" name="TextBox 6"/>
          <p:cNvSpPr txBox="1"/>
          <p:nvPr/>
        </p:nvSpPr>
        <p:spPr>
          <a:xfrm>
            <a:off x="465023" y="751056"/>
            <a:ext cx="5475127" cy="461665"/>
          </a:xfrm>
          <a:prstGeom prst="rect">
            <a:avLst/>
          </a:prstGeom>
          <a:noFill/>
        </p:spPr>
        <p:txBody>
          <a:bodyPr wrap="square" rtlCol="0">
            <a:spAutoFit/>
          </a:bodyPr>
          <a:lstStyle/>
          <a:p>
            <a:r>
              <a:rPr lang="en-IE" sz="2400" b="1" i="1" dirty="0" smtClean="0"/>
              <a:t>Field plot-scale tests</a:t>
            </a:r>
            <a:endParaRPr lang="en-IE" sz="2400" b="1" i="1" dirty="0"/>
          </a:p>
        </p:txBody>
      </p:sp>
      <p:sp>
        <p:nvSpPr>
          <p:cNvPr id="3" name="TextBox 2"/>
          <p:cNvSpPr txBox="1"/>
          <p:nvPr/>
        </p:nvSpPr>
        <p:spPr>
          <a:xfrm>
            <a:off x="81909" y="1170830"/>
            <a:ext cx="8999607" cy="430887"/>
          </a:xfrm>
          <a:prstGeom prst="rect">
            <a:avLst/>
          </a:prstGeom>
          <a:noFill/>
        </p:spPr>
        <p:txBody>
          <a:bodyPr wrap="square" rtlCol="0">
            <a:spAutoFit/>
          </a:bodyPr>
          <a:lstStyle/>
          <a:p>
            <a:r>
              <a:rPr lang="en-IE" sz="2200" dirty="0" smtClean="0">
                <a:solidFill>
                  <a:srgbClr val="FF0000"/>
                </a:solidFill>
              </a:rPr>
              <a:t>Taking into account GHG emissions</a:t>
            </a:r>
            <a:r>
              <a:rPr lang="en-IE" sz="2200" baseline="30000" dirty="0" smtClean="0">
                <a:solidFill>
                  <a:srgbClr val="FF0000"/>
                </a:solidFill>
              </a:rPr>
              <a:t>1</a:t>
            </a:r>
            <a:r>
              <a:rPr lang="en-IE" sz="2200" dirty="0" smtClean="0">
                <a:solidFill>
                  <a:srgbClr val="FF0000"/>
                </a:solidFill>
              </a:rPr>
              <a:t>, subsurface leaching</a:t>
            </a:r>
            <a:r>
              <a:rPr lang="en-IE" sz="2200" baseline="30000" dirty="0" smtClean="0">
                <a:solidFill>
                  <a:srgbClr val="FF0000"/>
                </a:solidFill>
              </a:rPr>
              <a:t>2</a:t>
            </a:r>
            <a:r>
              <a:rPr lang="en-IE" sz="2200" dirty="0" smtClean="0">
                <a:solidFill>
                  <a:srgbClr val="FF0000"/>
                </a:solidFill>
              </a:rPr>
              <a:t>, long-term impact</a:t>
            </a:r>
            <a:r>
              <a:rPr lang="en-IE" sz="2200" baseline="30000" dirty="0">
                <a:solidFill>
                  <a:srgbClr val="FF0000"/>
                </a:solidFill>
              </a:rPr>
              <a:t>2</a:t>
            </a:r>
          </a:p>
        </p:txBody>
      </p:sp>
      <p:graphicFrame>
        <p:nvGraphicFramePr>
          <p:cNvPr id="4" name="Table 3"/>
          <p:cNvGraphicFramePr>
            <a:graphicFrameLocks noGrp="1"/>
          </p:cNvGraphicFramePr>
          <p:nvPr>
            <p:extLst>
              <p:ext uri="{D42A27DB-BD31-4B8C-83A1-F6EECF244321}">
                <p14:modId xmlns:p14="http://schemas.microsoft.com/office/powerpoint/2010/main" val="1551049056"/>
              </p:ext>
            </p:extLst>
          </p:nvPr>
        </p:nvGraphicFramePr>
        <p:xfrm>
          <a:off x="81909" y="1688936"/>
          <a:ext cx="8999607" cy="289560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1</a:t>
                      </a:r>
                      <a:endParaRPr lang="en-IE" sz="2200" baseline="30000" dirty="0"/>
                    </a:p>
                  </a:txBody>
                  <a:tcPr/>
                </a:tc>
                <a:tc>
                  <a:txBody>
                    <a:bodyPr/>
                    <a:lstStyle/>
                    <a:p>
                      <a:pPr algn="ctr"/>
                      <a:r>
                        <a:rPr lang="en-IE" sz="2200" dirty="0" smtClean="0"/>
                        <a:t>Dairy soiled water</a:t>
                      </a:r>
                      <a:endParaRPr lang="en-IE" sz="2200" baseline="300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r>
                        <a:rPr lang="en-IE" sz="2100" dirty="0" smtClean="0">
                          <a:solidFill>
                            <a:srgbClr val="FF0000"/>
                          </a:solidFill>
                        </a:rPr>
                        <a:t>Alum</a:t>
                      </a:r>
                      <a:endParaRPr lang="en-IE" sz="2100" dirty="0">
                        <a:solidFill>
                          <a:srgbClr val="FF0000"/>
                        </a:solidFill>
                      </a:endParaRPr>
                    </a:p>
                  </a:txBody>
                  <a:tcPr/>
                </a:tc>
              </a:tr>
              <a:tr h="370840">
                <a:tc>
                  <a:txBody>
                    <a:bodyPr/>
                    <a:lstStyle/>
                    <a:p>
                      <a:pPr algn="ctr"/>
                      <a:r>
                        <a:rPr lang="en-IE" sz="2100" dirty="0" smtClean="0">
                          <a:solidFill>
                            <a:srgbClr val="FF0000"/>
                          </a:solidFill>
                        </a:rPr>
                        <a:t>Poly-aluminium chloride</a:t>
                      </a:r>
                      <a:endParaRPr lang="en-IE" sz="2100" dirty="0">
                        <a:solidFill>
                          <a:srgbClr val="FF0000"/>
                        </a:solidFill>
                      </a:endParaRPr>
                    </a:p>
                  </a:txBody>
                  <a:tcPr/>
                </a:tc>
                <a:tc>
                  <a:txBody>
                    <a:bodyPr/>
                    <a:lstStyle/>
                    <a:p>
                      <a:pPr algn="ctr"/>
                      <a:r>
                        <a:rPr lang="en-IE" sz="2100" dirty="0" smtClean="0">
                          <a:solidFill>
                            <a:srgbClr val="FF0000"/>
                          </a:solidFill>
                        </a:rPr>
                        <a:t>Poly-aluminium chloride</a:t>
                      </a:r>
                      <a:endParaRPr lang="en-IE" sz="2100" dirty="0">
                        <a:solidFill>
                          <a:srgbClr val="FF0000"/>
                        </a:solidFill>
                      </a:endParaRPr>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100" dirty="0" smtClean="0"/>
                    </a:p>
                  </a:txBody>
                  <a:tcPr/>
                </a:tc>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100" dirty="0" smtClean="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bl>
          </a:graphicData>
        </a:graphic>
      </p:graphicFrame>
      <p:sp>
        <p:nvSpPr>
          <p:cNvPr id="2" name="Rectangle 1"/>
          <p:cNvSpPr/>
          <p:nvPr/>
        </p:nvSpPr>
        <p:spPr>
          <a:xfrm>
            <a:off x="95262" y="4668396"/>
            <a:ext cx="8994103" cy="1200329"/>
          </a:xfrm>
          <a:prstGeom prst="rect">
            <a:avLst/>
          </a:prstGeom>
        </p:spPr>
        <p:txBody>
          <a:bodyPr wrap="square">
            <a:spAutoFit/>
          </a:bodyPr>
          <a:lstStyle/>
          <a:p>
            <a:r>
              <a:rPr lang="en-IE" baseline="30000" dirty="0" smtClean="0"/>
              <a:t>1</a:t>
            </a:r>
            <a:r>
              <a:rPr lang="en-IE" dirty="0" smtClean="0"/>
              <a:t> Brennan </a:t>
            </a:r>
            <a:r>
              <a:rPr lang="en-IE" dirty="0"/>
              <a:t>RB, Healy MG, Fenton O, </a:t>
            </a:r>
            <a:r>
              <a:rPr lang="en-IE" dirty="0" err="1"/>
              <a:t>Lanigan</a:t>
            </a:r>
            <a:r>
              <a:rPr lang="en-IE" dirty="0"/>
              <a:t> GJ. 2015. </a:t>
            </a:r>
            <a:r>
              <a:rPr lang="en-IE" dirty="0" err="1" smtClean="0"/>
              <a:t>PLoS</a:t>
            </a:r>
            <a:r>
              <a:rPr lang="en-IE" dirty="0" smtClean="0"/>
              <a:t> </a:t>
            </a:r>
            <a:r>
              <a:rPr lang="en-IE" dirty="0"/>
              <a:t>ONE 10(6</a:t>
            </a:r>
            <a:r>
              <a:rPr lang="en-IE" dirty="0" smtClean="0"/>
              <a:t>)</a:t>
            </a:r>
            <a:endParaRPr lang="en-GB" dirty="0" smtClean="0"/>
          </a:p>
          <a:p>
            <a:pPr lvl="0"/>
            <a:r>
              <a:rPr lang="en-GB" baseline="30000" dirty="0" smtClean="0"/>
              <a:t>2</a:t>
            </a:r>
            <a:r>
              <a:rPr lang="en-GB" dirty="0" smtClean="0"/>
              <a:t> Brennan</a:t>
            </a:r>
            <a:r>
              <a:rPr lang="en-GB" dirty="0"/>
              <a:t>, R.B., Wall, D., Fenton, O., Grant, J., </a:t>
            </a:r>
            <a:r>
              <a:rPr lang="en-GB" dirty="0" err="1"/>
              <a:t>Sharpley</a:t>
            </a:r>
            <a:r>
              <a:rPr lang="en-GB" dirty="0"/>
              <a:t>, A.N., Healy, M.G. 2014. </a:t>
            </a:r>
            <a:r>
              <a:rPr lang="en-GB" dirty="0" smtClean="0"/>
              <a:t>Soil </a:t>
            </a:r>
            <a:r>
              <a:rPr lang="en-GB" dirty="0"/>
              <a:t>Sci. Plant </a:t>
            </a:r>
            <a:r>
              <a:rPr lang="en-GB" dirty="0" err="1"/>
              <a:t>Analy</a:t>
            </a:r>
            <a:r>
              <a:rPr lang="en-GB" dirty="0"/>
              <a:t>. 45(16): 2215 – 2233</a:t>
            </a:r>
            <a:r>
              <a:rPr lang="en-GB" dirty="0" smtClean="0"/>
              <a:t>.</a:t>
            </a:r>
          </a:p>
          <a:p>
            <a:pPr lvl="0"/>
            <a:endParaRPr lang="en-GB" dirty="0"/>
          </a:p>
        </p:txBody>
      </p:sp>
    </p:spTree>
    <p:extLst>
      <p:ext uri="{BB962C8B-B14F-4D97-AF65-F5344CB8AC3E}">
        <p14:creationId xmlns:p14="http://schemas.microsoft.com/office/powerpoint/2010/main" val="325948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Evolution of study focus to include parameters other than phosphorus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2" name="TextBox 1"/>
          <p:cNvSpPr txBox="1"/>
          <p:nvPr/>
        </p:nvSpPr>
        <p:spPr>
          <a:xfrm>
            <a:off x="500250" y="1681896"/>
            <a:ext cx="8032189" cy="1692771"/>
          </a:xfrm>
          <a:prstGeom prst="rect">
            <a:avLst/>
          </a:prstGeom>
          <a:noFill/>
        </p:spPr>
        <p:txBody>
          <a:bodyPr wrap="square" rtlCol="0">
            <a:spAutoFit/>
          </a:bodyPr>
          <a:lstStyle/>
          <a:p>
            <a:pPr marL="457200" indent="-457200">
              <a:buAutoNum type="arabicPeriod"/>
            </a:pPr>
            <a:r>
              <a:rPr lang="en-US" sz="2600" dirty="0" smtClean="0"/>
              <a:t>Can the amendments, which are capable of reducing phosphorus in runoff, be mixed with some other amendment to also reduce </a:t>
            </a:r>
            <a:r>
              <a:rPr lang="en-US" sz="2600" dirty="0" smtClean="0">
                <a:solidFill>
                  <a:srgbClr val="FF0000"/>
                </a:solidFill>
              </a:rPr>
              <a:t>nitrogen</a:t>
            </a:r>
            <a:r>
              <a:rPr lang="en-US" sz="2600" dirty="0" smtClean="0"/>
              <a:t> in runoff? </a:t>
            </a:r>
          </a:p>
          <a:p>
            <a:pPr marL="457200" indent="-457200">
              <a:buAutoNum type="arabicPeriod"/>
            </a:pPr>
            <a:endParaRPr lang="en-US" sz="2600" dirty="0"/>
          </a:p>
        </p:txBody>
      </p:sp>
      <p:sp>
        <p:nvSpPr>
          <p:cNvPr id="19" name="TextBox 18"/>
          <p:cNvSpPr txBox="1"/>
          <p:nvPr/>
        </p:nvSpPr>
        <p:spPr>
          <a:xfrm>
            <a:off x="500250" y="3200749"/>
            <a:ext cx="8032189" cy="892552"/>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en-US" sz="2600" dirty="0" smtClean="0"/>
              <a:t>2.  If so, what are the impacts on </a:t>
            </a:r>
            <a:r>
              <a:rPr lang="en-US" sz="2600" dirty="0" smtClean="0">
                <a:solidFill>
                  <a:srgbClr val="FF0000"/>
                </a:solidFill>
              </a:rPr>
              <a:t>carbon</a:t>
            </a:r>
            <a:r>
              <a:rPr lang="en-US" sz="2600" dirty="0" smtClean="0"/>
              <a:t> in runoff? </a:t>
            </a:r>
          </a:p>
          <a:p>
            <a:pPr marL="457200" marR="0" lvl="0" indent="-457200" defTabSz="914400" eaLnBrk="1" fontAlgn="auto" latinLnBrk="0" hangingPunct="1">
              <a:lnSpc>
                <a:spcPct val="100000"/>
              </a:lnSpc>
              <a:spcBef>
                <a:spcPts val="0"/>
              </a:spcBef>
              <a:spcAft>
                <a:spcPts val="0"/>
              </a:spcAft>
              <a:buClrTx/>
              <a:buSzTx/>
              <a:buFontTx/>
              <a:buNone/>
              <a:tabLst/>
              <a:defRPr/>
            </a:pPr>
            <a:endParaRPr lang="en-US" sz="2600" dirty="0"/>
          </a:p>
        </p:txBody>
      </p:sp>
      <p:sp>
        <p:nvSpPr>
          <p:cNvPr id="5" name="TextBox 4"/>
          <p:cNvSpPr txBox="1"/>
          <p:nvPr/>
        </p:nvSpPr>
        <p:spPr>
          <a:xfrm>
            <a:off x="1147695" y="3868434"/>
            <a:ext cx="3888432" cy="1862048"/>
          </a:xfrm>
          <a:prstGeom prst="rect">
            <a:avLst/>
          </a:prstGeom>
          <a:solidFill>
            <a:srgbClr val="FF0000"/>
          </a:solidFill>
          <a:effectLst>
            <a:outerShdw blurRad="50800" dist="38100" dir="3900000" sx="110000" sy="110000" algn="ctr" rotWithShape="0">
              <a:srgbClr val="000000"/>
            </a:outerShdw>
          </a:effectLst>
        </p:spPr>
        <p:txBody>
          <a:bodyPr wrap="square" rtlCol="0">
            <a:spAutoFit/>
          </a:bodyPr>
          <a:lstStyle/>
          <a:p>
            <a:pPr algn="ctr"/>
            <a:r>
              <a:rPr lang="en-US" sz="2300" b="1" dirty="0" smtClean="0"/>
              <a:t>Why carbon?</a:t>
            </a:r>
          </a:p>
          <a:p>
            <a:pPr algn="ctr"/>
            <a:r>
              <a:rPr lang="en-US" sz="2300" dirty="0" smtClean="0"/>
              <a:t>When carbon-rich water is treated in water treatment plants, </a:t>
            </a:r>
            <a:r>
              <a:rPr lang="en-US" sz="2300" dirty="0" err="1" smtClean="0"/>
              <a:t>trihalomethanes</a:t>
            </a:r>
            <a:r>
              <a:rPr lang="en-US" sz="2300" dirty="0" smtClean="0"/>
              <a:t> (THMs) may be formed. </a:t>
            </a:r>
            <a:endParaRPr lang="en-US" sz="2300" dirty="0"/>
          </a:p>
        </p:txBody>
      </p:sp>
    </p:spTree>
    <p:extLst>
      <p:ext uri="{BB962C8B-B14F-4D97-AF65-F5344CB8AC3E}">
        <p14:creationId xmlns:p14="http://schemas.microsoft.com/office/powerpoint/2010/main" val="81648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Results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graphicFrame>
        <p:nvGraphicFramePr>
          <p:cNvPr id="4" name="Table 3"/>
          <p:cNvGraphicFramePr>
            <a:graphicFrameLocks noGrp="1"/>
          </p:cNvGraphicFramePr>
          <p:nvPr>
            <p:extLst/>
          </p:nvPr>
        </p:nvGraphicFramePr>
        <p:xfrm>
          <a:off x="81909" y="1688936"/>
          <a:ext cx="8999607" cy="289560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endParaRPr lang="en-IE" sz="2200" baseline="30000" dirty="0"/>
                    </a:p>
                  </a:txBody>
                  <a:tcPr/>
                </a:tc>
                <a:tc>
                  <a:txBody>
                    <a:bodyPr/>
                    <a:lstStyle/>
                    <a:p>
                      <a:pPr algn="ctr"/>
                      <a:r>
                        <a:rPr lang="en-IE" sz="2200" dirty="0" smtClean="0"/>
                        <a:t>Dairy cattle</a:t>
                      </a:r>
                      <a:r>
                        <a:rPr lang="en-IE" sz="2200" baseline="0" dirty="0" smtClean="0"/>
                        <a:t> slurry</a:t>
                      </a:r>
                      <a:r>
                        <a:rPr lang="en-IE" sz="2200" baseline="30000" dirty="0" smtClean="0"/>
                        <a:t>1</a:t>
                      </a:r>
                      <a:endParaRPr lang="en-IE" sz="2200" baseline="30000" dirty="0"/>
                    </a:p>
                  </a:txBody>
                  <a:tcPr/>
                </a:tc>
                <a:tc>
                  <a:txBody>
                    <a:bodyPr/>
                    <a:lstStyle/>
                    <a:p>
                      <a:pPr algn="ctr"/>
                      <a:r>
                        <a:rPr lang="en-IE" sz="2200" dirty="0" smtClean="0"/>
                        <a:t>Dairy soiled water</a:t>
                      </a:r>
                      <a:endParaRPr lang="en-IE" sz="2200" baseline="300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r>
                        <a:rPr lang="en-IE" sz="2100" dirty="0" smtClean="0">
                          <a:solidFill>
                            <a:srgbClr val="FF0000"/>
                          </a:solidFill>
                        </a:rPr>
                        <a:t>Alum</a:t>
                      </a:r>
                      <a:endParaRPr lang="en-IE" sz="2100" dirty="0">
                        <a:solidFill>
                          <a:srgbClr val="FF0000"/>
                        </a:solidFill>
                      </a:endParaRPr>
                    </a:p>
                  </a:txBody>
                  <a:tcPr/>
                </a:tc>
              </a:tr>
              <a:tr h="370840">
                <a:tc>
                  <a:txBody>
                    <a:bodyPr/>
                    <a:lstStyle/>
                    <a:p>
                      <a:pPr algn="ctr"/>
                      <a:r>
                        <a:rPr lang="en-IE" sz="2100" dirty="0" smtClean="0">
                          <a:solidFill>
                            <a:srgbClr val="FF0000"/>
                          </a:solidFill>
                        </a:rPr>
                        <a:t>Poly-aluminium chloride</a:t>
                      </a:r>
                      <a:endParaRPr lang="en-IE" sz="2100" dirty="0">
                        <a:solidFill>
                          <a:srgbClr val="FF0000"/>
                        </a:solidFill>
                      </a:endParaRPr>
                    </a:p>
                  </a:txBody>
                  <a:tcPr/>
                </a:tc>
                <a:tc>
                  <a:txBody>
                    <a:bodyPr/>
                    <a:lstStyle/>
                    <a:p>
                      <a:pPr algn="ctr"/>
                      <a:r>
                        <a:rPr lang="en-IE" sz="2100" dirty="0" smtClean="0">
                          <a:solidFill>
                            <a:srgbClr val="FF0000"/>
                          </a:solidFill>
                        </a:rPr>
                        <a:t>Poly-aluminium chloride</a:t>
                      </a:r>
                      <a:endParaRPr lang="en-IE" sz="2100" dirty="0">
                        <a:solidFill>
                          <a:srgbClr val="FF0000"/>
                        </a:solidFill>
                      </a:endParaRPr>
                    </a:p>
                  </a:txBody>
                  <a:tcPr/>
                </a:tc>
                <a:tc>
                  <a:txBody>
                    <a:bodyPr/>
                    <a:lstStyle/>
                    <a:p>
                      <a:pPr algn="ctr"/>
                      <a:endParaRPr lang="en-IE" sz="21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100" dirty="0" smtClean="0"/>
                    </a:p>
                  </a:txBody>
                  <a:tcPr/>
                </a:tc>
                <a:tc>
                  <a:txBody>
                    <a:bodyPr/>
                    <a:lstStyle/>
                    <a:p>
                      <a:pPr algn="ctr"/>
                      <a:endParaRPr lang="en-IE"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100" dirty="0" smtClean="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r h="370840">
                <a:tc>
                  <a:txBody>
                    <a:bodyPr/>
                    <a:lstStyle/>
                    <a:p>
                      <a:pPr algn="ctr"/>
                      <a:endParaRPr lang="en-IE" sz="2100" dirty="0"/>
                    </a:p>
                  </a:txBody>
                  <a:tcPr/>
                </a:tc>
                <a:tc>
                  <a:txBody>
                    <a:bodyPr/>
                    <a:lstStyle/>
                    <a:p>
                      <a:pPr algn="ctr"/>
                      <a:endParaRPr lang="en-IE" sz="2100" dirty="0"/>
                    </a:p>
                  </a:txBody>
                  <a:tcPr/>
                </a:tc>
                <a:tc>
                  <a:txBody>
                    <a:bodyPr/>
                    <a:lstStyle/>
                    <a:p>
                      <a:pPr algn="ctr"/>
                      <a:endParaRPr lang="en-IE" sz="2100" dirty="0"/>
                    </a:p>
                  </a:txBody>
                  <a:tcPr/>
                </a:tc>
              </a:tr>
            </a:tbl>
          </a:graphicData>
        </a:graphic>
      </p:graphicFrame>
      <p:sp>
        <p:nvSpPr>
          <p:cNvPr id="2" name="TextBox 1"/>
          <p:cNvSpPr txBox="1"/>
          <p:nvPr/>
        </p:nvSpPr>
        <p:spPr>
          <a:xfrm>
            <a:off x="787536" y="3069410"/>
            <a:ext cx="1368152" cy="415498"/>
          </a:xfrm>
          <a:prstGeom prst="rect">
            <a:avLst/>
          </a:prstGeom>
          <a:solidFill>
            <a:srgbClr val="FF0000"/>
          </a:solidFill>
        </p:spPr>
        <p:txBody>
          <a:bodyPr wrap="square" rtlCol="0">
            <a:spAutoFit/>
          </a:bodyPr>
          <a:lstStyle/>
          <a:p>
            <a:pPr algn="ctr"/>
            <a:r>
              <a:rPr lang="en-US" sz="2100" smtClean="0"/>
              <a:t>+ zeolite</a:t>
            </a:r>
            <a:endParaRPr lang="en-US" sz="2100"/>
          </a:p>
        </p:txBody>
      </p:sp>
      <p:sp>
        <p:nvSpPr>
          <p:cNvPr id="18" name="TextBox 17"/>
          <p:cNvSpPr txBox="1"/>
          <p:nvPr/>
        </p:nvSpPr>
        <p:spPr>
          <a:xfrm>
            <a:off x="3832324" y="2982298"/>
            <a:ext cx="1368152" cy="415498"/>
          </a:xfrm>
          <a:prstGeom prst="rect">
            <a:avLst/>
          </a:prstGeom>
          <a:solidFill>
            <a:srgbClr val="FF0000"/>
          </a:solidFill>
        </p:spPr>
        <p:txBody>
          <a:bodyPr wrap="square" rtlCol="0">
            <a:spAutoFit/>
          </a:bodyPr>
          <a:lstStyle/>
          <a:p>
            <a:pPr algn="ctr"/>
            <a:r>
              <a:rPr lang="en-US" sz="2100" smtClean="0"/>
              <a:t>+ zeolite</a:t>
            </a:r>
            <a:endParaRPr lang="en-US" sz="2100"/>
          </a:p>
        </p:txBody>
      </p:sp>
      <p:sp>
        <p:nvSpPr>
          <p:cNvPr id="19" name="TextBox 18"/>
          <p:cNvSpPr txBox="1"/>
          <p:nvPr/>
        </p:nvSpPr>
        <p:spPr>
          <a:xfrm>
            <a:off x="6877112" y="2691261"/>
            <a:ext cx="1368152" cy="415498"/>
          </a:xfrm>
          <a:prstGeom prst="rect">
            <a:avLst/>
          </a:prstGeom>
          <a:solidFill>
            <a:srgbClr val="FF0000"/>
          </a:solidFill>
        </p:spPr>
        <p:txBody>
          <a:bodyPr wrap="square" rtlCol="0">
            <a:spAutoFit/>
          </a:bodyPr>
          <a:lstStyle/>
          <a:p>
            <a:pPr algn="ctr"/>
            <a:r>
              <a:rPr lang="en-US" sz="2100" smtClean="0"/>
              <a:t>+ zeolite</a:t>
            </a:r>
            <a:endParaRPr lang="en-US" sz="2100"/>
          </a:p>
        </p:txBody>
      </p:sp>
    </p:spTree>
    <p:extLst>
      <p:ext uri="{BB962C8B-B14F-4D97-AF65-F5344CB8AC3E}">
        <p14:creationId xmlns:p14="http://schemas.microsoft.com/office/powerpoint/2010/main" val="6423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ext uri="{D42A27DB-BD31-4B8C-83A1-F6EECF244321}">
                <p14:modId xmlns:p14="http://schemas.microsoft.com/office/powerpoint/2010/main" val="190507809"/>
              </p:ext>
            </p:extLst>
          </p:nvPr>
        </p:nvGraphicFramePr>
        <p:xfrm>
          <a:off x="41129" y="620688"/>
          <a:ext cx="8995367"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solidFill>
                <a:srgbClr val="FFFFFF"/>
              </a:solidFill>
            </a:endParaRPr>
          </a:p>
        </p:txBody>
      </p:sp>
      <p:sp>
        <p:nvSpPr>
          <p:cNvPr id="8" name="Left-Right Arrow 7"/>
          <p:cNvSpPr/>
          <p:nvPr/>
        </p:nvSpPr>
        <p:spPr bwMode="auto">
          <a:xfrm>
            <a:off x="1444097" y="841256"/>
            <a:ext cx="2478974" cy="504056"/>
          </a:xfrm>
          <a:prstGeom prst="leftRightArrow">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1763688" y="965818"/>
            <a:ext cx="1800200" cy="276999"/>
          </a:xfrm>
          <a:prstGeom prst="rect">
            <a:avLst/>
          </a:prstGeom>
          <a:noFill/>
        </p:spPr>
        <p:txBody>
          <a:bodyPr wrap="square" rtlCol="0">
            <a:spAutoFit/>
          </a:bodyPr>
          <a:lstStyle/>
          <a:p>
            <a:pPr algn="ctr"/>
            <a:r>
              <a:rPr lang="en-IE" sz="1200" dirty="0" smtClean="0">
                <a:solidFill>
                  <a:srgbClr val="FF0000"/>
                </a:solidFill>
              </a:rPr>
              <a:t>Dairy slurry</a:t>
            </a:r>
          </a:p>
        </p:txBody>
      </p:sp>
      <p:sp>
        <p:nvSpPr>
          <p:cNvPr id="13" name="TextBox 12"/>
          <p:cNvSpPr txBox="1"/>
          <p:nvPr/>
        </p:nvSpPr>
        <p:spPr>
          <a:xfrm>
            <a:off x="3119476" y="2457851"/>
            <a:ext cx="792088" cy="3970318"/>
          </a:xfrm>
          <a:prstGeom prst="rect">
            <a:avLst/>
          </a:prstGeom>
          <a:noFill/>
          <a:ln w="31750">
            <a:solidFill>
              <a:srgbClr val="FF0000"/>
            </a:solidFill>
            <a:prstDash val="dash"/>
          </a:ln>
        </p:spPr>
        <p:txBody>
          <a:bodyPr wrap="square" rtlCol="0">
            <a:spAutoFit/>
          </a:bodyPr>
          <a:lstStyle/>
          <a:p>
            <a:pPr algn="ctr"/>
            <a:r>
              <a:rPr lang="en-IE" sz="900" dirty="0">
                <a:solidFill>
                  <a:srgbClr val="000000"/>
                </a:solidFill>
              </a:rPr>
              <a:t>TN</a:t>
            </a:r>
            <a:r>
              <a:rPr lang="en-IE" sz="900" dirty="0" smtClean="0">
                <a:solidFill>
                  <a:srgbClr val="000000"/>
                </a:solidFill>
              </a:rPr>
              <a:t>↓57</a:t>
            </a:r>
            <a:r>
              <a:rPr lang="en-IE" sz="900" dirty="0">
                <a:solidFill>
                  <a:srgbClr val="000000"/>
                </a:solidFill>
              </a:rPr>
              <a:t>%</a:t>
            </a:r>
          </a:p>
          <a:p>
            <a:pPr algn="ctr"/>
            <a:r>
              <a:rPr lang="en-IE" sz="900" dirty="0">
                <a:solidFill>
                  <a:srgbClr val="000000"/>
                </a:solidFill>
              </a:rPr>
              <a:t>NH</a:t>
            </a:r>
            <a:r>
              <a:rPr lang="en-IE" sz="900" baseline="-25000" dirty="0">
                <a:solidFill>
                  <a:srgbClr val="000000"/>
                </a:solidFill>
              </a:rPr>
              <a:t>4</a:t>
            </a:r>
            <a:r>
              <a:rPr lang="en-IE" sz="900" dirty="0">
                <a:solidFill>
                  <a:srgbClr val="000000"/>
                </a:solidFill>
              </a:rPr>
              <a:t>-N</a:t>
            </a:r>
            <a:r>
              <a:rPr lang="en-IE" sz="900" dirty="0" smtClean="0">
                <a:solidFill>
                  <a:srgbClr val="000000"/>
                </a:solidFill>
              </a:rPr>
              <a:t>↓87%</a:t>
            </a: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a:solidFill>
                <a:srgbClr val="000000"/>
              </a:solidFill>
            </a:endParaRPr>
          </a:p>
        </p:txBody>
      </p:sp>
      <p:sp>
        <p:nvSpPr>
          <p:cNvPr id="16" name="TextBox 15"/>
          <p:cNvSpPr txBox="1"/>
          <p:nvPr/>
        </p:nvSpPr>
        <p:spPr>
          <a:xfrm>
            <a:off x="4788024" y="1556792"/>
            <a:ext cx="792088" cy="507831"/>
          </a:xfrm>
          <a:prstGeom prst="rect">
            <a:avLst/>
          </a:prstGeom>
          <a:noFill/>
          <a:ln>
            <a:solidFill>
              <a:srgbClr val="00B050"/>
            </a:solidFill>
            <a:prstDash val="dash"/>
          </a:ln>
        </p:spPr>
        <p:txBody>
          <a:bodyPr wrap="square" rtlCol="0">
            <a:spAutoFit/>
          </a:bodyPr>
          <a:lstStyle/>
          <a:p>
            <a:pPr algn="ctr"/>
            <a:r>
              <a:rPr lang="en-IE" sz="900" dirty="0">
                <a:solidFill>
                  <a:srgbClr val="000000"/>
                </a:solidFill>
              </a:rPr>
              <a:t>TN↓</a:t>
            </a:r>
            <a:r>
              <a:rPr lang="en-IE" sz="900" dirty="0" smtClean="0">
                <a:solidFill>
                  <a:srgbClr val="000000"/>
                </a:solidFill>
              </a:rPr>
              <a:t>13%</a:t>
            </a:r>
            <a:endParaRPr lang="en-IE" sz="900" dirty="0">
              <a:solidFill>
                <a:srgbClr val="000000"/>
              </a:solidFill>
            </a:endParaRPr>
          </a:p>
          <a:p>
            <a:pPr algn="ctr"/>
            <a:r>
              <a:rPr lang="en-IE" sz="900" dirty="0" smtClean="0">
                <a:solidFill>
                  <a:srgbClr val="000000"/>
                </a:solidFill>
              </a:rPr>
              <a:t>NH</a:t>
            </a:r>
            <a:r>
              <a:rPr lang="en-IE" sz="900" baseline="-25000" dirty="0" smtClean="0">
                <a:solidFill>
                  <a:srgbClr val="000000"/>
                </a:solidFill>
              </a:rPr>
              <a:t>4</a:t>
            </a:r>
            <a:r>
              <a:rPr lang="en-IE" sz="900" dirty="0" smtClean="0">
                <a:solidFill>
                  <a:srgbClr val="000000"/>
                </a:solidFill>
              </a:rPr>
              <a:t>-N no change</a:t>
            </a:r>
            <a:endParaRPr lang="en-IE" sz="900" dirty="0">
              <a:solidFill>
                <a:srgbClr val="000000"/>
              </a:solidFill>
            </a:endParaRPr>
          </a:p>
        </p:txBody>
      </p:sp>
      <p:sp>
        <p:nvSpPr>
          <p:cNvPr id="17" name="TextBox 16"/>
          <p:cNvSpPr txBox="1"/>
          <p:nvPr/>
        </p:nvSpPr>
        <p:spPr>
          <a:xfrm>
            <a:off x="5601840" y="2066894"/>
            <a:ext cx="792088" cy="4385816"/>
          </a:xfrm>
          <a:prstGeom prst="rect">
            <a:avLst/>
          </a:prstGeom>
          <a:noFill/>
          <a:ln w="41275">
            <a:solidFill>
              <a:srgbClr val="00B050"/>
            </a:solidFill>
            <a:prstDash val="dash"/>
          </a:ln>
        </p:spPr>
        <p:txBody>
          <a:bodyPr wrap="square" rtlCol="0">
            <a:spAutoFit/>
          </a:bodyPr>
          <a:lstStyle/>
          <a:p>
            <a:pPr algn="ctr"/>
            <a:r>
              <a:rPr lang="en-IE" sz="900" dirty="0">
                <a:solidFill>
                  <a:srgbClr val="000000"/>
                </a:solidFill>
              </a:rPr>
              <a:t>TN</a:t>
            </a:r>
            <a:r>
              <a:rPr lang="en-IE" sz="900" dirty="0" smtClean="0">
                <a:solidFill>
                  <a:srgbClr val="000000"/>
                </a:solidFill>
              </a:rPr>
              <a:t>↓45%</a:t>
            </a:r>
            <a:endParaRPr lang="en-IE" sz="900" dirty="0">
              <a:solidFill>
                <a:srgbClr val="000000"/>
              </a:solidFill>
            </a:endParaRPr>
          </a:p>
          <a:p>
            <a:pPr algn="ctr"/>
            <a:r>
              <a:rPr lang="en-IE" sz="900" dirty="0">
                <a:solidFill>
                  <a:srgbClr val="000000"/>
                </a:solidFill>
              </a:rPr>
              <a:t>NH</a:t>
            </a:r>
            <a:r>
              <a:rPr lang="en-IE" sz="900" baseline="-25000" dirty="0">
                <a:solidFill>
                  <a:srgbClr val="000000"/>
                </a:solidFill>
              </a:rPr>
              <a:t>4</a:t>
            </a:r>
            <a:r>
              <a:rPr lang="en-IE" sz="900" dirty="0">
                <a:solidFill>
                  <a:srgbClr val="000000"/>
                </a:solidFill>
              </a:rPr>
              <a:t>-N</a:t>
            </a:r>
            <a:r>
              <a:rPr lang="en-IE" sz="900" dirty="0" smtClean="0">
                <a:solidFill>
                  <a:srgbClr val="000000"/>
                </a:solidFill>
              </a:rPr>
              <a:t>↓47%</a:t>
            </a: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p:txBody>
      </p:sp>
      <p:sp>
        <p:nvSpPr>
          <p:cNvPr id="18" name="TextBox 17"/>
          <p:cNvSpPr txBox="1"/>
          <p:nvPr/>
        </p:nvSpPr>
        <p:spPr>
          <a:xfrm>
            <a:off x="7236296" y="2424419"/>
            <a:ext cx="792088" cy="369332"/>
          </a:xfrm>
          <a:prstGeom prst="rect">
            <a:avLst/>
          </a:prstGeom>
          <a:noFill/>
          <a:ln>
            <a:solidFill>
              <a:srgbClr val="0033CC"/>
            </a:solidFill>
            <a:prstDash val="dash"/>
          </a:ln>
        </p:spPr>
        <p:txBody>
          <a:bodyPr wrap="square" rtlCol="0">
            <a:spAutoFit/>
          </a:bodyPr>
          <a:lstStyle/>
          <a:p>
            <a:pPr algn="ctr"/>
            <a:r>
              <a:rPr lang="en-IE" sz="900" dirty="0">
                <a:solidFill>
                  <a:srgbClr val="000000"/>
                </a:solidFill>
              </a:rPr>
              <a:t>TN</a:t>
            </a:r>
            <a:r>
              <a:rPr lang="en-IE" sz="900" dirty="0" smtClean="0">
                <a:solidFill>
                  <a:srgbClr val="000000"/>
                </a:solidFill>
              </a:rPr>
              <a:t>↓8%</a:t>
            </a:r>
            <a:endParaRPr lang="en-IE" sz="900" dirty="0">
              <a:solidFill>
                <a:srgbClr val="000000"/>
              </a:solidFill>
            </a:endParaRPr>
          </a:p>
          <a:p>
            <a:pPr algn="ctr"/>
            <a:r>
              <a:rPr lang="en-IE" sz="900" dirty="0">
                <a:solidFill>
                  <a:srgbClr val="000000"/>
                </a:solidFill>
              </a:rPr>
              <a:t>NH</a:t>
            </a:r>
            <a:r>
              <a:rPr lang="en-IE" sz="900" baseline="-25000" dirty="0">
                <a:solidFill>
                  <a:srgbClr val="000000"/>
                </a:solidFill>
              </a:rPr>
              <a:t>4</a:t>
            </a:r>
            <a:r>
              <a:rPr lang="en-IE" sz="900" dirty="0">
                <a:solidFill>
                  <a:srgbClr val="000000"/>
                </a:solidFill>
              </a:rPr>
              <a:t>-N</a:t>
            </a:r>
            <a:r>
              <a:rPr lang="en-IE" sz="900" dirty="0" smtClean="0">
                <a:solidFill>
                  <a:srgbClr val="000000"/>
                </a:solidFill>
              </a:rPr>
              <a:t>↓32%</a:t>
            </a:r>
            <a:endParaRPr lang="en-IE" sz="900" dirty="0">
              <a:solidFill>
                <a:srgbClr val="000000"/>
              </a:solidFill>
            </a:endParaRPr>
          </a:p>
        </p:txBody>
      </p:sp>
      <p:sp>
        <p:nvSpPr>
          <p:cNvPr id="19" name="TextBox 18"/>
          <p:cNvSpPr txBox="1"/>
          <p:nvPr/>
        </p:nvSpPr>
        <p:spPr>
          <a:xfrm>
            <a:off x="8107125" y="3064438"/>
            <a:ext cx="792088" cy="3416320"/>
          </a:xfrm>
          <a:prstGeom prst="rect">
            <a:avLst/>
          </a:prstGeom>
          <a:noFill/>
          <a:ln w="34925">
            <a:solidFill>
              <a:srgbClr val="0033CC"/>
            </a:solidFill>
            <a:prstDash val="dash"/>
          </a:ln>
        </p:spPr>
        <p:txBody>
          <a:bodyPr wrap="square" rtlCol="0">
            <a:spAutoFit/>
          </a:bodyPr>
          <a:lstStyle/>
          <a:p>
            <a:pPr algn="ctr"/>
            <a:r>
              <a:rPr lang="en-IE" sz="900" dirty="0">
                <a:solidFill>
                  <a:srgbClr val="000000"/>
                </a:solidFill>
              </a:rPr>
              <a:t>TN</a:t>
            </a:r>
            <a:r>
              <a:rPr lang="en-IE" sz="900" dirty="0" smtClean="0">
                <a:solidFill>
                  <a:srgbClr val="000000"/>
                </a:solidFill>
              </a:rPr>
              <a:t>↓45%</a:t>
            </a:r>
            <a:endParaRPr lang="en-IE" sz="900" dirty="0">
              <a:solidFill>
                <a:srgbClr val="000000"/>
              </a:solidFill>
            </a:endParaRPr>
          </a:p>
          <a:p>
            <a:pPr algn="ctr"/>
            <a:r>
              <a:rPr lang="en-IE" sz="900" dirty="0">
                <a:solidFill>
                  <a:srgbClr val="000000"/>
                </a:solidFill>
              </a:rPr>
              <a:t>NH</a:t>
            </a:r>
            <a:r>
              <a:rPr lang="en-IE" sz="900" baseline="-25000" dirty="0">
                <a:solidFill>
                  <a:srgbClr val="000000"/>
                </a:solidFill>
              </a:rPr>
              <a:t>4</a:t>
            </a:r>
            <a:r>
              <a:rPr lang="en-IE" sz="900" dirty="0">
                <a:solidFill>
                  <a:srgbClr val="000000"/>
                </a:solidFill>
              </a:rPr>
              <a:t>-N</a:t>
            </a:r>
            <a:r>
              <a:rPr lang="en-IE" sz="900" dirty="0" smtClean="0">
                <a:solidFill>
                  <a:srgbClr val="000000"/>
                </a:solidFill>
              </a:rPr>
              <a:t>↓73%</a:t>
            </a: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smtClean="0">
              <a:solidFill>
                <a:srgbClr val="000000"/>
              </a:solidFill>
            </a:endParaRPr>
          </a:p>
          <a:p>
            <a:pPr algn="ctr"/>
            <a:endParaRPr lang="en-IE" sz="900" dirty="0">
              <a:solidFill>
                <a:srgbClr val="000000"/>
              </a:solidFill>
            </a:endParaRPr>
          </a:p>
          <a:p>
            <a:pPr algn="ctr"/>
            <a:endParaRPr lang="en-IE" sz="900" dirty="0">
              <a:solidFill>
                <a:srgbClr val="000000"/>
              </a:solidFill>
            </a:endParaRPr>
          </a:p>
        </p:txBody>
      </p:sp>
      <p:sp>
        <p:nvSpPr>
          <p:cNvPr id="21" name="TextBox 20"/>
          <p:cNvSpPr txBox="1"/>
          <p:nvPr/>
        </p:nvSpPr>
        <p:spPr>
          <a:xfrm>
            <a:off x="4213692" y="954785"/>
            <a:ext cx="1800200" cy="276999"/>
          </a:xfrm>
          <a:prstGeom prst="rect">
            <a:avLst/>
          </a:prstGeom>
          <a:noFill/>
        </p:spPr>
        <p:txBody>
          <a:bodyPr wrap="square" rtlCol="0">
            <a:spAutoFit/>
          </a:bodyPr>
          <a:lstStyle/>
          <a:p>
            <a:pPr algn="ctr"/>
            <a:r>
              <a:rPr lang="en-IE" sz="1200" dirty="0" smtClean="0">
                <a:solidFill>
                  <a:srgbClr val="00B050"/>
                </a:solidFill>
              </a:rPr>
              <a:t>Pig slurry</a:t>
            </a:r>
          </a:p>
        </p:txBody>
      </p:sp>
      <p:sp>
        <p:nvSpPr>
          <p:cNvPr id="22" name="TextBox 21"/>
          <p:cNvSpPr txBox="1"/>
          <p:nvPr/>
        </p:nvSpPr>
        <p:spPr>
          <a:xfrm>
            <a:off x="6753944" y="954785"/>
            <a:ext cx="1800200" cy="276999"/>
          </a:xfrm>
          <a:prstGeom prst="rect">
            <a:avLst/>
          </a:prstGeom>
          <a:noFill/>
        </p:spPr>
        <p:txBody>
          <a:bodyPr wrap="square" rtlCol="0">
            <a:spAutoFit/>
          </a:bodyPr>
          <a:lstStyle/>
          <a:p>
            <a:pPr algn="ctr"/>
            <a:r>
              <a:rPr lang="en-IE" sz="1200" dirty="0" smtClean="0">
                <a:solidFill>
                  <a:srgbClr val="0070C0"/>
                </a:solidFill>
              </a:rPr>
              <a:t>DSW</a:t>
            </a:r>
          </a:p>
        </p:txBody>
      </p:sp>
      <p:sp>
        <p:nvSpPr>
          <p:cNvPr id="23" name="Left-Right Arrow 22"/>
          <p:cNvSpPr/>
          <p:nvPr/>
        </p:nvSpPr>
        <p:spPr bwMode="auto">
          <a:xfrm>
            <a:off x="3923070" y="841256"/>
            <a:ext cx="2521138" cy="504056"/>
          </a:xfrm>
          <a:prstGeom prst="leftRightArrow">
            <a:avLst/>
          </a:prstGeom>
          <a:noFill/>
          <a:ln>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Left-Right Arrow 23"/>
          <p:cNvSpPr/>
          <p:nvPr/>
        </p:nvSpPr>
        <p:spPr bwMode="auto">
          <a:xfrm>
            <a:off x="6444208" y="836712"/>
            <a:ext cx="2448272" cy="504056"/>
          </a:xfrm>
          <a:prstGeom prst="leftRightArrow">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Left-Right Arrow 25"/>
          <p:cNvSpPr/>
          <p:nvPr/>
        </p:nvSpPr>
        <p:spPr bwMode="auto">
          <a:xfrm>
            <a:off x="611559" y="841256"/>
            <a:ext cx="832535" cy="504056"/>
          </a:xfrm>
          <a:prstGeom prst="leftRightArrow">
            <a:avLst/>
          </a:prstGeom>
          <a:noFill/>
          <a:ln>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683568" y="965818"/>
            <a:ext cx="648072" cy="276999"/>
          </a:xfrm>
          <a:prstGeom prst="rect">
            <a:avLst/>
          </a:prstGeom>
          <a:noFill/>
        </p:spPr>
        <p:txBody>
          <a:bodyPr wrap="square" rtlCol="0">
            <a:spAutoFit/>
          </a:bodyPr>
          <a:lstStyle/>
          <a:p>
            <a:pPr algn="ctr"/>
            <a:r>
              <a:rPr lang="en-IE" sz="1200" dirty="0" smtClean="0">
                <a:solidFill>
                  <a:srgbClr val="000000"/>
                </a:solidFill>
              </a:rPr>
              <a:t>Soil</a:t>
            </a:r>
          </a:p>
        </p:txBody>
      </p:sp>
      <p:sp>
        <p:nvSpPr>
          <p:cNvPr id="30" name="Rectangle 29"/>
          <p:cNvSpPr/>
          <p:nvPr/>
        </p:nvSpPr>
        <p:spPr bwMode="auto">
          <a:xfrm>
            <a:off x="1444095" y="1412776"/>
            <a:ext cx="864952" cy="4209136"/>
          </a:xfrm>
          <a:prstGeom prst="rect">
            <a:avLst/>
          </a:prstGeom>
          <a:solidFill>
            <a:srgbClr val="FF000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31" name="Rectangle 30"/>
          <p:cNvSpPr/>
          <p:nvPr/>
        </p:nvSpPr>
        <p:spPr bwMode="auto">
          <a:xfrm>
            <a:off x="3970137" y="1844824"/>
            <a:ext cx="792088" cy="3759361"/>
          </a:xfrm>
          <a:prstGeom prst="rect">
            <a:avLst/>
          </a:prstGeom>
          <a:solidFill>
            <a:srgbClr val="92D05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32" name="Rectangle 31"/>
          <p:cNvSpPr/>
          <p:nvPr/>
        </p:nvSpPr>
        <p:spPr bwMode="auto">
          <a:xfrm>
            <a:off x="6475900" y="3140968"/>
            <a:ext cx="792088" cy="2484475"/>
          </a:xfrm>
          <a:prstGeom prst="rect">
            <a:avLst/>
          </a:prstGeom>
          <a:solidFill>
            <a:srgbClr val="00B0F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cxnSp>
        <p:nvCxnSpPr>
          <p:cNvPr id="14" name="Straight Connector 13"/>
          <p:cNvCxnSpPr/>
          <p:nvPr/>
        </p:nvCxnSpPr>
        <p:spPr>
          <a:xfrm flipV="1">
            <a:off x="6444208" y="980728"/>
            <a:ext cx="0" cy="4582569"/>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892480" y="1026793"/>
            <a:ext cx="0" cy="4536505"/>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923071" y="1026793"/>
            <a:ext cx="2" cy="4569176"/>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444095" y="988943"/>
            <a:ext cx="2" cy="4615242"/>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46605" y="835559"/>
            <a:ext cx="2521135" cy="5632311"/>
          </a:xfrm>
          <a:prstGeom prst="rect">
            <a:avLst/>
          </a:prstGeom>
          <a:solidFill>
            <a:schemeClr val="bg1"/>
          </a:solidFill>
          <a:ln>
            <a:noFill/>
          </a:ln>
        </p:spPr>
        <p:txBody>
          <a:bodyPr wrap="square" rtlCol="0">
            <a:spAutoFit/>
          </a:bodyPr>
          <a:lstStyle/>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err="1" smtClean="0">
              <a:solidFill>
                <a:schemeClr val="bg1"/>
              </a:solidFill>
            </a:endParaRPr>
          </a:p>
        </p:txBody>
      </p:sp>
      <p:sp>
        <p:nvSpPr>
          <p:cNvPr id="6" name="TextBox 5"/>
          <p:cNvSpPr txBox="1"/>
          <p:nvPr/>
        </p:nvSpPr>
        <p:spPr>
          <a:xfrm>
            <a:off x="6475900" y="835558"/>
            <a:ext cx="2520280" cy="5632311"/>
          </a:xfrm>
          <a:prstGeom prst="rect">
            <a:avLst/>
          </a:prstGeom>
          <a:solidFill>
            <a:schemeClr val="bg1"/>
          </a:solidFill>
        </p:spPr>
        <p:txBody>
          <a:bodyPr wrap="square" rtlCol="0">
            <a:spAutoFit/>
          </a:bodyPr>
          <a:lstStyle/>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err="1" smtClean="0">
              <a:solidFill>
                <a:schemeClr val="bg1"/>
              </a:solidFill>
            </a:endParaRPr>
          </a:p>
        </p:txBody>
      </p:sp>
      <p:sp>
        <p:nvSpPr>
          <p:cNvPr id="11" name="Rectangle 10"/>
          <p:cNvSpPr/>
          <p:nvPr/>
        </p:nvSpPr>
        <p:spPr>
          <a:xfrm>
            <a:off x="3942615" y="199285"/>
            <a:ext cx="5066570" cy="292388"/>
          </a:xfrm>
          <a:prstGeom prst="rect">
            <a:avLst/>
          </a:prstGeom>
        </p:spPr>
        <p:txBody>
          <a:bodyPr wrap="square">
            <a:spAutoFit/>
          </a:bodyPr>
          <a:lstStyle/>
          <a:p>
            <a:r>
              <a:rPr lang="en-GB" sz="1300" dirty="0" err="1" smtClean="0"/>
              <a:t>Murnane</a:t>
            </a:r>
            <a:r>
              <a:rPr lang="en-GB" sz="1300" dirty="0"/>
              <a:t> </a:t>
            </a:r>
            <a:r>
              <a:rPr lang="en-GB" sz="1300" dirty="0" smtClean="0"/>
              <a:t>et al. </a:t>
            </a:r>
            <a:r>
              <a:rPr lang="en-GB" sz="1300" dirty="0"/>
              <a:t>2015. </a:t>
            </a:r>
            <a:r>
              <a:rPr lang="en-GB" sz="1300" dirty="0" smtClean="0"/>
              <a:t>Journal </a:t>
            </a:r>
            <a:r>
              <a:rPr lang="en-GB" sz="1300" dirty="0"/>
              <a:t>of Environmental Quality 44: 1674 – 1683.</a:t>
            </a:r>
          </a:p>
        </p:txBody>
      </p:sp>
      <p:sp>
        <p:nvSpPr>
          <p:cNvPr id="33" name="TextBox 32"/>
          <p:cNvSpPr txBox="1"/>
          <p:nvPr/>
        </p:nvSpPr>
        <p:spPr>
          <a:xfrm>
            <a:off x="3101620" y="1367379"/>
            <a:ext cx="872217" cy="5632311"/>
          </a:xfrm>
          <a:prstGeom prst="rect">
            <a:avLst/>
          </a:prstGeom>
          <a:solidFill>
            <a:schemeClr val="bg1"/>
          </a:solidFill>
          <a:ln>
            <a:noFill/>
          </a:ln>
        </p:spPr>
        <p:txBody>
          <a:bodyPr wrap="square" rtlCol="0">
            <a:spAutoFit/>
          </a:bodyPr>
          <a:lstStyle/>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err="1" smtClean="0">
              <a:solidFill>
                <a:schemeClr val="bg1"/>
              </a:solidFill>
            </a:endParaRPr>
          </a:p>
        </p:txBody>
      </p:sp>
      <p:sp>
        <p:nvSpPr>
          <p:cNvPr id="34" name="Rectangle 3"/>
          <p:cNvSpPr>
            <a:spLocks noGrp="1" noChangeArrowheads="1"/>
          </p:cNvSpPr>
          <p:nvPr/>
        </p:nvSpPr>
        <p:spPr bwMode="auto">
          <a:xfrm>
            <a:off x="391219" y="132465"/>
            <a:ext cx="2020541" cy="51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smtClean="0">
                <a:solidFill>
                  <a:srgbClr val="FF0000"/>
                </a:solidFill>
                <a:latin typeface="Times New Roman" pitchFamily="18" charset="0"/>
                <a:ea typeface="ＭＳ Ｐゴシック" pitchFamily="34" charset="-128"/>
              </a:rPr>
              <a:t>Nitrogen </a:t>
            </a:r>
            <a:endParaRPr lang="en-US" sz="3500" dirty="0">
              <a:solidFill>
                <a:srgbClr val="FF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85924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6"/>
                                        </p:tgtEl>
                                        <p:attrNameLst>
                                          <p:attrName>ppt_w</p:attrName>
                                        </p:attrNameLst>
                                      </p:cBhvr>
                                      <p:tavLst>
                                        <p:tav tm="0">
                                          <p:val>
                                            <p:strVal val="ppt_w"/>
                                          </p:val>
                                        </p:tav>
                                        <p:tav tm="100000">
                                          <p:val>
                                            <p:fltVal val="0"/>
                                          </p:val>
                                        </p:tav>
                                      </p:tavLst>
                                    </p:anim>
                                    <p:anim calcmode="lin" valueType="num">
                                      <p:cBhvr>
                                        <p:cTn id="17" dur="1000"/>
                                        <p:tgtEl>
                                          <p:spTgt spid="6"/>
                                        </p:tgtEl>
                                        <p:attrNameLst>
                                          <p:attrName>ppt_h</p:attrName>
                                        </p:attrNameLst>
                                      </p:cBhvr>
                                      <p:tavLst>
                                        <p:tav tm="0">
                                          <p:val>
                                            <p:strVal val="ppt_h"/>
                                          </p:val>
                                        </p:tav>
                                        <p:tav tm="100000">
                                          <p:val>
                                            <p:fltVal val="0"/>
                                          </p:val>
                                        </p:tav>
                                      </p:tavLst>
                                    </p:anim>
                                    <p:anim calcmode="lin" valueType="num">
                                      <p:cBhvr>
                                        <p:cTn id="18" dur="1000"/>
                                        <p:tgtEl>
                                          <p:spTgt spid="6"/>
                                        </p:tgtEl>
                                        <p:attrNameLst>
                                          <p:attrName>style.rotation</p:attrName>
                                        </p:attrNameLst>
                                      </p:cBhvr>
                                      <p:tavLst>
                                        <p:tav tm="0">
                                          <p:val>
                                            <p:fltVal val="0"/>
                                          </p:val>
                                        </p:tav>
                                        <p:tav tm="100000">
                                          <p:val>
                                            <p:fltVal val="90"/>
                                          </p:val>
                                        </p:tav>
                                      </p:tavLst>
                                    </p:anim>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05486523"/>
              </p:ext>
            </p:extLst>
          </p:nvPr>
        </p:nvGraphicFramePr>
        <p:xfrm>
          <a:off x="107505" y="934663"/>
          <a:ext cx="8856984" cy="54466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4426" y="6330806"/>
            <a:ext cx="8208054" cy="338554"/>
          </a:xfrm>
          <a:prstGeom prst="rect">
            <a:avLst/>
          </a:prstGeom>
          <a:noFill/>
        </p:spPr>
        <p:txBody>
          <a:bodyPr wrap="square" rtlCol="0">
            <a:spAutoFit/>
          </a:bodyPr>
          <a:lstStyle/>
          <a:p>
            <a:pPr algn="ctr"/>
            <a:r>
              <a:rPr lang="en-IE" sz="1600" dirty="0" smtClean="0">
                <a:solidFill>
                  <a:srgbClr val="000000"/>
                </a:solidFill>
              </a:rPr>
              <a:t>Histogram of FWMC for TC in runoff</a:t>
            </a:r>
          </a:p>
        </p:txBody>
      </p:sp>
      <p:sp>
        <p:nvSpPr>
          <p:cNvPr id="7" name="TextBox 6"/>
          <p:cNvSpPr txBox="1"/>
          <p:nvPr/>
        </p:nvSpPr>
        <p:spPr>
          <a:xfrm>
            <a:off x="1907704" y="1310279"/>
            <a:ext cx="1656184" cy="276999"/>
          </a:xfrm>
          <a:prstGeom prst="rect">
            <a:avLst/>
          </a:prstGeom>
          <a:noFill/>
        </p:spPr>
        <p:txBody>
          <a:bodyPr wrap="square" rtlCol="0">
            <a:spAutoFit/>
          </a:bodyPr>
          <a:lstStyle/>
          <a:p>
            <a:pPr algn="ctr"/>
            <a:r>
              <a:rPr lang="en-IE" sz="1200" dirty="0" smtClean="0">
                <a:solidFill>
                  <a:srgbClr val="FF0000"/>
                </a:solidFill>
              </a:rPr>
              <a:t>Dairy slurry</a:t>
            </a:r>
          </a:p>
        </p:txBody>
      </p:sp>
      <p:sp>
        <p:nvSpPr>
          <p:cNvPr id="8" name="TextBox 7"/>
          <p:cNvSpPr txBox="1"/>
          <p:nvPr/>
        </p:nvSpPr>
        <p:spPr>
          <a:xfrm>
            <a:off x="4213692" y="1310280"/>
            <a:ext cx="1800200" cy="276999"/>
          </a:xfrm>
          <a:prstGeom prst="rect">
            <a:avLst/>
          </a:prstGeom>
          <a:noFill/>
        </p:spPr>
        <p:txBody>
          <a:bodyPr wrap="square" rtlCol="0">
            <a:spAutoFit/>
          </a:bodyPr>
          <a:lstStyle/>
          <a:p>
            <a:pPr algn="ctr"/>
            <a:r>
              <a:rPr lang="en-IE" sz="1200" dirty="0" smtClean="0">
                <a:solidFill>
                  <a:srgbClr val="00B050"/>
                </a:solidFill>
              </a:rPr>
              <a:t>Pig slurry</a:t>
            </a:r>
          </a:p>
        </p:txBody>
      </p:sp>
      <p:sp>
        <p:nvSpPr>
          <p:cNvPr id="9" name="TextBox 8"/>
          <p:cNvSpPr txBox="1"/>
          <p:nvPr/>
        </p:nvSpPr>
        <p:spPr>
          <a:xfrm>
            <a:off x="6722748" y="1310280"/>
            <a:ext cx="1800200" cy="276999"/>
          </a:xfrm>
          <a:prstGeom prst="rect">
            <a:avLst/>
          </a:prstGeom>
          <a:noFill/>
        </p:spPr>
        <p:txBody>
          <a:bodyPr wrap="square" rtlCol="0">
            <a:spAutoFit/>
          </a:bodyPr>
          <a:lstStyle/>
          <a:p>
            <a:pPr algn="ctr"/>
            <a:r>
              <a:rPr lang="en-IE" sz="1200" dirty="0" smtClean="0">
                <a:solidFill>
                  <a:srgbClr val="0070C0"/>
                </a:solidFill>
              </a:rPr>
              <a:t>DSW</a:t>
            </a:r>
          </a:p>
        </p:txBody>
      </p:sp>
      <p:sp>
        <p:nvSpPr>
          <p:cNvPr id="10" name="TextBox 9"/>
          <p:cNvSpPr txBox="1"/>
          <p:nvPr/>
        </p:nvSpPr>
        <p:spPr>
          <a:xfrm>
            <a:off x="982440" y="1310280"/>
            <a:ext cx="504056" cy="276999"/>
          </a:xfrm>
          <a:prstGeom prst="rect">
            <a:avLst/>
          </a:prstGeom>
          <a:noFill/>
        </p:spPr>
        <p:txBody>
          <a:bodyPr wrap="square" rtlCol="0">
            <a:spAutoFit/>
          </a:bodyPr>
          <a:lstStyle/>
          <a:p>
            <a:pPr algn="ctr"/>
            <a:r>
              <a:rPr lang="en-IE" sz="1200" dirty="0" smtClean="0">
                <a:solidFill>
                  <a:srgbClr val="000000"/>
                </a:solidFill>
              </a:rPr>
              <a:t>Soil</a:t>
            </a:r>
          </a:p>
        </p:txBody>
      </p:sp>
      <p:cxnSp>
        <p:nvCxnSpPr>
          <p:cNvPr id="11" name="Straight Connector 10"/>
          <p:cNvCxnSpPr/>
          <p:nvPr/>
        </p:nvCxnSpPr>
        <p:spPr>
          <a:xfrm flipV="1">
            <a:off x="6444208" y="1170809"/>
            <a:ext cx="0" cy="43924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892480" y="1217532"/>
            <a:ext cx="0" cy="4345766"/>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998867" y="1217532"/>
            <a:ext cx="2931" cy="4345765"/>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Left-Right Arrow 13"/>
          <p:cNvSpPr/>
          <p:nvPr/>
        </p:nvSpPr>
        <p:spPr bwMode="auto">
          <a:xfrm>
            <a:off x="6444208" y="1196752"/>
            <a:ext cx="2448272" cy="504056"/>
          </a:xfrm>
          <a:prstGeom prst="leftRightArrow">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5" name="Straight Connector 14"/>
          <p:cNvCxnSpPr/>
          <p:nvPr/>
        </p:nvCxnSpPr>
        <p:spPr>
          <a:xfrm flipH="1" flipV="1">
            <a:off x="1619670" y="1217532"/>
            <a:ext cx="4" cy="437843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Left-Right Arrow 15"/>
          <p:cNvSpPr/>
          <p:nvPr/>
        </p:nvSpPr>
        <p:spPr bwMode="auto">
          <a:xfrm>
            <a:off x="1619670" y="1196752"/>
            <a:ext cx="2370403" cy="504056"/>
          </a:xfrm>
          <a:prstGeom prst="leftRightArrow">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Left-Right Arrow 18"/>
          <p:cNvSpPr/>
          <p:nvPr/>
        </p:nvSpPr>
        <p:spPr bwMode="auto">
          <a:xfrm>
            <a:off x="3995936" y="1196752"/>
            <a:ext cx="2448272" cy="504056"/>
          </a:xfrm>
          <a:prstGeom prst="leftRightArrow">
            <a:avLst/>
          </a:prstGeom>
          <a:noFill/>
          <a:ln>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Left-Right Arrow 19"/>
          <p:cNvSpPr/>
          <p:nvPr/>
        </p:nvSpPr>
        <p:spPr bwMode="auto">
          <a:xfrm>
            <a:off x="828442" y="1196752"/>
            <a:ext cx="791230" cy="504056"/>
          </a:xfrm>
          <a:prstGeom prst="leftRightArrow">
            <a:avLst/>
          </a:prstGeom>
          <a:noFill/>
          <a:ln>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1634811" y="1726971"/>
            <a:ext cx="864952" cy="3888432"/>
          </a:xfrm>
          <a:prstGeom prst="rect">
            <a:avLst/>
          </a:prstGeom>
          <a:solidFill>
            <a:srgbClr val="FF000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22" name="Rectangle 21"/>
          <p:cNvSpPr/>
          <p:nvPr/>
        </p:nvSpPr>
        <p:spPr bwMode="auto">
          <a:xfrm>
            <a:off x="4069457" y="2735084"/>
            <a:ext cx="792088" cy="2880319"/>
          </a:xfrm>
          <a:prstGeom prst="rect">
            <a:avLst/>
          </a:prstGeom>
          <a:solidFill>
            <a:srgbClr val="92D05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23" name="Rectangle 22"/>
          <p:cNvSpPr/>
          <p:nvPr/>
        </p:nvSpPr>
        <p:spPr bwMode="auto">
          <a:xfrm>
            <a:off x="6444208" y="2879100"/>
            <a:ext cx="864096" cy="2736303"/>
          </a:xfrm>
          <a:prstGeom prst="rect">
            <a:avLst/>
          </a:prstGeom>
          <a:solidFill>
            <a:srgbClr val="00B0F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24" name="TextBox 23"/>
          <p:cNvSpPr txBox="1"/>
          <p:nvPr/>
        </p:nvSpPr>
        <p:spPr>
          <a:xfrm>
            <a:off x="2555776" y="2420888"/>
            <a:ext cx="792088" cy="230832"/>
          </a:xfrm>
          <a:prstGeom prst="rect">
            <a:avLst/>
          </a:prstGeom>
          <a:noFill/>
          <a:ln>
            <a:solidFill>
              <a:srgbClr val="FF0000"/>
            </a:solidFill>
            <a:prstDash val="dash"/>
          </a:ln>
        </p:spPr>
        <p:txBody>
          <a:bodyPr wrap="square" rtlCol="0">
            <a:spAutoFit/>
          </a:bodyPr>
          <a:lstStyle/>
          <a:p>
            <a:pPr algn="ctr"/>
            <a:r>
              <a:rPr lang="en-IE" sz="900" dirty="0" smtClean="0">
                <a:solidFill>
                  <a:srgbClr val="000000"/>
                </a:solidFill>
              </a:rPr>
              <a:t>TOC↓52%</a:t>
            </a:r>
          </a:p>
        </p:txBody>
      </p:sp>
      <p:sp>
        <p:nvSpPr>
          <p:cNvPr id="25" name="TextBox 24"/>
          <p:cNvSpPr txBox="1"/>
          <p:nvPr/>
        </p:nvSpPr>
        <p:spPr>
          <a:xfrm>
            <a:off x="3275856" y="3270176"/>
            <a:ext cx="720080" cy="230832"/>
          </a:xfrm>
          <a:prstGeom prst="rect">
            <a:avLst/>
          </a:prstGeom>
          <a:noFill/>
          <a:ln>
            <a:solidFill>
              <a:srgbClr val="FF0000"/>
            </a:solidFill>
            <a:prstDash val="dash"/>
          </a:ln>
        </p:spPr>
        <p:txBody>
          <a:bodyPr wrap="square" rtlCol="0">
            <a:spAutoFit/>
          </a:bodyPr>
          <a:lstStyle/>
          <a:p>
            <a:pPr algn="ctr"/>
            <a:r>
              <a:rPr lang="en-IE" sz="900" dirty="0" smtClean="0">
                <a:solidFill>
                  <a:srgbClr val="000000"/>
                </a:solidFill>
              </a:rPr>
              <a:t>TOC↓76%</a:t>
            </a:r>
          </a:p>
        </p:txBody>
      </p:sp>
      <p:sp>
        <p:nvSpPr>
          <p:cNvPr id="26" name="TextBox 25"/>
          <p:cNvSpPr txBox="1"/>
          <p:nvPr/>
        </p:nvSpPr>
        <p:spPr>
          <a:xfrm>
            <a:off x="4932040" y="3212976"/>
            <a:ext cx="720080" cy="230832"/>
          </a:xfrm>
          <a:prstGeom prst="rect">
            <a:avLst/>
          </a:prstGeom>
          <a:noFill/>
          <a:ln>
            <a:solidFill>
              <a:srgbClr val="FF0000"/>
            </a:solidFill>
            <a:prstDash val="dash"/>
          </a:ln>
        </p:spPr>
        <p:txBody>
          <a:bodyPr wrap="square" rtlCol="0">
            <a:spAutoFit/>
          </a:bodyPr>
          <a:lstStyle/>
          <a:p>
            <a:pPr algn="ctr"/>
            <a:r>
              <a:rPr lang="en-IE" sz="900" dirty="0" smtClean="0">
                <a:solidFill>
                  <a:srgbClr val="000000"/>
                </a:solidFill>
              </a:rPr>
              <a:t>TOC↓56%</a:t>
            </a:r>
          </a:p>
        </p:txBody>
      </p:sp>
      <p:sp>
        <p:nvSpPr>
          <p:cNvPr id="27" name="TextBox 26"/>
          <p:cNvSpPr txBox="1"/>
          <p:nvPr/>
        </p:nvSpPr>
        <p:spPr>
          <a:xfrm>
            <a:off x="5724128" y="3702224"/>
            <a:ext cx="720080" cy="230832"/>
          </a:xfrm>
          <a:prstGeom prst="rect">
            <a:avLst/>
          </a:prstGeom>
          <a:noFill/>
          <a:ln>
            <a:solidFill>
              <a:srgbClr val="FF0000"/>
            </a:solidFill>
            <a:prstDash val="dash"/>
          </a:ln>
        </p:spPr>
        <p:txBody>
          <a:bodyPr wrap="square" rtlCol="0">
            <a:spAutoFit/>
          </a:bodyPr>
          <a:lstStyle/>
          <a:p>
            <a:pPr algn="ctr"/>
            <a:r>
              <a:rPr lang="en-IE" sz="900" dirty="0" smtClean="0">
                <a:solidFill>
                  <a:srgbClr val="000000"/>
                </a:solidFill>
              </a:rPr>
              <a:t>TOC↓65%</a:t>
            </a:r>
          </a:p>
        </p:txBody>
      </p:sp>
      <p:sp>
        <p:nvSpPr>
          <p:cNvPr id="28" name="TextBox 27"/>
          <p:cNvSpPr txBox="1"/>
          <p:nvPr/>
        </p:nvSpPr>
        <p:spPr>
          <a:xfrm>
            <a:off x="7380312" y="2924944"/>
            <a:ext cx="720080" cy="230832"/>
          </a:xfrm>
          <a:prstGeom prst="rect">
            <a:avLst/>
          </a:prstGeom>
          <a:noFill/>
          <a:ln>
            <a:solidFill>
              <a:srgbClr val="FF0000"/>
            </a:solidFill>
            <a:prstDash val="dash"/>
          </a:ln>
        </p:spPr>
        <p:txBody>
          <a:bodyPr wrap="square" rtlCol="0">
            <a:spAutoFit/>
          </a:bodyPr>
          <a:lstStyle/>
          <a:p>
            <a:pPr algn="ctr"/>
            <a:r>
              <a:rPr lang="en-IE" sz="900" dirty="0" smtClean="0">
                <a:solidFill>
                  <a:srgbClr val="000000"/>
                </a:solidFill>
              </a:rPr>
              <a:t>TOC↓16%</a:t>
            </a:r>
          </a:p>
        </p:txBody>
      </p:sp>
      <p:sp>
        <p:nvSpPr>
          <p:cNvPr id="29" name="TextBox 28"/>
          <p:cNvSpPr txBox="1"/>
          <p:nvPr/>
        </p:nvSpPr>
        <p:spPr>
          <a:xfrm>
            <a:off x="8172400" y="3702224"/>
            <a:ext cx="720080" cy="230832"/>
          </a:xfrm>
          <a:prstGeom prst="rect">
            <a:avLst/>
          </a:prstGeom>
          <a:noFill/>
          <a:ln>
            <a:solidFill>
              <a:srgbClr val="FF0000"/>
            </a:solidFill>
            <a:prstDash val="dash"/>
          </a:ln>
        </p:spPr>
        <p:txBody>
          <a:bodyPr wrap="square" rtlCol="0">
            <a:spAutoFit/>
          </a:bodyPr>
          <a:lstStyle/>
          <a:p>
            <a:pPr algn="ctr"/>
            <a:r>
              <a:rPr lang="en-IE" sz="900" dirty="0" smtClean="0">
                <a:solidFill>
                  <a:srgbClr val="000000"/>
                </a:solidFill>
              </a:rPr>
              <a:t>TOC↓51%</a:t>
            </a:r>
          </a:p>
        </p:txBody>
      </p:sp>
      <p:sp>
        <p:nvSpPr>
          <p:cNvPr id="3" name="Rectangle 2"/>
          <p:cNvSpPr/>
          <p:nvPr/>
        </p:nvSpPr>
        <p:spPr>
          <a:xfrm>
            <a:off x="4864479" y="526392"/>
            <a:ext cx="3912307" cy="276999"/>
          </a:xfrm>
          <a:prstGeom prst="rect">
            <a:avLst/>
          </a:prstGeom>
        </p:spPr>
        <p:txBody>
          <a:bodyPr wrap="square">
            <a:spAutoFit/>
          </a:bodyPr>
          <a:lstStyle/>
          <a:p>
            <a:r>
              <a:rPr lang="en-GB" sz="1200" dirty="0" err="1" smtClean="0">
                <a:latin typeface="Arial" charset="0"/>
                <a:ea typeface="Times New Roman" charset="0"/>
              </a:rPr>
              <a:t>Murnane</a:t>
            </a:r>
            <a:r>
              <a:rPr lang="en-GB" sz="1200" dirty="0" smtClean="0">
                <a:latin typeface="Arial" charset="0"/>
                <a:ea typeface="Times New Roman" charset="0"/>
              </a:rPr>
              <a:t> et al. 2016</a:t>
            </a:r>
            <a:r>
              <a:rPr lang="en-GB" sz="1200" dirty="0">
                <a:latin typeface="Arial" charset="0"/>
                <a:ea typeface="Times New Roman" charset="0"/>
              </a:rPr>
              <a:t>. </a:t>
            </a:r>
            <a:r>
              <a:rPr lang="en-GB" sz="1200" dirty="0" smtClean="0">
                <a:latin typeface="Arial" charset="0"/>
                <a:ea typeface="Times New Roman" charset="0"/>
              </a:rPr>
              <a:t>J</a:t>
            </a:r>
            <a:r>
              <a:rPr lang="en-GB" sz="1200" dirty="0">
                <a:latin typeface="Arial" charset="0"/>
                <a:ea typeface="Times New Roman" charset="0"/>
              </a:rPr>
              <a:t>. Environ Qual. 44: 1674 – 1683. </a:t>
            </a:r>
          </a:p>
        </p:txBody>
      </p:sp>
      <p:sp>
        <p:nvSpPr>
          <p:cNvPr id="30" name="Rectangle 3"/>
          <p:cNvSpPr>
            <a:spLocks noGrp="1" noChangeArrowheads="1"/>
          </p:cNvSpPr>
          <p:nvPr/>
        </p:nvSpPr>
        <p:spPr bwMode="auto">
          <a:xfrm>
            <a:off x="476225" y="217705"/>
            <a:ext cx="2020541" cy="51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FF0000"/>
                </a:solidFill>
                <a:latin typeface="Times New Roman" pitchFamily="18" charset="0"/>
                <a:ea typeface="ＭＳ Ｐゴシック" pitchFamily="34" charset="-128"/>
              </a:rPr>
              <a:t>Carbon</a:t>
            </a:r>
            <a:r>
              <a:rPr lang="en-US" sz="3500" dirty="0" smtClean="0">
                <a:solidFill>
                  <a:srgbClr val="85CFE8"/>
                </a:solidFill>
                <a:latin typeface="Times New Roman" pitchFamily="18" charset="0"/>
                <a:ea typeface="ＭＳ Ｐゴシック" pitchFamily="34" charset="-128"/>
              </a:rPr>
              <a:t> </a:t>
            </a:r>
            <a:endParaRPr lang="en-US" sz="3500" dirty="0">
              <a:solidFill>
                <a:srgbClr val="85CFE8"/>
              </a:solidFill>
              <a:latin typeface="Times New Roman"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1533698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Conclusions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2" name="TextBox 1"/>
          <p:cNvSpPr txBox="1"/>
          <p:nvPr/>
        </p:nvSpPr>
        <p:spPr>
          <a:xfrm>
            <a:off x="112929" y="3545594"/>
            <a:ext cx="8640959" cy="2677656"/>
          </a:xfrm>
          <a:prstGeom prst="rect">
            <a:avLst/>
          </a:prstGeom>
          <a:noFill/>
        </p:spPr>
        <p:txBody>
          <a:bodyPr wrap="square" rtlCol="0">
            <a:spAutoFit/>
          </a:bodyPr>
          <a:lstStyle/>
          <a:p>
            <a:pPr marL="342900" indent="-342900">
              <a:buFont typeface="Arial" pitchFamily="34" charset="0"/>
              <a:buChar char="•"/>
            </a:pPr>
            <a:r>
              <a:rPr lang="en-GB" sz="2400" dirty="0" smtClean="0"/>
              <a:t>Due </a:t>
            </a:r>
            <a:r>
              <a:rPr lang="en-GB" sz="2400" dirty="0"/>
              <a:t>to </a:t>
            </a:r>
            <a:r>
              <a:rPr lang="en-GB" sz="2400" dirty="0" smtClean="0"/>
              <a:t>their </a:t>
            </a:r>
            <a:r>
              <a:rPr lang="en-GB" sz="2400" dirty="0"/>
              <a:t>high </a:t>
            </a:r>
            <a:r>
              <a:rPr lang="en-GB" sz="2400" dirty="0" smtClean="0"/>
              <a:t>cost, </a:t>
            </a:r>
            <a:r>
              <a:rPr lang="en-GB" sz="2400" dirty="0"/>
              <a:t>their incorporation into existing management practices can only be justified on </a:t>
            </a:r>
            <a:r>
              <a:rPr lang="en-GB" sz="2400" dirty="0">
                <a:solidFill>
                  <a:srgbClr val="FF0000"/>
                </a:solidFill>
              </a:rPr>
              <a:t>a targeted </a:t>
            </a:r>
            <a:r>
              <a:rPr lang="en-GB" sz="2400" dirty="0" smtClean="0">
                <a:solidFill>
                  <a:srgbClr val="FF0000"/>
                </a:solidFill>
              </a:rPr>
              <a:t>basis.</a:t>
            </a:r>
          </a:p>
          <a:p>
            <a:pPr marL="342900" indent="-342900">
              <a:buFont typeface="Arial" pitchFamily="34" charset="0"/>
              <a:buChar char="•"/>
            </a:pPr>
            <a:endParaRPr lang="en-GB" sz="2400" dirty="0"/>
          </a:p>
          <a:p>
            <a:pPr marL="342900" indent="-342900">
              <a:buFont typeface="Arial" pitchFamily="34" charset="0"/>
              <a:buChar char="•"/>
            </a:pPr>
            <a:r>
              <a:rPr lang="en-IE" sz="2400" dirty="0" smtClean="0"/>
              <a:t>It </a:t>
            </a:r>
            <a:r>
              <a:rPr lang="en-IE" sz="2400" dirty="0"/>
              <a:t>is prudent for farmers to adhere, whenever possible, to the 48-h rule </a:t>
            </a:r>
            <a:r>
              <a:rPr lang="en-IE" sz="2400" dirty="0" smtClean="0"/>
              <a:t>to </a:t>
            </a:r>
            <a:r>
              <a:rPr lang="en-IE" sz="2400" dirty="0"/>
              <a:t>reduce the risk of surface runoff of nutrients and sediment. </a:t>
            </a:r>
          </a:p>
          <a:p>
            <a:pPr marL="342900" indent="-342900">
              <a:buFont typeface="Arial" pitchFamily="34" charset="0"/>
              <a:buChar char="•"/>
            </a:pPr>
            <a:endParaRPr lang="en-IE" sz="2400" dirty="0"/>
          </a:p>
        </p:txBody>
      </p:sp>
      <p:graphicFrame>
        <p:nvGraphicFramePr>
          <p:cNvPr id="18" name="Table 17"/>
          <p:cNvGraphicFramePr>
            <a:graphicFrameLocks noGrp="1"/>
          </p:cNvGraphicFramePr>
          <p:nvPr>
            <p:extLst>
              <p:ext uri="{D42A27DB-BD31-4B8C-83A1-F6EECF244321}">
                <p14:modId xmlns:p14="http://schemas.microsoft.com/office/powerpoint/2010/main" val="1921390719"/>
              </p:ext>
            </p:extLst>
          </p:nvPr>
        </p:nvGraphicFramePr>
        <p:xfrm>
          <a:off x="81909" y="2198666"/>
          <a:ext cx="8999607" cy="1158240"/>
        </p:xfrm>
        <a:graphic>
          <a:graphicData uri="http://schemas.openxmlformats.org/drawingml/2006/table">
            <a:tbl>
              <a:tblPr firstRow="1" bandRow="1">
                <a:tableStyleId>{5C22544A-7EE6-4342-B048-85BDC9FD1C3A}</a:tableStyleId>
              </a:tblPr>
              <a:tblGrid>
                <a:gridCol w="2999869"/>
                <a:gridCol w="2999869"/>
                <a:gridCol w="2999869"/>
              </a:tblGrid>
              <a:tr h="370840">
                <a:tc>
                  <a:txBody>
                    <a:bodyPr/>
                    <a:lstStyle/>
                    <a:p>
                      <a:pPr algn="ctr"/>
                      <a:r>
                        <a:rPr lang="en-IE" sz="2200" dirty="0" smtClean="0"/>
                        <a:t>Pig slurry</a:t>
                      </a:r>
                      <a:endParaRPr lang="en-IE" sz="2200" baseline="30000" dirty="0"/>
                    </a:p>
                  </a:txBody>
                  <a:tcPr/>
                </a:tc>
                <a:tc>
                  <a:txBody>
                    <a:bodyPr/>
                    <a:lstStyle/>
                    <a:p>
                      <a:pPr algn="ctr"/>
                      <a:r>
                        <a:rPr lang="en-IE" sz="2200" dirty="0" smtClean="0"/>
                        <a:t>Dairy cattle</a:t>
                      </a:r>
                      <a:r>
                        <a:rPr lang="en-IE" sz="2200" baseline="0" dirty="0" smtClean="0"/>
                        <a:t> </a:t>
                      </a:r>
                      <a:r>
                        <a:rPr lang="en-IE" sz="2200" baseline="0" dirty="0" smtClean="0"/>
                        <a:t>slurry</a:t>
                      </a:r>
                      <a:endParaRPr lang="en-IE" sz="2200" baseline="30000" dirty="0"/>
                    </a:p>
                  </a:txBody>
                  <a:tcPr/>
                </a:tc>
                <a:tc>
                  <a:txBody>
                    <a:bodyPr/>
                    <a:lstStyle/>
                    <a:p>
                      <a:pPr algn="ctr"/>
                      <a:r>
                        <a:rPr lang="en-IE" sz="2200" dirty="0" smtClean="0"/>
                        <a:t>Dairy soiled water</a:t>
                      </a:r>
                      <a:endParaRPr lang="en-IE" sz="2200" baseline="30000" dirty="0"/>
                    </a:p>
                  </a:txBody>
                  <a:tcPr/>
                </a:tc>
              </a:tr>
              <a:tr h="370840">
                <a:tc>
                  <a:txBody>
                    <a:bodyPr/>
                    <a:lstStyle/>
                    <a:p>
                      <a:pPr algn="ctr"/>
                      <a:r>
                        <a:rPr lang="en-IE" sz="2100" dirty="0" smtClean="0">
                          <a:solidFill>
                            <a:srgbClr val="FF0000"/>
                          </a:solidFill>
                        </a:rPr>
                        <a:t>Poly-aluminium </a:t>
                      </a:r>
                      <a:r>
                        <a:rPr lang="en-IE" sz="2100" dirty="0" smtClean="0">
                          <a:solidFill>
                            <a:srgbClr val="FF0000"/>
                          </a:solidFill>
                        </a:rPr>
                        <a:t>chloride +zeolite</a:t>
                      </a:r>
                      <a:endParaRPr lang="en-IE" sz="2100" dirty="0">
                        <a:solidFill>
                          <a:srgbClr val="FF0000"/>
                        </a:solidFill>
                      </a:endParaRPr>
                    </a:p>
                  </a:txBody>
                  <a:tcPr/>
                </a:tc>
                <a:tc>
                  <a:txBody>
                    <a:bodyPr/>
                    <a:lstStyle/>
                    <a:p>
                      <a:pPr algn="ctr"/>
                      <a:r>
                        <a:rPr lang="en-IE" sz="2100" dirty="0" smtClean="0">
                          <a:solidFill>
                            <a:srgbClr val="FF0000"/>
                          </a:solidFill>
                        </a:rPr>
                        <a:t>Poly-aluminium </a:t>
                      </a:r>
                      <a:r>
                        <a:rPr lang="en-IE" sz="2100" dirty="0" smtClean="0">
                          <a:solidFill>
                            <a:srgbClr val="FF0000"/>
                          </a:solidFill>
                        </a:rPr>
                        <a:t>chloride + zeolite</a:t>
                      </a:r>
                      <a:endParaRPr lang="en-IE" sz="2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100" dirty="0" smtClean="0">
                          <a:solidFill>
                            <a:srgbClr val="FF0000"/>
                          </a:solidFill>
                        </a:rPr>
                        <a:t>Alum + zeolite</a:t>
                      </a:r>
                    </a:p>
                    <a:p>
                      <a:pPr algn="ctr"/>
                      <a:endParaRPr lang="en-IE" sz="2100" dirty="0"/>
                    </a:p>
                  </a:txBody>
                  <a:tcPr/>
                </a:tc>
              </a:tr>
            </a:tbl>
          </a:graphicData>
        </a:graphic>
      </p:graphicFrame>
      <p:sp>
        <p:nvSpPr>
          <p:cNvPr id="19" name="TextBox 18"/>
          <p:cNvSpPr txBox="1"/>
          <p:nvPr/>
        </p:nvSpPr>
        <p:spPr>
          <a:xfrm>
            <a:off x="219472" y="809649"/>
            <a:ext cx="8613387" cy="1200329"/>
          </a:xfrm>
          <a:prstGeom prst="rect">
            <a:avLst/>
          </a:prstGeom>
          <a:noFill/>
        </p:spPr>
        <p:txBody>
          <a:bodyPr wrap="square" rtlCol="0">
            <a:spAutoFit/>
          </a:bodyPr>
          <a:lstStyle/>
          <a:p>
            <a:pPr marL="342900" indent="-342900">
              <a:buFont typeface="Arial" pitchFamily="34" charset="0"/>
              <a:buChar char="•"/>
            </a:pPr>
            <a:endParaRPr lang="en-GB" sz="2400" dirty="0"/>
          </a:p>
          <a:p>
            <a:pPr marL="342900" indent="-342900">
              <a:buFont typeface="Arial" pitchFamily="34" charset="0"/>
              <a:buChar char="•"/>
            </a:pPr>
            <a:r>
              <a:rPr lang="en-IE" sz="2400" dirty="0" smtClean="0"/>
              <a:t>The following amendments were found to be effective in the removal of phosphorus, nitrogen and carbon from wastewater:</a:t>
            </a:r>
            <a:endParaRPr lang="en-IE" sz="2400" dirty="0"/>
          </a:p>
        </p:txBody>
      </p:sp>
    </p:spTree>
    <p:extLst>
      <p:ext uri="{BB962C8B-B14F-4D97-AF65-F5344CB8AC3E}">
        <p14:creationId xmlns:p14="http://schemas.microsoft.com/office/powerpoint/2010/main" val="213860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Further information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2" name="TextBox 1"/>
          <p:cNvSpPr txBox="1"/>
          <p:nvPr/>
        </p:nvSpPr>
        <p:spPr>
          <a:xfrm>
            <a:off x="474219" y="1196752"/>
            <a:ext cx="7632848" cy="193899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r>
              <a:rPr lang="en-GB" sz="2400" dirty="0" smtClean="0"/>
              <a:t>See:</a:t>
            </a:r>
          </a:p>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r>
              <a:rPr lang="en-GB" sz="2400" dirty="0" smtClean="0">
                <a:hlinkClick r:id="rId9"/>
              </a:rPr>
              <a:t>www.nuigalway.ie/gene/</a:t>
            </a:r>
            <a:r>
              <a:rPr lang="en-GB" sz="2400" dirty="0" smtClean="0"/>
              <a:t> </a:t>
            </a:r>
          </a:p>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endParaRPr lang="en-GB" sz="2400" dirty="0"/>
          </a:p>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endParaRPr lang="en-GB" sz="2400" dirty="0" smtClean="0"/>
          </a:p>
          <a:p>
            <a:pPr marL="342900" marR="0" lvl="0" indent="-342900" defTabSz="914400" eaLnBrk="1" fontAlgn="auto" latinLnBrk="0" hangingPunct="1">
              <a:lnSpc>
                <a:spcPct val="100000"/>
              </a:lnSpc>
              <a:spcBef>
                <a:spcPts val="0"/>
              </a:spcBef>
              <a:spcAft>
                <a:spcPts val="0"/>
              </a:spcAft>
              <a:buClrTx/>
              <a:buSzTx/>
              <a:buFont typeface="Arial" pitchFamily="34" charset="0"/>
              <a:buNone/>
              <a:tabLst/>
              <a:defRPr/>
            </a:pPr>
            <a:r>
              <a:rPr lang="en-GB" sz="2400" dirty="0" smtClean="0"/>
              <a:t>Or contact:</a:t>
            </a:r>
          </a:p>
        </p:txBody>
      </p:sp>
      <p:sp>
        <p:nvSpPr>
          <p:cNvPr id="3" name="TextBox 2"/>
          <p:cNvSpPr txBox="1"/>
          <p:nvPr/>
        </p:nvSpPr>
        <p:spPr>
          <a:xfrm>
            <a:off x="500250" y="3304602"/>
            <a:ext cx="3711709" cy="1846659"/>
          </a:xfrm>
          <a:prstGeom prst="rect">
            <a:avLst/>
          </a:prstGeom>
          <a:noFill/>
        </p:spPr>
        <p:txBody>
          <a:bodyPr wrap="square" rtlCol="0">
            <a:spAutoFit/>
          </a:bodyPr>
          <a:lstStyle/>
          <a:p>
            <a:r>
              <a:rPr lang="en-US" sz="2400" dirty="0" err="1" smtClean="0"/>
              <a:t>Dr</a:t>
            </a:r>
            <a:r>
              <a:rPr lang="en-US" sz="2400" dirty="0" smtClean="0"/>
              <a:t> Mark Healy</a:t>
            </a:r>
          </a:p>
          <a:p>
            <a:r>
              <a:rPr lang="en-US" sz="2400" dirty="0" smtClean="0"/>
              <a:t>NUI Galway</a:t>
            </a:r>
          </a:p>
          <a:p>
            <a:endParaRPr lang="en-US" dirty="0"/>
          </a:p>
          <a:p>
            <a:r>
              <a:rPr lang="en-US" sz="2400" dirty="0" smtClean="0"/>
              <a:t>Email: </a:t>
            </a:r>
            <a:r>
              <a:rPr lang="en-US" sz="2400" dirty="0" err="1" smtClean="0"/>
              <a:t>mark.healy@nuigalway.ie</a:t>
            </a:r>
            <a:endParaRPr lang="en-US" sz="2400" dirty="0"/>
          </a:p>
        </p:txBody>
      </p:sp>
      <p:sp>
        <p:nvSpPr>
          <p:cNvPr id="18" name="TextBox 17"/>
          <p:cNvSpPr txBox="1"/>
          <p:nvPr/>
        </p:nvSpPr>
        <p:spPr>
          <a:xfrm>
            <a:off x="4722008" y="3303431"/>
            <a:ext cx="3711709" cy="1846659"/>
          </a:xfrm>
          <a:prstGeom prst="rect">
            <a:avLst/>
          </a:prstGeom>
          <a:noFill/>
        </p:spPr>
        <p:txBody>
          <a:bodyPr wrap="square" rtlCol="0">
            <a:spAutoFit/>
          </a:bodyPr>
          <a:lstStyle/>
          <a:p>
            <a:r>
              <a:rPr lang="en-US" sz="2400" dirty="0" smtClean="0"/>
              <a:t>Prof Owen Fenton</a:t>
            </a:r>
          </a:p>
          <a:p>
            <a:r>
              <a:rPr lang="en-US" sz="2400" dirty="0" err="1" smtClean="0"/>
              <a:t>Teagasc</a:t>
            </a:r>
            <a:endParaRPr lang="en-US" sz="2400" dirty="0" smtClean="0"/>
          </a:p>
          <a:p>
            <a:endParaRPr lang="en-US" dirty="0"/>
          </a:p>
          <a:p>
            <a:r>
              <a:rPr lang="en-US" sz="2400" dirty="0" smtClean="0"/>
              <a:t>Email: </a:t>
            </a:r>
            <a:r>
              <a:rPr lang="en-US" sz="2400" dirty="0" err="1" smtClean="0"/>
              <a:t>owen.fenton@teagasc.ie</a:t>
            </a:r>
            <a:endParaRPr lang="en-US" sz="2400"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2008" y="1137806"/>
            <a:ext cx="2578181" cy="1622957"/>
          </a:xfrm>
          <a:prstGeom prst="rect">
            <a:avLst/>
          </a:prstGeom>
        </p:spPr>
      </p:pic>
    </p:spTree>
    <p:extLst>
      <p:ext uri="{BB962C8B-B14F-4D97-AF65-F5344CB8AC3E}">
        <p14:creationId xmlns:p14="http://schemas.microsoft.com/office/powerpoint/2010/main" val="94587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Background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2" name="TextBox 1"/>
          <p:cNvSpPr txBox="1"/>
          <p:nvPr/>
        </p:nvSpPr>
        <p:spPr>
          <a:xfrm>
            <a:off x="323528" y="1196752"/>
            <a:ext cx="5472607" cy="4358116"/>
          </a:xfrm>
          <a:prstGeom prst="rect">
            <a:avLst/>
          </a:prstGeom>
          <a:noFill/>
        </p:spPr>
        <p:txBody>
          <a:bodyPr wrap="square" rtlCol="0">
            <a:spAutoFit/>
          </a:bodyPr>
          <a:lstStyle/>
          <a:p>
            <a:pPr marL="342900" indent="-342900">
              <a:buFont typeface="Arial" pitchFamily="34" charset="0"/>
              <a:buChar char="•"/>
            </a:pPr>
            <a:r>
              <a:rPr lang="en-IE" sz="2200" dirty="0" smtClean="0"/>
              <a:t>Currently, </a:t>
            </a:r>
            <a:r>
              <a:rPr lang="en-IE" sz="2200" dirty="0" smtClean="0">
                <a:solidFill>
                  <a:srgbClr val="FF0000"/>
                </a:solidFill>
              </a:rPr>
              <a:t>land application </a:t>
            </a:r>
            <a:r>
              <a:rPr lang="en-IE" sz="2200" dirty="0" smtClean="0"/>
              <a:t>is the most common method for the disposal of slurries and dairy soiled water (DSW)</a:t>
            </a:r>
          </a:p>
          <a:p>
            <a:endParaRPr lang="en-IE" sz="2200" dirty="0" smtClean="0"/>
          </a:p>
          <a:p>
            <a:pPr marL="342900" indent="-342900">
              <a:lnSpc>
                <a:spcPct val="80000"/>
              </a:lnSpc>
              <a:buFont typeface="Arial" pitchFamily="34" charset="0"/>
              <a:buChar char="•"/>
            </a:pPr>
            <a:r>
              <a:rPr lang="en-GB" sz="2200" dirty="0">
                <a:cs typeface="Arial" charset="0"/>
              </a:rPr>
              <a:t>Land application of dairy and pig slurry, and DSW can result </a:t>
            </a:r>
            <a:r>
              <a:rPr lang="en-GB" sz="2200" dirty="0">
                <a:solidFill>
                  <a:srgbClr val="FF0000"/>
                </a:solidFill>
                <a:cs typeface="Arial" charset="0"/>
              </a:rPr>
              <a:t>increased loss </a:t>
            </a:r>
            <a:r>
              <a:rPr lang="en-GB" sz="2200" dirty="0">
                <a:cs typeface="Arial" charset="0"/>
              </a:rPr>
              <a:t>of </a:t>
            </a:r>
            <a:r>
              <a:rPr lang="en-GB" sz="2200" dirty="0">
                <a:solidFill>
                  <a:srgbClr val="FF0000"/>
                </a:solidFill>
                <a:cs typeface="Arial" charset="0"/>
              </a:rPr>
              <a:t>phosphorus (P)</a:t>
            </a:r>
            <a:r>
              <a:rPr lang="en-GB" sz="2200" dirty="0">
                <a:cs typeface="Arial" charset="0"/>
              </a:rPr>
              <a:t> to runoff </a:t>
            </a:r>
          </a:p>
          <a:p>
            <a:pPr marL="342900" indent="-342900">
              <a:lnSpc>
                <a:spcPct val="80000"/>
              </a:lnSpc>
              <a:buFont typeface="Arial" pitchFamily="34" charset="0"/>
              <a:buChar char="•"/>
            </a:pPr>
            <a:endParaRPr lang="en-GB" sz="2200" dirty="0">
              <a:cs typeface="Arial" charset="0"/>
            </a:endParaRPr>
          </a:p>
          <a:p>
            <a:pPr marL="342900" indent="-342900">
              <a:lnSpc>
                <a:spcPct val="80000"/>
              </a:lnSpc>
              <a:buFont typeface="Arial" pitchFamily="34" charset="0"/>
              <a:buChar char="•"/>
            </a:pPr>
            <a:r>
              <a:rPr lang="en-GB" sz="2200" dirty="0">
                <a:cs typeface="Arial" charset="0"/>
              </a:rPr>
              <a:t>Slurry application can result in a build-up in soil test phosphorus (STP) increasing chronic P  loss</a:t>
            </a:r>
          </a:p>
          <a:p>
            <a:endParaRPr lang="en-IE" sz="2200" dirty="0" smtClean="0"/>
          </a:p>
          <a:p>
            <a:pPr lvl="1"/>
            <a:endParaRPr lang="en-IE" sz="2200" dirty="0" smtClean="0"/>
          </a:p>
          <a:p>
            <a:pPr marL="800100" lvl="1" indent="-342900">
              <a:buFont typeface="Arial" pitchFamily="34" charset="0"/>
              <a:buChar char="•"/>
            </a:pPr>
            <a:endParaRPr lang="en-IE" sz="2200" dirty="0" smtClean="0"/>
          </a:p>
        </p:txBody>
      </p:sp>
      <p:pic>
        <p:nvPicPr>
          <p:cNvPr id="18" name="Picture 7"/>
          <p:cNvPicPr>
            <a:picLocks noChangeAspect="1" noChangeArrowheads="1"/>
          </p:cNvPicPr>
          <p:nvPr/>
        </p:nvPicPr>
        <p:blipFill>
          <a:blip r:embed="rId9"/>
          <a:srcRect/>
          <a:stretch>
            <a:fillRect/>
          </a:stretch>
        </p:blipFill>
        <p:spPr bwMode="auto">
          <a:xfrm>
            <a:off x="6193735" y="3933055"/>
            <a:ext cx="2514854" cy="1885825"/>
          </a:xfrm>
          <a:prstGeom prst="rect">
            <a:avLst/>
          </a:prstGeom>
          <a:noFill/>
          <a:ln w="50800">
            <a:noFill/>
            <a:miter lim="800000"/>
            <a:headEnd/>
            <a:tailEnd/>
          </a:ln>
        </p:spPr>
      </p:pic>
      <p:pic>
        <p:nvPicPr>
          <p:cNvPr id="19" name="Picture 10" descr="C:\Documents and Settings\raymond\My Documents\My Pictures\Cecile and Morgam +Ana , Joe and me on site in athenry\Cecile and Morgam +Ana , Joe and me on site in athenry 026.jpg"/>
          <p:cNvPicPr>
            <a:picLocks noChangeAspect="1" noChangeArrowheads="1"/>
          </p:cNvPicPr>
          <p:nvPr/>
        </p:nvPicPr>
        <p:blipFill>
          <a:blip r:embed="rId10"/>
          <a:srcRect/>
          <a:stretch>
            <a:fillRect/>
          </a:stretch>
        </p:blipFill>
        <p:spPr bwMode="auto">
          <a:xfrm>
            <a:off x="6184184" y="1966193"/>
            <a:ext cx="2533955" cy="1901418"/>
          </a:xfrm>
          <a:prstGeom prst="rect">
            <a:avLst/>
          </a:prstGeom>
          <a:noFill/>
          <a:ln w="9525">
            <a:noFill/>
            <a:miter lim="800000"/>
            <a:headEnd/>
            <a:tailEnd/>
          </a:ln>
        </p:spPr>
      </p:pic>
      <p:pic>
        <p:nvPicPr>
          <p:cNvPr id="2050" name="Picture 2" descr="http://amenbovillage.com/wp-content/uploads/2013/04/AVpig.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3735" y="237446"/>
            <a:ext cx="2516676" cy="167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247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457200" y="1219200"/>
            <a:ext cx="8178800" cy="4937125"/>
          </a:xfrm>
        </p:spPr>
        <p:txBody>
          <a:bodyPr/>
          <a:lstStyle/>
          <a:p>
            <a:pPr lvl="1" eaLnBrk="1" hangingPunct="1"/>
            <a:r>
              <a:rPr lang="en-GB" sz="2300" dirty="0" smtClean="0">
                <a:latin typeface="Arial" charset="0"/>
                <a:cs typeface="Arial" charset="0"/>
              </a:rPr>
              <a:t>Incidental P losses </a:t>
            </a:r>
          </a:p>
          <a:p>
            <a:pPr lvl="2" eaLnBrk="1" hangingPunct="1"/>
            <a:r>
              <a:rPr lang="en-GB" sz="2000" dirty="0" smtClean="0">
                <a:latin typeface="Arial" charset="0"/>
                <a:cs typeface="Arial" charset="0"/>
              </a:rPr>
              <a:t>Occur </a:t>
            </a:r>
            <a:r>
              <a:rPr lang="en-IE" sz="2000" dirty="0" smtClean="0">
                <a:latin typeface="Arial" charset="0"/>
                <a:cs typeface="Arial" charset="0"/>
              </a:rPr>
              <a:t>when a rainfall event occurs shortly after slurry application and before fertiliser infiltrates the soil</a:t>
            </a:r>
          </a:p>
          <a:p>
            <a:pPr lvl="2" eaLnBrk="1" hangingPunct="1"/>
            <a:endParaRPr lang="en-IE" dirty="0" smtClean="0"/>
          </a:p>
          <a:p>
            <a:pPr lvl="2" eaLnBrk="1" hangingPunct="1"/>
            <a:endParaRPr lang="en-IE" dirty="0" smtClean="0"/>
          </a:p>
          <a:p>
            <a:pPr lvl="2" eaLnBrk="1" hangingPunct="1"/>
            <a:endParaRPr lang="en-IE" dirty="0" smtClean="0"/>
          </a:p>
          <a:p>
            <a:pPr lvl="2" eaLnBrk="1" hangingPunct="1"/>
            <a:endParaRPr lang="en-GB" dirty="0" smtClean="0"/>
          </a:p>
        </p:txBody>
      </p:sp>
      <p:pic>
        <p:nvPicPr>
          <p:cNvPr id="33795" name="Picture 3"/>
          <p:cNvPicPr>
            <a:picLocks noChangeAspect="1" noChangeArrowheads="1"/>
          </p:cNvPicPr>
          <p:nvPr/>
        </p:nvPicPr>
        <p:blipFill>
          <a:blip r:embed="rId2"/>
          <a:srcRect/>
          <a:stretch>
            <a:fillRect/>
          </a:stretch>
        </p:blipFill>
        <p:spPr bwMode="auto">
          <a:xfrm>
            <a:off x="188913" y="4992688"/>
            <a:ext cx="8920162" cy="1289050"/>
          </a:xfrm>
          <a:prstGeom prst="rect">
            <a:avLst/>
          </a:prstGeom>
          <a:noFill/>
          <a:ln w="9525">
            <a:noFill/>
            <a:miter lim="800000"/>
            <a:headEnd/>
            <a:tailEnd/>
          </a:ln>
        </p:spPr>
      </p:pic>
      <p:grpSp>
        <p:nvGrpSpPr>
          <p:cNvPr id="29" name="Group 28"/>
          <p:cNvGrpSpPr>
            <a:grpSpLocks/>
          </p:cNvGrpSpPr>
          <p:nvPr/>
        </p:nvGrpSpPr>
        <p:grpSpPr bwMode="auto">
          <a:xfrm>
            <a:off x="855663" y="2830513"/>
            <a:ext cx="2765425" cy="1546225"/>
            <a:chOff x="856343" y="2830286"/>
            <a:chExt cx="2764972" cy="1545773"/>
          </a:xfrm>
        </p:grpSpPr>
        <p:sp>
          <p:nvSpPr>
            <p:cNvPr id="8" name="Down Arrow 7"/>
            <p:cNvSpPr/>
            <p:nvPr/>
          </p:nvSpPr>
          <p:spPr>
            <a:xfrm>
              <a:off x="856343" y="2830286"/>
              <a:ext cx="363477" cy="150927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9" name="Down Arrow 8"/>
            <p:cNvSpPr/>
            <p:nvPr/>
          </p:nvSpPr>
          <p:spPr>
            <a:xfrm>
              <a:off x="1254740" y="2838221"/>
              <a:ext cx="363478" cy="1509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0" name="Down Arrow 9"/>
            <p:cNvSpPr/>
            <p:nvPr/>
          </p:nvSpPr>
          <p:spPr>
            <a:xfrm>
              <a:off x="1626154" y="2844569"/>
              <a:ext cx="361891" cy="1509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1" name="Down Arrow 10"/>
            <p:cNvSpPr/>
            <p:nvPr/>
          </p:nvSpPr>
          <p:spPr>
            <a:xfrm>
              <a:off x="3257837" y="2866787"/>
              <a:ext cx="363478" cy="1509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2" name="Down Arrow 11"/>
            <p:cNvSpPr/>
            <p:nvPr/>
          </p:nvSpPr>
          <p:spPr>
            <a:xfrm>
              <a:off x="2018203" y="2844569"/>
              <a:ext cx="361891" cy="15092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3" name="Down Arrow 12"/>
            <p:cNvSpPr/>
            <p:nvPr/>
          </p:nvSpPr>
          <p:spPr>
            <a:xfrm>
              <a:off x="2430885" y="2852505"/>
              <a:ext cx="363477" cy="150927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4" name="Down Arrow 13"/>
            <p:cNvSpPr/>
            <p:nvPr/>
          </p:nvSpPr>
          <p:spPr>
            <a:xfrm>
              <a:off x="2859440" y="2858853"/>
              <a:ext cx="363477" cy="150927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grpSp>
      <p:sp>
        <p:nvSpPr>
          <p:cNvPr id="30" name="Right Arrow 29"/>
          <p:cNvSpPr/>
          <p:nvPr/>
        </p:nvSpPr>
        <p:spPr>
          <a:xfrm rot="175732">
            <a:off x="1435100" y="4576763"/>
            <a:ext cx="827088" cy="482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1" name="Right Arrow 30"/>
          <p:cNvSpPr/>
          <p:nvPr/>
        </p:nvSpPr>
        <p:spPr>
          <a:xfrm rot="1333890">
            <a:off x="5100638" y="5064125"/>
            <a:ext cx="827087" cy="4810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3799" name="TextBox 33"/>
          <p:cNvSpPr txBox="1">
            <a:spLocks noChangeArrowheads="1"/>
          </p:cNvSpPr>
          <p:nvPr/>
        </p:nvSpPr>
        <p:spPr bwMode="auto">
          <a:xfrm>
            <a:off x="2395538" y="4630738"/>
            <a:ext cx="434975" cy="522287"/>
          </a:xfrm>
          <a:prstGeom prst="rect">
            <a:avLst/>
          </a:prstGeom>
          <a:noFill/>
          <a:ln w="9525">
            <a:noFill/>
            <a:miter lim="800000"/>
            <a:headEnd/>
            <a:tailEnd/>
          </a:ln>
        </p:spPr>
        <p:txBody>
          <a:bodyPr>
            <a:spAutoFit/>
          </a:bodyPr>
          <a:lstStyle/>
          <a:p>
            <a:r>
              <a:rPr lang="en-IE" sz="2800" b="1">
                <a:solidFill>
                  <a:srgbClr val="FF0000"/>
                </a:solidFill>
              </a:rPr>
              <a:t>P</a:t>
            </a:r>
          </a:p>
        </p:txBody>
      </p:sp>
      <p:sp>
        <p:nvSpPr>
          <p:cNvPr id="33800" name="TextBox 34"/>
          <p:cNvSpPr txBox="1">
            <a:spLocks noChangeArrowheads="1"/>
          </p:cNvSpPr>
          <p:nvPr/>
        </p:nvSpPr>
        <p:spPr bwMode="auto">
          <a:xfrm>
            <a:off x="442913" y="5362575"/>
            <a:ext cx="434975" cy="369888"/>
          </a:xfrm>
          <a:prstGeom prst="rect">
            <a:avLst/>
          </a:prstGeom>
          <a:noFill/>
          <a:ln w="9525">
            <a:noFill/>
            <a:miter lim="800000"/>
            <a:headEnd/>
            <a:tailEnd/>
          </a:ln>
        </p:spPr>
        <p:txBody>
          <a:bodyPr>
            <a:spAutoFit/>
          </a:bodyPr>
          <a:lstStyle/>
          <a:p>
            <a:r>
              <a:rPr lang="en-IE">
                <a:solidFill>
                  <a:srgbClr val="FFFF00"/>
                </a:solidFill>
              </a:rPr>
              <a:t>P</a:t>
            </a:r>
          </a:p>
        </p:txBody>
      </p:sp>
      <p:sp>
        <p:nvSpPr>
          <p:cNvPr id="33801" name="TextBox 35"/>
          <p:cNvSpPr txBox="1">
            <a:spLocks noChangeArrowheads="1"/>
          </p:cNvSpPr>
          <p:nvPr/>
        </p:nvSpPr>
        <p:spPr bwMode="auto">
          <a:xfrm>
            <a:off x="1117600" y="5486400"/>
            <a:ext cx="434975" cy="369888"/>
          </a:xfrm>
          <a:prstGeom prst="rect">
            <a:avLst/>
          </a:prstGeom>
          <a:noFill/>
          <a:ln w="9525">
            <a:noFill/>
            <a:miter lim="800000"/>
            <a:headEnd/>
            <a:tailEnd/>
          </a:ln>
        </p:spPr>
        <p:txBody>
          <a:bodyPr>
            <a:spAutoFit/>
          </a:bodyPr>
          <a:lstStyle/>
          <a:p>
            <a:r>
              <a:rPr lang="en-IE">
                <a:solidFill>
                  <a:srgbClr val="FFFF00"/>
                </a:solidFill>
              </a:rPr>
              <a:t>P</a:t>
            </a:r>
          </a:p>
        </p:txBody>
      </p:sp>
      <p:sp>
        <p:nvSpPr>
          <p:cNvPr id="33802" name="TextBox 36"/>
          <p:cNvSpPr txBox="1">
            <a:spLocks noChangeArrowheads="1"/>
          </p:cNvSpPr>
          <p:nvPr/>
        </p:nvSpPr>
        <p:spPr bwMode="auto">
          <a:xfrm>
            <a:off x="1597025" y="5472113"/>
            <a:ext cx="434975" cy="369887"/>
          </a:xfrm>
          <a:prstGeom prst="rect">
            <a:avLst/>
          </a:prstGeom>
          <a:noFill/>
          <a:ln w="9525">
            <a:noFill/>
            <a:miter lim="800000"/>
            <a:headEnd/>
            <a:tailEnd/>
          </a:ln>
        </p:spPr>
        <p:txBody>
          <a:bodyPr>
            <a:spAutoFit/>
          </a:bodyPr>
          <a:lstStyle/>
          <a:p>
            <a:r>
              <a:rPr lang="en-IE">
                <a:solidFill>
                  <a:srgbClr val="FFFF00"/>
                </a:solidFill>
              </a:rPr>
              <a:t>P</a:t>
            </a:r>
          </a:p>
        </p:txBody>
      </p:sp>
      <p:sp>
        <p:nvSpPr>
          <p:cNvPr id="33803" name="TextBox 37"/>
          <p:cNvSpPr txBox="1">
            <a:spLocks noChangeArrowheads="1"/>
          </p:cNvSpPr>
          <p:nvPr/>
        </p:nvSpPr>
        <p:spPr bwMode="auto">
          <a:xfrm>
            <a:off x="2162175" y="5486400"/>
            <a:ext cx="436563" cy="369888"/>
          </a:xfrm>
          <a:prstGeom prst="rect">
            <a:avLst/>
          </a:prstGeom>
          <a:noFill/>
          <a:ln w="9525">
            <a:noFill/>
            <a:miter lim="800000"/>
            <a:headEnd/>
            <a:tailEnd/>
          </a:ln>
        </p:spPr>
        <p:txBody>
          <a:bodyPr>
            <a:spAutoFit/>
          </a:bodyPr>
          <a:lstStyle/>
          <a:p>
            <a:r>
              <a:rPr lang="en-IE">
                <a:solidFill>
                  <a:srgbClr val="FFFF00"/>
                </a:solidFill>
              </a:rPr>
              <a:t>P</a:t>
            </a:r>
          </a:p>
        </p:txBody>
      </p:sp>
      <p:sp>
        <p:nvSpPr>
          <p:cNvPr id="33804" name="TextBox 38"/>
          <p:cNvSpPr txBox="1">
            <a:spLocks noChangeArrowheads="1"/>
          </p:cNvSpPr>
          <p:nvPr/>
        </p:nvSpPr>
        <p:spPr bwMode="auto">
          <a:xfrm>
            <a:off x="3171825" y="5522913"/>
            <a:ext cx="434975" cy="369887"/>
          </a:xfrm>
          <a:prstGeom prst="rect">
            <a:avLst/>
          </a:prstGeom>
          <a:noFill/>
          <a:ln w="9525">
            <a:noFill/>
            <a:miter lim="800000"/>
            <a:headEnd/>
            <a:tailEnd/>
          </a:ln>
        </p:spPr>
        <p:txBody>
          <a:bodyPr>
            <a:spAutoFit/>
          </a:bodyPr>
          <a:lstStyle/>
          <a:p>
            <a:r>
              <a:rPr lang="en-IE">
                <a:solidFill>
                  <a:srgbClr val="FFFF00"/>
                </a:solidFill>
              </a:rPr>
              <a:t>P</a:t>
            </a:r>
          </a:p>
        </p:txBody>
      </p:sp>
      <p:sp>
        <p:nvSpPr>
          <p:cNvPr id="33805" name="TextBox 39"/>
          <p:cNvSpPr txBox="1">
            <a:spLocks noChangeArrowheads="1"/>
          </p:cNvSpPr>
          <p:nvPr/>
        </p:nvSpPr>
        <p:spPr bwMode="auto">
          <a:xfrm>
            <a:off x="4281488" y="5559425"/>
            <a:ext cx="434975" cy="368300"/>
          </a:xfrm>
          <a:prstGeom prst="rect">
            <a:avLst/>
          </a:prstGeom>
          <a:noFill/>
          <a:ln w="9525">
            <a:noFill/>
            <a:miter lim="800000"/>
            <a:headEnd/>
            <a:tailEnd/>
          </a:ln>
        </p:spPr>
        <p:txBody>
          <a:bodyPr>
            <a:spAutoFit/>
          </a:bodyPr>
          <a:lstStyle/>
          <a:p>
            <a:r>
              <a:rPr lang="en-IE">
                <a:solidFill>
                  <a:srgbClr val="FFFF00"/>
                </a:solidFill>
              </a:rPr>
              <a:t>P</a:t>
            </a:r>
          </a:p>
        </p:txBody>
      </p:sp>
      <p:sp>
        <p:nvSpPr>
          <p:cNvPr id="33806" name="TextBox 40"/>
          <p:cNvSpPr txBox="1">
            <a:spLocks noChangeArrowheads="1"/>
          </p:cNvSpPr>
          <p:nvPr/>
        </p:nvSpPr>
        <p:spPr bwMode="auto">
          <a:xfrm>
            <a:off x="5218113" y="5726113"/>
            <a:ext cx="434975" cy="369887"/>
          </a:xfrm>
          <a:prstGeom prst="rect">
            <a:avLst/>
          </a:prstGeom>
          <a:noFill/>
          <a:ln w="9525">
            <a:noFill/>
            <a:miter lim="800000"/>
            <a:headEnd/>
            <a:tailEnd/>
          </a:ln>
        </p:spPr>
        <p:txBody>
          <a:bodyPr>
            <a:spAutoFit/>
          </a:bodyPr>
          <a:lstStyle/>
          <a:p>
            <a:r>
              <a:rPr lang="en-IE">
                <a:solidFill>
                  <a:srgbClr val="FFFF00"/>
                </a:solidFill>
              </a:rPr>
              <a:t>P</a:t>
            </a:r>
          </a:p>
        </p:txBody>
      </p:sp>
      <p:sp>
        <p:nvSpPr>
          <p:cNvPr id="33807" name="TextBox 41"/>
          <p:cNvSpPr txBox="1">
            <a:spLocks noChangeArrowheads="1"/>
          </p:cNvSpPr>
          <p:nvPr/>
        </p:nvSpPr>
        <p:spPr bwMode="auto">
          <a:xfrm>
            <a:off x="7053263" y="5573713"/>
            <a:ext cx="436562" cy="369887"/>
          </a:xfrm>
          <a:prstGeom prst="rect">
            <a:avLst/>
          </a:prstGeom>
          <a:noFill/>
          <a:ln w="9525">
            <a:noFill/>
            <a:miter lim="800000"/>
            <a:headEnd/>
            <a:tailEnd/>
          </a:ln>
        </p:spPr>
        <p:txBody>
          <a:bodyPr>
            <a:spAutoFit/>
          </a:bodyPr>
          <a:lstStyle/>
          <a:p>
            <a:r>
              <a:rPr lang="en-IE">
                <a:solidFill>
                  <a:srgbClr val="FFFF00"/>
                </a:solidFill>
              </a:rPr>
              <a:t>P</a:t>
            </a:r>
          </a:p>
        </p:txBody>
      </p:sp>
      <p:sp>
        <p:nvSpPr>
          <p:cNvPr id="33808" name="TextBox 42"/>
          <p:cNvSpPr txBox="1">
            <a:spLocks noChangeArrowheads="1"/>
          </p:cNvSpPr>
          <p:nvPr/>
        </p:nvSpPr>
        <p:spPr bwMode="auto">
          <a:xfrm>
            <a:off x="8135938" y="5348288"/>
            <a:ext cx="434975" cy="369887"/>
          </a:xfrm>
          <a:prstGeom prst="rect">
            <a:avLst/>
          </a:prstGeom>
          <a:noFill/>
          <a:ln w="9525">
            <a:noFill/>
            <a:miter lim="800000"/>
            <a:headEnd/>
            <a:tailEnd/>
          </a:ln>
        </p:spPr>
        <p:txBody>
          <a:bodyPr>
            <a:spAutoFit/>
          </a:bodyPr>
          <a:lstStyle/>
          <a:p>
            <a:r>
              <a:rPr lang="en-IE">
                <a:solidFill>
                  <a:srgbClr val="FFFF00"/>
                </a:solidFill>
              </a:rPr>
              <a:t>P</a:t>
            </a:r>
          </a:p>
        </p:txBody>
      </p:sp>
      <p:sp>
        <p:nvSpPr>
          <p:cNvPr id="33809" name="TextBox 43"/>
          <p:cNvSpPr txBox="1">
            <a:spLocks noChangeArrowheads="1"/>
          </p:cNvSpPr>
          <p:nvPr/>
        </p:nvSpPr>
        <p:spPr bwMode="auto">
          <a:xfrm>
            <a:off x="3490913" y="4840288"/>
            <a:ext cx="434975" cy="523875"/>
          </a:xfrm>
          <a:prstGeom prst="rect">
            <a:avLst/>
          </a:prstGeom>
          <a:noFill/>
          <a:ln w="9525">
            <a:noFill/>
            <a:miter lim="800000"/>
            <a:headEnd/>
            <a:tailEnd/>
          </a:ln>
        </p:spPr>
        <p:txBody>
          <a:bodyPr>
            <a:spAutoFit/>
          </a:bodyPr>
          <a:lstStyle/>
          <a:p>
            <a:r>
              <a:rPr lang="en-IE" sz="2800" b="1">
                <a:solidFill>
                  <a:srgbClr val="FF0000"/>
                </a:solidFill>
              </a:rPr>
              <a:t>P</a:t>
            </a:r>
          </a:p>
        </p:txBody>
      </p:sp>
      <p:sp>
        <p:nvSpPr>
          <p:cNvPr id="33810" name="TextBox 45"/>
          <p:cNvSpPr txBox="1">
            <a:spLocks noChangeArrowheads="1"/>
          </p:cNvSpPr>
          <p:nvPr/>
        </p:nvSpPr>
        <p:spPr bwMode="auto">
          <a:xfrm>
            <a:off x="652463" y="4746625"/>
            <a:ext cx="436562" cy="522288"/>
          </a:xfrm>
          <a:prstGeom prst="rect">
            <a:avLst/>
          </a:prstGeom>
          <a:noFill/>
          <a:ln w="9525">
            <a:noFill/>
            <a:miter lim="800000"/>
            <a:headEnd/>
            <a:tailEnd/>
          </a:ln>
        </p:spPr>
        <p:txBody>
          <a:bodyPr>
            <a:spAutoFit/>
          </a:bodyPr>
          <a:lstStyle/>
          <a:p>
            <a:r>
              <a:rPr lang="en-IE" sz="2800" b="1">
                <a:solidFill>
                  <a:srgbClr val="FF0000"/>
                </a:solidFill>
              </a:rPr>
              <a:t>P</a:t>
            </a:r>
          </a:p>
        </p:txBody>
      </p:sp>
      <p:sp>
        <p:nvSpPr>
          <p:cNvPr id="33811" name="TextBox 46"/>
          <p:cNvSpPr txBox="1">
            <a:spLocks noChangeArrowheads="1"/>
          </p:cNvSpPr>
          <p:nvPr/>
        </p:nvSpPr>
        <p:spPr bwMode="auto">
          <a:xfrm>
            <a:off x="5943600" y="2633663"/>
            <a:ext cx="434975" cy="523875"/>
          </a:xfrm>
          <a:prstGeom prst="rect">
            <a:avLst/>
          </a:prstGeom>
          <a:noFill/>
          <a:ln w="9525">
            <a:noFill/>
            <a:miter lim="800000"/>
            <a:headEnd/>
            <a:tailEnd/>
          </a:ln>
        </p:spPr>
        <p:txBody>
          <a:bodyPr>
            <a:spAutoFit/>
          </a:bodyPr>
          <a:lstStyle/>
          <a:p>
            <a:r>
              <a:rPr lang="en-IE" sz="2800" b="1">
                <a:solidFill>
                  <a:srgbClr val="FF0000"/>
                </a:solidFill>
              </a:rPr>
              <a:t>P</a:t>
            </a:r>
          </a:p>
        </p:txBody>
      </p:sp>
      <p:sp>
        <p:nvSpPr>
          <p:cNvPr id="33812" name="TextBox 47"/>
          <p:cNvSpPr txBox="1">
            <a:spLocks noChangeArrowheads="1"/>
          </p:cNvSpPr>
          <p:nvPr/>
        </p:nvSpPr>
        <p:spPr bwMode="auto">
          <a:xfrm>
            <a:off x="6002338" y="3141663"/>
            <a:ext cx="434975" cy="369887"/>
          </a:xfrm>
          <a:prstGeom prst="rect">
            <a:avLst/>
          </a:prstGeom>
          <a:solidFill>
            <a:schemeClr val="accent6">
              <a:lumMod val="50000"/>
            </a:schemeClr>
          </a:solidFill>
          <a:ln w="9525">
            <a:noFill/>
            <a:miter lim="800000"/>
            <a:headEnd/>
            <a:tailEnd/>
          </a:ln>
        </p:spPr>
        <p:txBody>
          <a:bodyPr>
            <a:spAutoFit/>
          </a:bodyPr>
          <a:lstStyle/>
          <a:p>
            <a:r>
              <a:rPr lang="en-IE">
                <a:solidFill>
                  <a:srgbClr val="FFFF00"/>
                </a:solidFill>
              </a:rPr>
              <a:t>P</a:t>
            </a:r>
          </a:p>
        </p:txBody>
      </p:sp>
      <p:sp>
        <p:nvSpPr>
          <p:cNvPr id="33813" name="TextBox 48"/>
          <p:cNvSpPr txBox="1">
            <a:spLocks noChangeArrowheads="1"/>
          </p:cNvSpPr>
          <p:nvPr/>
        </p:nvSpPr>
        <p:spPr bwMode="auto">
          <a:xfrm>
            <a:off x="6646863" y="2700338"/>
            <a:ext cx="2133600" cy="830262"/>
          </a:xfrm>
          <a:prstGeom prst="rect">
            <a:avLst/>
          </a:prstGeom>
          <a:noFill/>
          <a:ln w="9525">
            <a:noFill/>
            <a:miter lim="800000"/>
            <a:headEnd/>
            <a:tailEnd/>
          </a:ln>
        </p:spPr>
        <p:txBody>
          <a:bodyPr>
            <a:spAutoFit/>
          </a:bodyPr>
          <a:lstStyle/>
          <a:p>
            <a:r>
              <a:rPr lang="en-IE" sz="2400"/>
              <a:t>Slurry P</a:t>
            </a:r>
          </a:p>
          <a:p>
            <a:r>
              <a:rPr lang="en-IE" sz="2400"/>
              <a:t>Soil P</a:t>
            </a:r>
          </a:p>
        </p:txBody>
      </p:sp>
      <p:sp>
        <p:nvSpPr>
          <p:cNvPr id="32" name="TextBox 31"/>
          <p:cNvSpPr txBox="1">
            <a:spLocks noChangeArrowheads="1"/>
          </p:cNvSpPr>
          <p:nvPr/>
        </p:nvSpPr>
        <p:spPr bwMode="auto">
          <a:xfrm>
            <a:off x="5791200" y="5819775"/>
            <a:ext cx="434975" cy="461963"/>
          </a:xfrm>
          <a:prstGeom prst="rect">
            <a:avLst/>
          </a:prstGeom>
          <a:noFill/>
          <a:ln w="9525">
            <a:noFill/>
            <a:miter lim="800000"/>
            <a:headEnd/>
            <a:tailEnd/>
          </a:ln>
        </p:spPr>
        <p:txBody>
          <a:bodyPr>
            <a:spAutoFit/>
          </a:bodyPr>
          <a:lstStyle/>
          <a:p>
            <a:r>
              <a:rPr lang="en-IE" sz="2400">
                <a:solidFill>
                  <a:srgbClr val="FFFF00"/>
                </a:solidFill>
              </a:rPr>
              <a:t>P</a:t>
            </a:r>
          </a:p>
        </p:txBody>
      </p:sp>
      <p:sp>
        <p:nvSpPr>
          <p:cNvPr id="33" name="TextBox 32"/>
          <p:cNvSpPr txBox="1">
            <a:spLocks noChangeArrowheads="1"/>
          </p:cNvSpPr>
          <p:nvPr/>
        </p:nvSpPr>
        <p:spPr bwMode="auto">
          <a:xfrm>
            <a:off x="5980113" y="5514975"/>
            <a:ext cx="434975" cy="646113"/>
          </a:xfrm>
          <a:prstGeom prst="rect">
            <a:avLst/>
          </a:prstGeom>
          <a:noFill/>
          <a:ln w="9525">
            <a:noFill/>
            <a:miter lim="800000"/>
            <a:headEnd/>
            <a:tailEnd/>
          </a:ln>
        </p:spPr>
        <p:txBody>
          <a:bodyPr>
            <a:spAutoFit/>
          </a:bodyPr>
          <a:lstStyle/>
          <a:p>
            <a:r>
              <a:rPr lang="en-IE" sz="3600" b="1">
                <a:solidFill>
                  <a:srgbClr val="FF0000"/>
                </a:solidFill>
              </a:rPr>
              <a:t>P</a:t>
            </a:r>
          </a:p>
        </p:txBody>
      </p:sp>
      <p:sp>
        <p:nvSpPr>
          <p:cNvPr id="34"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Background </a:t>
            </a:r>
            <a:endParaRPr lang="en-US" sz="3500" dirty="0">
              <a:solidFill>
                <a:srgbClr val="85CFE8"/>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020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300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4000"/>
                            </p:stCondLst>
                            <p:childTnLst>
                              <p:par>
                                <p:cTn id="13" presetID="1"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4000"/>
                            </p:stCondLst>
                            <p:childTnLst>
                              <p:par>
                                <p:cTn id="16" presetID="63" presetClass="path" presetSubtype="0" accel="50000" decel="50000" fill="hold" grpId="1" nodeType="afterEffect">
                                  <p:stCondLst>
                                    <p:cond delay="0"/>
                                  </p:stCondLst>
                                  <p:childTnLst>
                                    <p:animMotion origin="layout" path="M 0.00625 -0.00208 L 0.25625 -0.00208 " pathEditMode="relative" rAng="0" ptsTypes="AA">
                                      <p:cBhvr>
                                        <p:cTn id="17" dur="2000" fill="hold"/>
                                        <p:tgtEl>
                                          <p:spTgt spid="30"/>
                                        </p:tgtEl>
                                        <p:attrNameLst>
                                          <p:attrName>ppt_x</p:attrName>
                                          <p:attrName>ppt_y</p:attrName>
                                        </p:attrNameLst>
                                      </p:cBhvr>
                                      <p:rCtr x="125" y="0"/>
                                    </p:animMotion>
                                  </p:childTnLst>
                                </p:cTn>
                              </p:par>
                            </p:childTnLst>
                          </p:cTn>
                        </p:par>
                        <p:par>
                          <p:cTn id="18" fill="hold">
                            <p:stCondLst>
                              <p:cond delay="6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Background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2" name="TextBox 1"/>
          <p:cNvSpPr txBox="1"/>
          <p:nvPr/>
        </p:nvSpPr>
        <p:spPr>
          <a:xfrm>
            <a:off x="594031" y="1347713"/>
            <a:ext cx="7784855" cy="461665"/>
          </a:xfrm>
          <a:prstGeom prst="rect">
            <a:avLst/>
          </a:prstGeom>
          <a:noFill/>
        </p:spPr>
        <p:txBody>
          <a:bodyPr wrap="square" rtlCol="0">
            <a:spAutoFit/>
          </a:bodyPr>
          <a:lstStyle/>
          <a:p>
            <a:pPr algn="ctr"/>
            <a:r>
              <a:rPr lang="en-IE" sz="2400" dirty="0" smtClean="0"/>
              <a:t>Critical Source Area (CSA) for P loss</a:t>
            </a:r>
          </a:p>
        </p:txBody>
      </p:sp>
      <p:sp>
        <p:nvSpPr>
          <p:cNvPr id="4" name="Oval 3"/>
          <p:cNvSpPr/>
          <p:nvPr/>
        </p:nvSpPr>
        <p:spPr>
          <a:xfrm>
            <a:off x="1471612" y="2276872"/>
            <a:ext cx="3240000" cy="3240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3894765" y="2275993"/>
            <a:ext cx="3240000" cy="32400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763687" y="3631669"/>
            <a:ext cx="2131077" cy="492443"/>
          </a:xfrm>
          <a:prstGeom prst="rect">
            <a:avLst/>
          </a:prstGeom>
          <a:noFill/>
        </p:spPr>
        <p:txBody>
          <a:bodyPr wrap="square" rtlCol="0">
            <a:spAutoFit/>
          </a:bodyPr>
          <a:lstStyle/>
          <a:p>
            <a:r>
              <a:rPr lang="en-IE" sz="2600" dirty="0" smtClean="0"/>
              <a:t>High P source</a:t>
            </a:r>
            <a:endParaRPr lang="en-IE" sz="2600" dirty="0"/>
          </a:p>
        </p:txBody>
      </p:sp>
      <p:sp>
        <p:nvSpPr>
          <p:cNvPr id="19" name="TextBox 18"/>
          <p:cNvSpPr txBox="1"/>
          <p:nvPr/>
        </p:nvSpPr>
        <p:spPr>
          <a:xfrm>
            <a:off x="4860032" y="3631668"/>
            <a:ext cx="2265026" cy="892552"/>
          </a:xfrm>
          <a:prstGeom prst="rect">
            <a:avLst/>
          </a:prstGeom>
          <a:noFill/>
        </p:spPr>
        <p:txBody>
          <a:bodyPr wrap="square" rtlCol="0">
            <a:spAutoFit/>
          </a:bodyPr>
          <a:lstStyle/>
          <a:p>
            <a:r>
              <a:rPr lang="en-IE" sz="2600" dirty="0" smtClean="0"/>
              <a:t>High transport</a:t>
            </a:r>
          </a:p>
          <a:p>
            <a:r>
              <a:rPr lang="en-IE" sz="2600" dirty="0" smtClean="0"/>
              <a:t>potential</a:t>
            </a:r>
            <a:endParaRPr lang="en-IE" sz="2600" dirty="0"/>
          </a:p>
        </p:txBody>
      </p:sp>
      <p:sp>
        <p:nvSpPr>
          <p:cNvPr id="6" name="Down Arrow 5"/>
          <p:cNvSpPr/>
          <p:nvPr/>
        </p:nvSpPr>
        <p:spPr>
          <a:xfrm>
            <a:off x="4139952" y="1778600"/>
            <a:ext cx="346506" cy="85831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0460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Background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pic>
        <p:nvPicPr>
          <p:cNvPr id="20" name="Picture 19"/>
          <p:cNvPicPr>
            <a:picLocks noChangeAspect="1"/>
          </p:cNvPicPr>
          <p:nvPr/>
        </p:nvPicPr>
        <p:blipFill rotWithShape="1">
          <a:blip r:embed="rId9"/>
          <a:srcRect l="8357" t="8088" r="65010" b="36604"/>
          <a:stretch/>
        </p:blipFill>
        <p:spPr bwMode="auto">
          <a:xfrm>
            <a:off x="992674" y="768127"/>
            <a:ext cx="7178077" cy="4898904"/>
          </a:xfrm>
          <a:prstGeom prst="rect">
            <a:avLst/>
          </a:prstGeom>
          <a:ln>
            <a:noFill/>
          </a:ln>
          <a:extLst>
            <a:ext uri="{53640926-AAD7-44D8-BBD7-CCE9431645EC}">
              <a14:shadowObscured xmlns:a14="http://schemas.microsoft.com/office/drawing/2010/main"/>
            </a:ext>
          </a:extLst>
        </p:spPr>
      </p:pic>
      <p:sp>
        <p:nvSpPr>
          <p:cNvPr id="3" name="Rectangle 2"/>
          <p:cNvSpPr/>
          <p:nvPr/>
        </p:nvSpPr>
        <p:spPr>
          <a:xfrm rot="1980000">
            <a:off x="5325101" y="3964535"/>
            <a:ext cx="2505525" cy="1109707"/>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5308673" y="4296250"/>
            <a:ext cx="2889091" cy="446276"/>
          </a:xfrm>
          <a:prstGeom prst="rect">
            <a:avLst/>
          </a:prstGeom>
          <a:noFill/>
        </p:spPr>
        <p:txBody>
          <a:bodyPr wrap="square" rtlCol="0">
            <a:spAutoFit/>
          </a:bodyPr>
          <a:lstStyle/>
          <a:p>
            <a:r>
              <a:rPr lang="en-IE" sz="2300" dirty="0" smtClean="0">
                <a:solidFill>
                  <a:schemeClr val="bg1"/>
                </a:solidFill>
              </a:rPr>
              <a:t>Critical Source Area</a:t>
            </a:r>
            <a:endParaRPr lang="en-IE" sz="2300" dirty="0">
              <a:solidFill>
                <a:schemeClr val="bg1"/>
              </a:solidFill>
            </a:endParaRPr>
          </a:p>
        </p:txBody>
      </p:sp>
    </p:spTree>
    <p:extLst>
      <p:ext uri="{BB962C8B-B14F-4D97-AF65-F5344CB8AC3E}">
        <p14:creationId xmlns:p14="http://schemas.microsoft.com/office/powerpoint/2010/main" val="30017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Objectives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2" name="TextBox 1"/>
          <p:cNvSpPr txBox="1"/>
          <p:nvPr/>
        </p:nvSpPr>
        <p:spPr>
          <a:xfrm>
            <a:off x="323528" y="1173177"/>
            <a:ext cx="4958133" cy="4905958"/>
          </a:xfrm>
          <a:prstGeom prst="rect">
            <a:avLst/>
          </a:prstGeom>
          <a:noFill/>
        </p:spPr>
        <p:txBody>
          <a:bodyPr wrap="square" rtlCol="0">
            <a:spAutoFit/>
          </a:bodyPr>
          <a:lstStyle/>
          <a:p>
            <a:pPr>
              <a:lnSpc>
                <a:spcPct val="80000"/>
              </a:lnSpc>
            </a:pPr>
            <a:r>
              <a:rPr lang="en-GB" sz="2100" dirty="0" smtClean="0">
                <a:latin typeface="+mj-lt"/>
                <a:cs typeface="Arial" charset="0"/>
              </a:rPr>
              <a:t>If farmers have no choice but to spread wastewater in high soil test phosphorus areas, which may be located in a CSA, they may be able to add chemical amendments to wastewater to reduce surface runoff. </a:t>
            </a:r>
          </a:p>
          <a:p>
            <a:pPr>
              <a:lnSpc>
                <a:spcPct val="80000"/>
              </a:lnSpc>
            </a:pPr>
            <a:r>
              <a:rPr lang="en-GB" sz="2100" dirty="0" smtClean="0">
                <a:latin typeface="+mj-lt"/>
                <a:cs typeface="Arial" charset="0"/>
              </a:rPr>
              <a:t> </a:t>
            </a:r>
          </a:p>
          <a:p>
            <a:pPr>
              <a:lnSpc>
                <a:spcPct val="80000"/>
              </a:lnSpc>
            </a:pPr>
            <a:r>
              <a:rPr lang="en-GB" sz="2100" dirty="0" smtClean="0">
                <a:latin typeface="+mj-lt"/>
                <a:cs typeface="Arial" charset="0"/>
              </a:rPr>
              <a:t>The aim of this study was </a:t>
            </a:r>
            <a:r>
              <a:rPr lang="en-GB" sz="2100" dirty="0" smtClean="0">
                <a:solidFill>
                  <a:srgbClr val="FF0000"/>
                </a:solidFill>
                <a:latin typeface="+mj-lt"/>
                <a:cs typeface="Arial" charset="0"/>
              </a:rPr>
              <a:t>to identify suitable chemical amendments</a:t>
            </a:r>
            <a:r>
              <a:rPr lang="en-GB" sz="2100" dirty="0" smtClean="0">
                <a:latin typeface="+mj-lt"/>
                <a:cs typeface="Arial" charset="0"/>
              </a:rPr>
              <a:t> for addition to three types of wastewater</a:t>
            </a:r>
          </a:p>
          <a:p>
            <a:pPr>
              <a:lnSpc>
                <a:spcPct val="80000"/>
              </a:lnSpc>
            </a:pPr>
            <a:endParaRPr lang="en-GB" sz="2100" dirty="0" smtClean="0">
              <a:latin typeface="+mj-lt"/>
              <a:cs typeface="Arial" charset="0"/>
            </a:endParaRPr>
          </a:p>
          <a:p>
            <a:pPr>
              <a:lnSpc>
                <a:spcPct val="80000"/>
              </a:lnSpc>
            </a:pPr>
            <a:r>
              <a:rPr lang="en-GB" sz="2100" dirty="0" smtClean="0">
                <a:solidFill>
                  <a:srgbClr val="FF0000"/>
                </a:solidFill>
                <a:latin typeface="+mj-lt"/>
                <a:cs typeface="Arial" charset="0"/>
              </a:rPr>
              <a:t> 	</a:t>
            </a:r>
            <a:r>
              <a:rPr lang="en-GB" sz="2100" b="1" dirty="0" smtClean="0">
                <a:solidFill>
                  <a:srgbClr val="FF0000"/>
                </a:solidFill>
                <a:latin typeface="+mj-lt"/>
                <a:cs typeface="Arial" charset="0"/>
              </a:rPr>
              <a:t>dairy cattle slurry </a:t>
            </a:r>
          </a:p>
          <a:p>
            <a:pPr>
              <a:lnSpc>
                <a:spcPct val="80000"/>
              </a:lnSpc>
            </a:pPr>
            <a:r>
              <a:rPr lang="en-GB" sz="2100" b="1" dirty="0">
                <a:solidFill>
                  <a:srgbClr val="FF0000"/>
                </a:solidFill>
                <a:latin typeface="+mj-lt"/>
                <a:cs typeface="Arial" charset="0"/>
              </a:rPr>
              <a:t>	</a:t>
            </a:r>
            <a:r>
              <a:rPr lang="en-GB" sz="2100" b="1" dirty="0" smtClean="0">
                <a:solidFill>
                  <a:srgbClr val="FF0000"/>
                </a:solidFill>
                <a:latin typeface="+mj-lt"/>
                <a:cs typeface="Arial" charset="0"/>
              </a:rPr>
              <a:t>pig slurry and </a:t>
            </a:r>
          </a:p>
          <a:p>
            <a:pPr>
              <a:lnSpc>
                <a:spcPct val="80000"/>
              </a:lnSpc>
            </a:pPr>
            <a:r>
              <a:rPr lang="en-GB" sz="2100" b="1" dirty="0">
                <a:solidFill>
                  <a:srgbClr val="FF0000"/>
                </a:solidFill>
                <a:latin typeface="+mj-lt"/>
                <a:cs typeface="Arial" charset="0"/>
              </a:rPr>
              <a:t>	</a:t>
            </a:r>
            <a:r>
              <a:rPr lang="en-GB" sz="2100" b="1" dirty="0" smtClean="0">
                <a:solidFill>
                  <a:srgbClr val="FF0000"/>
                </a:solidFill>
                <a:latin typeface="+mj-lt"/>
                <a:cs typeface="Arial" charset="0"/>
              </a:rPr>
              <a:t>dairy soiled water (DSW) </a:t>
            </a:r>
          </a:p>
          <a:p>
            <a:pPr>
              <a:lnSpc>
                <a:spcPct val="80000"/>
              </a:lnSpc>
            </a:pPr>
            <a:endParaRPr lang="en-GB" sz="2100" dirty="0" smtClean="0">
              <a:latin typeface="+mj-lt"/>
              <a:cs typeface="Arial" charset="0"/>
            </a:endParaRPr>
          </a:p>
          <a:p>
            <a:pPr>
              <a:lnSpc>
                <a:spcPct val="80000"/>
              </a:lnSpc>
            </a:pPr>
            <a:r>
              <a:rPr lang="en-GB" sz="2100" dirty="0" smtClean="0">
                <a:solidFill>
                  <a:srgbClr val="FF0000"/>
                </a:solidFill>
                <a:latin typeface="+mj-lt"/>
                <a:cs typeface="Arial" charset="0"/>
              </a:rPr>
              <a:t>to reduce surface runoff of nutrients </a:t>
            </a:r>
            <a:r>
              <a:rPr lang="en-GB" sz="2100" dirty="0" smtClean="0">
                <a:latin typeface="+mj-lt"/>
                <a:cs typeface="Arial" charset="0"/>
              </a:rPr>
              <a:t>in surface runoff. </a:t>
            </a:r>
            <a:endParaRPr lang="en-IE" sz="2100" dirty="0" smtClean="0">
              <a:latin typeface="+mj-lt"/>
            </a:endParaRPr>
          </a:p>
          <a:p>
            <a:pPr lvl="1"/>
            <a:endParaRPr lang="en-IE" sz="2200" dirty="0" smtClean="0"/>
          </a:p>
          <a:p>
            <a:pPr marL="800100" lvl="1" indent="-342900">
              <a:buFont typeface="Arial" pitchFamily="34" charset="0"/>
              <a:buChar char="•"/>
            </a:pPr>
            <a:endParaRPr lang="en-IE" sz="2200" dirty="0" smtClean="0"/>
          </a:p>
        </p:txBody>
      </p:sp>
      <p:pic>
        <p:nvPicPr>
          <p:cNvPr id="18" name="Picture 7"/>
          <p:cNvPicPr>
            <a:picLocks noChangeAspect="1" noChangeArrowheads="1"/>
          </p:cNvPicPr>
          <p:nvPr/>
        </p:nvPicPr>
        <p:blipFill>
          <a:blip r:embed="rId9"/>
          <a:srcRect/>
          <a:stretch>
            <a:fillRect/>
          </a:stretch>
        </p:blipFill>
        <p:spPr bwMode="auto">
          <a:xfrm>
            <a:off x="6193735" y="3933055"/>
            <a:ext cx="2514854" cy="1885825"/>
          </a:xfrm>
          <a:prstGeom prst="rect">
            <a:avLst/>
          </a:prstGeom>
          <a:noFill/>
          <a:ln w="50800">
            <a:noFill/>
            <a:miter lim="800000"/>
            <a:headEnd/>
            <a:tailEnd/>
          </a:ln>
        </p:spPr>
      </p:pic>
      <p:pic>
        <p:nvPicPr>
          <p:cNvPr id="19" name="Picture 10" descr="C:\Documents and Settings\raymond\My Documents\My Pictures\Cecile and Morgam +Ana , Joe and me on site in athenry\Cecile and Morgam +Ana , Joe and me on site in athenry 026.jpg"/>
          <p:cNvPicPr>
            <a:picLocks noChangeAspect="1" noChangeArrowheads="1"/>
          </p:cNvPicPr>
          <p:nvPr/>
        </p:nvPicPr>
        <p:blipFill>
          <a:blip r:embed="rId10"/>
          <a:srcRect/>
          <a:stretch>
            <a:fillRect/>
          </a:stretch>
        </p:blipFill>
        <p:spPr bwMode="auto">
          <a:xfrm>
            <a:off x="6184184" y="1966193"/>
            <a:ext cx="2533955" cy="1901418"/>
          </a:xfrm>
          <a:prstGeom prst="rect">
            <a:avLst/>
          </a:prstGeom>
          <a:noFill/>
          <a:ln w="9525">
            <a:noFill/>
            <a:miter lim="800000"/>
            <a:headEnd/>
            <a:tailEnd/>
          </a:ln>
        </p:spPr>
      </p:pic>
      <p:pic>
        <p:nvPicPr>
          <p:cNvPr id="2050" name="Picture 2" descr="http://amenbovillage.com/wp-content/uploads/2013/04/AVpig.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3735" y="237446"/>
            <a:ext cx="2516676" cy="16777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514771" y="5323573"/>
            <a:ext cx="2912399" cy="800219"/>
          </a:xfrm>
          <a:prstGeom prst="rect">
            <a:avLst/>
          </a:prstGeom>
          <a:solidFill>
            <a:srgbClr val="FF0000"/>
          </a:solidFill>
          <a:effectLst>
            <a:outerShdw blurRad="50800" dist="38100" dir="3900000" sx="110000" sy="110000" algn="ctr" rotWithShape="0">
              <a:srgbClr val="000000"/>
            </a:outerShdw>
          </a:effectLst>
        </p:spPr>
        <p:txBody>
          <a:bodyPr wrap="square" rtlCol="0">
            <a:spAutoFit/>
          </a:bodyPr>
          <a:lstStyle/>
          <a:p>
            <a:pPr algn="ctr"/>
            <a:r>
              <a:rPr lang="en-US" sz="2300" dirty="0" smtClean="0"/>
              <a:t>Phosphorus was initially the </a:t>
            </a:r>
            <a:r>
              <a:rPr lang="en-US" sz="2300" smtClean="0"/>
              <a:t>main focus</a:t>
            </a:r>
            <a:endParaRPr lang="en-US" sz="2300" dirty="0"/>
          </a:p>
        </p:txBody>
      </p:sp>
    </p:spTree>
    <p:extLst>
      <p:ext uri="{BB962C8B-B14F-4D97-AF65-F5344CB8AC3E}">
        <p14:creationId xmlns:p14="http://schemas.microsoft.com/office/powerpoint/2010/main" val="34464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nvSpPr>
        <p:spPr bwMode="auto">
          <a:xfrm>
            <a:off x="500251" y="237446"/>
            <a:ext cx="8162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3500" dirty="0" smtClean="0">
                <a:solidFill>
                  <a:srgbClr val="85CFE8"/>
                </a:solidFill>
                <a:latin typeface="Times New Roman" pitchFamily="18" charset="0"/>
                <a:ea typeface="ＭＳ Ｐゴシック" pitchFamily="34" charset="-128"/>
              </a:rPr>
              <a:t>Methodology </a:t>
            </a:r>
            <a:endParaRPr lang="en-US" sz="3500" dirty="0">
              <a:solidFill>
                <a:srgbClr val="85CFE8"/>
              </a:solidFill>
              <a:latin typeface="Times New Roman" pitchFamily="18" charset="0"/>
              <a:ea typeface="ＭＳ Ｐゴシック" pitchFamily="34" charset="-128"/>
            </a:endParaRPr>
          </a:p>
        </p:txBody>
      </p:sp>
      <p:grpSp>
        <p:nvGrpSpPr>
          <p:cNvPr id="10" name="Group 9"/>
          <p:cNvGrpSpPr/>
          <p:nvPr/>
        </p:nvGrpSpPr>
        <p:grpSpPr>
          <a:xfrm>
            <a:off x="179512" y="5804516"/>
            <a:ext cx="8820096" cy="832069"/>
            <a:chOff x="179512" y="5804516"/>
            <a:chExt cx="8820096" cy="832069"/>
          </a:xfrm>
        </p:grpSpPr>
        <p:grpSp>
          <p:nvGrpSpPr>
            <p:cNvPr id="11" name="Group 5"/>
            <p:cNvGrpSpPr>
              <a:grpSpLocks/>
            </p:cNvGrpSpPr>
            <p:nvPr/>
          </p:nvGrpSpPr>
          <p:grpSpPr bwMode="auto">
            <a:xfrm>
              <a:off x="1043608" y="5804516"/>
              <a:ext cx="7956000" cy="684000"/>
              <a:chOff x="-204" y="3725"/>
              <a:chExt cx="5874" cy="522"/>
            </a:xfrm>
          </p:grpSpPr>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0995" r="3435"/>
              <a:stretch>
                <a:fillRect/>
              </a:stretch>
            </p:blipFill>
            <p:spPr bwMode="auto">
              <a:xfrm>
                <a:off x="5012"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995" r="3435"/>
              <a:stretch>
                <a:fillRect/>
              </a:stretch>
            </p:blipFill>
            <p:spPr bwMode="auto">
              <a:xfrm>
                <a:off x="4286"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20995" r="3435"/>
              <a:stretch>
                <a:fillRect/>
              </a:stretch>
            </p:blipFill>
            <p:spPr bwMode="auto">
              <a:xfrm>
                <a:off x="3560" y="3838"/>
                <a:ext cx="64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10583" t="37790" r="10583" b="18895"/>
              <a:stretch>
                <a:fillRect/>
              </a:stretch>
            </p:blipFill>
            <p:spPr bwMode="auto">
              <a:xfrm>
                <a:off x="-204" y="3725"/>
                <a:ext cx="58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rya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 y="3903"/>
                <a:ext cx="2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2585"/>
              <a:ext cx="1086582" cy="684000"/>
            </a:xfrm>
            <a:prstGeom prst="rect">
              <a:avLst/>
            </a:prstGeom>
          </p:spPr>
        </p:pic>
      </p:grpSp>
      <p:sp>
        <p:nvSpPr>
          <p:cNvPr id="3" name="TextBox 2"/>
          <p:cNvSpPr txBox="1"/>
          <p:nvPr/>
        </p:nvSpPr>
        <p:spPr>
          <a:xfrm>
            <a:off x="722800" y="862795"/>
            <a:ext cx="2409037" cy="646331"/>
          </a:xfrm>
          <a:prstGeom prst="rect">
            <a:avLst/>
          </a:prstGeom>
          <a:noFill/>
          <a:ln>
            <a:solidFill>
              <a:schemeClr val="accent1"/>
            </a:solidFill>
          </a:ln>
        </p:spPr>
        <p:txBody>
          <a:bodyPr wrap="square" rtlCol="0">
            <a:spAutoFit/>
          </a:bodyPr>
          <a:lstStyle/>
          <a:p>
            <a:pPr algn="ctr"/>
            <a:r>
              <a:rPr lang="en-IE" dirty="0" smtClean="0">
                <a:solidFill>
                  <a:srgbClr val="FF0000"/>
                </a:solidFill>
              </a:rPr>
              <a:t>Identification</a:t>
            </a:r>
            <a:r>
              <a:rPr lang="en-IE" dirty="0" smtClean="0"/>
              <a:t> of amendments</a:t>
            </a:r>
            <a:endParaRPr lang="en-IE" dirty="0"/>
          </a:p>
        </p:txBody>
      </p:sp>
      <p:sp>
        <p:nvSpPr>
          <p:cNvPr id="20" name="TextBox 19"/>
          <p:cNvSpPr txBox="1"/>
          <p:nvPr/>
        </p:nvSpPr>
        <p:spPr>
          <a:xfrm>
            <a:off x="722799" y="1772816"/>
            <a:ext cx="2409037" cy="1200329"/>
          </a:xfrm>
          <a:prstGeom prst="rect">
            <a:avLst/>
          </a:prstGeom>
          <a:noFill/>
          <a:ln>
            <a:solidFill>
              <a:schemeClr val="accent1"/>
            </a:solidFill>
          </a:ln>
        </p:spPr>
        <p:txBody>
          <a:bodyPr wrap="square" rtlCol="0">
            <a:spAutoFit/>
          </a:bodyPr>
          <a:lstStyle/>
          <a:p>
            <a:pPr algn="ctr"/>
            <a:r>
              <a:rPr lang="en-IE" dirty="0" smtClean="0">
                <a:solidFill>
                  <a:srgbClr val="FF0000"/>
                </a:solidFill>
              </a:rPr>
              <a:t>Determine</a:t>
            </a:r>
            <a:r>
              <a:rPr lang="en-IE" dirty="0" smtClean="0"/>
              <a:t> </a:t>
            </a:r>
            <a:r>
              <a:rPr lang="en-IE" dirty="0" smtClean="0">
                <a:solidFill>
                  <a:srgbClr val="FF0000"/>
                </a:solidFill>
              </a:rPr>
              <a:t>how much</a:t>
            </a:r>
            <a:r>
              <a:rPr lang="en-IE" dirty="0" smtClean="0"/>
              <a:t> amendments to use per unit volume of wastewater</a:t>
            </a:r>
            <a:endParaRPr lang="en-IE" dirty="0"/>
          </a:p>
        </p:txBody>
      </p:sp>
      <p:sp>
        <p:nvSpPr>
          <p:cNvPr id="21" name="TextBox 20"/>
          <p:cNvSpPr txBox="1"/>
          <p:nvPr/>
        </p:nvSpPr>
        <p:spPr>
          <a:xfrm>
            <a:off x="722802" y="3212976"/>
            <a:ext cx="2409037" cy="646331"/>
          </a:xfrm>
          <a:prstGeom prst="rect">
            <a:avLst/>
          </a:prstGeom>
          <a:noFill/>
          <a:ln>
            <a:solidFill>
              <a:schemeClr val="accent1"/>
            </a:solidFill>
          </a:ln>
        </p:spPr>
        <p:txBody>
          <a:bodyPr wrap="square" rtlCol="0">
            <a:spAutoFit/>
          </a:bodyPr>
          <a:lstStyle/>
          <a:p>
            <a:pPr algn="ctr"/>
            <a:r>
              <a:rPr lang="en-IE" dirty="0" smtClean="0"/>
              <a:t>Efficacy of amendments at </a:t>
            </a:r>
            <a:r>
              <a:rPr lang="en-IE" dirty="0" smtClean="0">
                <a:solidFill>
                  <a:srgbClr val="FF0000"/>
                </a:solidFill>
              </a:rPr>
              <a:t>laboratory-scale</a:t>
            </a:r>
            <a:endParaRPr lang="en-IE" dirty="0">
              <a:solidFill>
                <a:srgbClr val="FF0000"/>
              </a:solidFill>
            </a:endParaRPr>
          </a:p>
        </p:txBody>
      </p:sp>
      <p:sp>
        <p:nvSpPr>
          <p:cNvPr id="22" name="TextBox 21"/>
          <p:cNvSpPr txBox="1"/>
          <p:nvPr/>
        </p:nvSpPr>
        <p:spPr>
          <a:xfrm>
            <a:off x="727445" y="4098953"/>
            <a:ext cx="2409037" cy="646331"/>
          </a:xfrm>
          <a:prstGeom prst="rect">
            <a:avLst/>
          </a:prstGeom>
          <a:noFill/>
          <a:ln>
            <a:solidFill>
              <a:schemeClr val="accent1"/>
            </a:solidFill>
          </a:ln>
        </p:spPr>
        <p:txBody>
          <a:bodyPr wrap="square" rtlCol="0">
            <a:spAutoFit/>
          </a:bodyPr>
          <a:lstStyle/>
          <a:p>
            <a:pPr algn="ctr"/>
            <a:r>
              <a:rPr lang="en-IE" dirty="0" smtClean="0"/>
              <a:t>Efficacy of amendments at </a:t>
            </a:r>
            <a:r>
              <a:rPr lang="en-IE" dirty="0" smtClean="0">
                <a:solidFill>
                  <a:srgbClr val="FF0000"/>
                </a:solidFill>
              </a:rPr>
              <a:t>field plot-scale</a:t>
            </a:r>
            <a:endParaRPr lang="en-IE" dirty="0">
              <a:solidFill>
                <a:srgbClr val="FF0000"/>
              </a:solidFill>
            </a:endParaRPr>
          </a:p>
        </p:txBody>
      </p:sp>
      <p:sp>
        <p:nvSpPr>
          <p:cNvPr id="23" name="TextBox 22"/>
          <p:cNvSpPr txBox="1"/>
          <p:nvPr/>
        </p:nvSpPr>
        <p:spPr>
          <a:xfrm>
            <a:off x="727445" y="5013176"/>
            <a:ext cx="2409037" cy="646331"/>
          </a:xfrm>
          <a:prstGeom prst="rect">
            <a:avLst/>
          </a:prstGeom>
          <a:noFill/>
          <a:ln>
            <a:solidFill>
              <a:schemeClr val="accent1"/>
            </a:solidFill>
          </a:ln>
        </p:spPr>
        <p:txBody>
          <a:bodyPr wrap="square" rtlCol="0">
            <a:spAutoFit/>
          </a:bodyPr>
          <a:lstStyle/>
          <a:p>
            <a:pPr algn="ctr"/>
            <a:r>
              <a:rPr lang="en-IE" dirty="0" smtClean="0"/>
              <a:t>Efficacy of amendments at </a:t>
            </a:r>
            <a:r>
              <a:rPr lang="en-IE" dirty="0" smtClean="0">
                <a:solidFill>
                  <a:srgbClr val="FF0000"/>
                </a:solidFill>
              </a:rPr>
              <a:t>field-scale</a:t>
            </a:r>
            <a:endParaRPr lang="en-IE" dirty="0">
              <a:solidFill>
                <a:srgbClr val="FF0000"/>
              </a:solidFill>
            </a:endParaRPr>
          </a:p>
        </p:txBody>
      </p:sp>
      <p:sp>
        <p:nvSpPr>
          <p:cNvPr id="5" name="Down Arrow 4"/>
          <p:cNvSpPr/>
          <p:nvPr/>
        </p:nvSpPr>
        <p:spPr>
          <a:xfrm>
            <a:off x="1763688" y="151538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Down Arrow 23"/>
          <p:cNvSpPr/>
          <p:nvPr/>
        </p:nvSpPr>
        <p:spPr>
          <a:xfrm>
            <a:off x="1762763" y="29555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Down Arrow 24"/>
          <p:cNvSpPr/>
          <p:nvPr/>
        </p:nvSpPr>
        <p:spPr>
          <a:xfrm>
            <a:off x="1772072" y="3841520"/>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Down Arrow 25"/>
          <p:cNvSpPr/>
          <p:nvPr/>
        </p:nvSpPr>
        <p:spPr>
          <a:xfrm>
            <a:off x="1772072" y="4755743"/>
            <a:ext cx="288032" cy="25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ight Brace 5"/>
          <p:cNvSpPr/>
          <p:nvPr/>
        </p:nvSpPr>
        <p:spPr>
          <a:xfrm>
            <a:off x="3491880" y="862795"/>
            <a:ext cx="792088" cy="20927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2" name="Group 1"/>
          <p:cNvGrpSpPr/>
          <p:nvPr/>
        </p:nvGrpSpPr>
        <p:grpSpPr>
          <a:xfrm>
            <a:off x="4717484" y="237446"/>
            <a:ext cx="3598932" cy="1643625"/>
            <a:chOff x="4717484" y="237446"/>
            <a:chExt cx="3598932" cy="1643625"/>
          </a:xfrm>
        </p:grpSpPr>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l="3088" t="11737" r="1517" b="17700"/>
            <a:stretch>
              <a:fillRect/>
            </a:stretch>
          </p:blipFill>
          <p:spPr bwMode="auto">
            <a:xfrm>
              <a:off x="4788555" y="668332"/>
              <a:ext cx="2225439" cy="1212739"/>
            </a:xfrm>
            <a:prstGeom prst="rect">
              <a:avLst/>
            </a:prstGeom>
            <a:noFill/>
            <a:ln>
              <a:noFill/>
            </a:ln>
          </p:spPr>
        </p:pic>
        <p:sp>
          <p:nvSpPr>
            <p:cNvPr id="7" name="TextBox 6"/>
            <p:cNvSpPr txBox="1"/>
            <p:nvPr/>
          </p:nvSpPr>
          <p:spPr>
            <a:xfrm>
              <a:off x="4717484" y="237446"/>
              <a:ext cx="3598932" cy="430887"/>
            </a:xfrm>
            <a:prstGeom prst="rect">
              <a:avLst/>
            </a:prstGeom>
            <a:noFill/>
          </p:spPr>
          <p:txBody>
            <a:bodyPr wrap="square" rtlCol="0">
              <a:spAutoFit/>
            </a:bodyPr>
            <a:lstStyle/>
            <a:p>
              <a:r>
                <a:rPr lang="en-IE" sz="2200" b="1" i="1" dirty="0" smtClean="0"/>
                <a:t>Batch-scale tests</a:t>
              </a:r>
              <a:endParaRPr lang="en-IE" sz="2200" b="1" i="1" dirty="0"/>
            </a:p>
          </p:txBody>
        </p:sp>
      </p:grpSp>
      <p:grpSp>
        <p:nvGrpSpPr>
          <p:cNvPr id="4" name="Group 3"/>
          <p:cNvGrpSpPr/>
          <p:nvPr/>
        </p:nvGrpSpPr>
        <p:grpSpPr>
          <a:xfrm>
            <a:off x="4774024" y="1953576"/>
            <a:ext cx="3598932" cy="2016660"/>
            <a:chOff x="4774024" y="1953576"/>
            <a:chExt cx="3598932" cy="2016660"/>
          </a:xfrm>
        </p:grpSpPr>
        <p:sp>
          <p:nvSpPr>
            <p:cNvPr id="28" name="TextBox 27"/>
            <p:cNvSpPr txBox="1"/>
            <p:nvPr/>
          </p:nvSpPr>
          <p:spPr>
            <a:xfrm>
              <a:off x="4774024" y="1953576"/>
              <a:ext cx="3598932" cy="430887"/>
            </a:xfrm>
            <a:prstGeom prst="rect">
              <a:avLst/>
            </a:prstGeom>
            <a:noFill/>
          </p:spPr>
          <p:txBody>
            <a:bodyPr wrap="square" rtlCol="0">
              <a:spAutoFit/>
            </a:bodyPr>
            <a:lstStyle/>
            <a:p>
              <a:r>
                <a:rPr lang="en-IE" sz="2200" b="1" i="1" dirty="0" smtClean="0"/>
                <a:t>Laboratory-scale tests</a:t>
              </a:r>
              <a:endParaRPr lang="en-IE" sz="2200" b="1" i="1" dirty="0"/>
            </a:p>
          </p:txBody>
        </p:sp>
        <p:pic>
          <p:nvPicPr>
            <p:cNvPr id="29" name="Picture 28"/>
            <p:cNvPicPr>
              <a:picLocks noChangeAspect="1" noChangeArrowheads="1"/>
            </p:cNvPicPr>
            <p:nvPr/>
          </p:nvPicPr>
          <p:blipFill>
            <a:blip r:embed="rId10"/>
            <a:srcRect/>
            <a:stretch>
              <a:fillRect/>
            </a:stretch>
          </p:blipFill>
          <p:spPr bwMode="auto">
            <a:xfrm>
              <a:off x="4788555" y="2449200"/>
              <a:ext cx="2028048" cy="1521036"/>
            </a:xfrm>
            <a:prstGeom prst="rect">
              <a:avLst/>
            </a:prstGeom>
            <a:noFill/>
            <a:ln w="9525">
              <a:noFill/>
              <a:miter lim="800000"/>
              <a:headEnd/>
              <a:tailEnd/>
            </a:ln>
          </p:spPr>
        </p:pic>
      </p:grpSp>
      <p:sp>
        <p:nvSpPr>
          <p:cNvPr id="30" name="Right Brace 29"/>
          <p:cNvSpPr/>
          <p:nvPr/>
        </p:nvSpPr>
        <p:spPr>
          <a:xfrm>
            <a:off x="3499486" y="3152492"/>
            <a:ext cx="792088" cy="7217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1" name="Right Brace 30"/>
          <p:cNvSpPr/>
          <p:nvPr/>
        </p:nvSpPr>
        <p:spPr>
          <a:xfrm>
            <a:off x="3499486" y="4068901"/>
            <a:ext cx="792088" cy="15906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8" name="Group 7"/>
          <p:cNvGrpSpPr/>
          <p:nvPr/>
        </p:nvGrpSpPr>
        <p:grpSpPr>
          <a:xfrm>
            <a:off x="4774024" y="3991231"/>
            <a:ext cx="3598932" cy="2021630"/>
            <a:chOff x="4774024" y="3991231"/>
            <a:chExt cx="3598932" cy="2021630"/>
          </a:xfrm>
        </p:grpSpPr>
        <p:sp>
          <p:nvSpPr>
            <p:cNvPr id="32" name="TextBox 31"/>
            <p:cNvSpPr txBox="1"/>
            <p:nvPr/>
          </p:nvSpPr>
          <p:spPr>
            <a:xfrm>
              <a:off x="4774024" y="3991231"/>
              <a:ext cx="3598932" cy="430887"/>
            </a:xfrm>
            <a:prstGeom prst="rect">
              <a:avLst/>
            </a:prstGeom>
            <a:noFill/>
          </p:spPr>
          <p:txBody>
            <a:bodyPr wrap="square" rtlCol="0">
              <a:spAutoFit/>
            </a:bodyPr>
            <a:lstStyle/>
            <a:p>
              <a:r>
                <a:rPr lang="en-IE" sz="2200" b="1" i="1" dirty="0" smtClean="0"/>
                <a:t>Plot and field-scale tests</a:t>
              </a:r>
              <a:endParaRPr lang="en-IE" sz="2200" b="1" i="1" dirty="0"/>
            </a:p>
          </p:txBody>
        </p:sp>
        <p:pic>
          <p:nvPicPr>
            <p:cNvPr id="33" name="Content Placeholder 4"/>
            <p:cNvPicPr>
              <a:picLocks noChangeAspect="1"/>
            </p:cNvPicPr>
            <p:nvPr/>
          </p:nvPicPr>
          <p:blipFill>
            <a:blip r:embed="rId11"/>
            <a:srcRect b="4561"/>
            <a:stretch>
              <a:fillRect/>
            </a:stretch>
          </p:blipFill>
          <p:spPr bwMode="auto">
            <a:xfrm>
              <a:off x="4839940" y="4359305"/>
              <a:ext cx="1301793" cy="1653556"/>
            </a:xfrm>
            <a:prstGeom prst="rect">
              <a:avLst/>
            </a:prstGeom>
            <a:noFill/>
            <a:ln w="9525">
              <a:noFill/>
              <a:miter lim="800000"/>
              <a:headEnd/>
              <a:tailEnd/>
            </a:ln>
          </p:spPr>
        </p:pic>
      </p:grpSp>
    </p:spTree>
    <p:extLst>
      <p:ext uri="{BB962C8B-B14F-4D97-AF65-F5344CB8AC3E}">
        <p14:creationId xmlns:p14="http://schemas.microsoft.com/office/powerpoint/2010/main" val="42627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5" grpId="0" animBg="1"/>
      <p:bldP spid="24" grpId="0" animBg="1"/>
      <p:bldP spid="25" grpId="0" animBg="1"/>
      <p:bldP spid="26" grpId="0" animBg="1"/>
      <p:bldP spid="6"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8.2|16.8|9.7|12.4|7.3|1.9|4"/>
</p:tagLst>
</file>

<file path=ppt/tags/tag2.xml><?xml version="1.0" encoding="utf-8"?>
<p:tagLst xmlns:a="http://schemas.openxmlformats.org/drawingml/2006/main" xmlns:r="http://schemas.openxmlformats.org/officeDocument/2006/relationships" xmlns:p="http://schemas.openxmlformats.org/presentationml/2006/main">
  <p:tag name="TIMING" val="|72.5"/>
</p:tagLst>
</file>

<file path=ppt/tags/tag3.xml><?xml version="1.0" encoding="utf-8"?>
<p:tagLst xmlns:a="http://schemas.openxmlformats.org/drawingml/2006/main" xmlns:r="http://schemas.openxmlformats.org/officeDocument/2006/relationships" xmlns:p="http://schemas.openxmlformats.org/presentationml/2006/main">
  <p:tag name="TIMING" val="|4.1|7.3|14.5"/>
</p:tagLst>
</file>

<file path=ppt/tags/tag4.xml><?xml version="1.0" encoding="utf-8"?>
<p:tagLst xmlns:a="http://schemas.openxmlformats.org/drawingml/2006/main" xmlns:r="http://schemas.openxmlformats.org/officeDocument/2006/relationships" xmlns:p="http://schemas.openxmlformats.org/presentationml/2006/main">
  <p:tag name="TIMING" val="|4.1|7.3|14.5"/>
</p:tagLst>
</file>

<file path=ppt/tags/tag5.xml><?xml version="1.0" encoding="utf-8"?>
<p:tagLst xmlns:a="http://schemas.openxmlformats.org/drawingml/2006/main" xmlns:r="http://schemas.openxmlformats.org/officeDocument/2006/relationships" xmlns:p="http://schemas.openxmlformats.org/presentationml/2006/main">
  <p:tag name="TIMING" val="|0.8|8.2|16.8|9.7|12.4|7.3|1.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3678</TotalTime>
  <Words>2781</Words>
  <Application>Microsoft Macintosh PowerPoint</Application>
  <PresentationFormat>On-screen Show (4:3)</PresentationFormat>
  <Paragraphs>549</Paragraphs>
  <Slides>37</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Gill Sans MT</vt:lpstr>
      <vt:lpstr>Mangal</vt:lpstr>
      <vt:lpstr>ＭＳ Ｐゴシック</vt:lpstr>
      <vt:lpstr>Segoe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Laboratory-scale study</vt:lpstr>
      <vt:lpstr>Laboratory-scale study</vt:lpstr>
      <vt:lpstr>PowerPoint Presentation</vt:lpstr>
      <vt:lpstr>PowerPoint Presentation</vt:lpstr>
      <vt:lpstr>PowerPoint Presentation</vt:lpstr>
      <vt:lpstr>PowerPoint Presentation</vt:lpstr>
      <vt:lpstr>PowerPoint Presentation</vt:lpstr>
      <vt:lpstr>Plot-scale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NUI, Galway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ISS</dc:creator>
  <cp:lastModifiedBy>Microsoft Office User</cp:lastModifiedBy>
  <cp:revision>143</cp:revision>
  <dcterms:created xsi:type="dcterms:W3CDTF">2013-06-10T07:53:52Z</dcterms:created>
  <dcterms:modified xsi:type="dcterms:W3CDTF">2017-08-29T10:45:37Z</dcterms:modified>
</cp:coreProperties>
</file>