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4"/>
  </p:sldMasterIdLst>
  <p:notesMasterIdLst>
    <p:notesMasterId r:id="rId17"/>
  </p:notesMasterIdLst>
  <p:sldIdLst>
    <p:sldId id="463" r:id="rId5"/>
    <p:sldId id="536" r:id="rId6"/>
    <p:sldId id="547" r:id="rId7"/>
    <p:sldId id="549" r:id="rId8"/>
    <p:sldId id="541" r:id="rId9"/>
    <p:sldId id="551" r:id="rId10"/>
    <p:sldId id="552" r:id="rId11"/>
    <p:sldId id="529" r:id="rId12"/>
    <p:sldId id="554" r:id="rId13"/>
    <p:sldId id="555" r:id="rId14"/>
    <p:sldId id="548" r:id="rId15"/>
    <p:sldId id="291" r:id="rId16"/>
  </p:sldIdLst>
  <p:sldSz cx="14630400" cy="8229600"/>
  <p:notesSz cx="6858000" cy="9144000"/>
  <p:embeddedFontLst>
    <p:embeddedFont>
      <p:font typeface="Gestura Text Light"/>
      <p:regular r:id="rId18"/>
      <p:italic r:id="rId18"/>
    </p:embeddedFont>
    <p:embeddedFont>
      <p:font typeface="Raptor V3 Black"/>
      <p:bold r:id="rId18"/>
      <p:italic r:id="rId18"/>
      <p:bold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C56006-6D0B-B82E-39B0-DE1840EFE4C0}" name="Johnny O'Connell" initials="" userId="S::JohnnyOConnell@spectrum.life::206607f2-8d8d-4ae8-a9a6-e51fedbd7752" providerId="AD"/>
  <p188:author id="{41D2100A-6663-1F92-CD45-D9E309EB8335}" name="Jake Skelly" initials="JS" userId="S::jakeskelly@spectrum.life::cdf6c827-7d52-45b6-b26c-81e129e433d2" providerId="AD"/>
  <p188:author id="{29C4BB55-0113-1690-8AD5-91EAB0034BDF}" name="Hannah Scott" initials="" userId="S::Hannahscott@spectrum.life::a8c8bc18-3aa8-4a39-9791-2b7734022703" providerId="AD"/>
  <p188:author id="{1C18415F-2422-9B1C-98A3-5687FCC79FBC}" name="Stuart McGoldrick" initials="SM" userId="S::Stuart@Spectrum.life::3028cb86-11d0-447c-aa52-b3c4bfb6eea8" providerId="AD"/>
  <p188:author id="{CF401166-0BB3-6BE6-CCD7-2B3DB31965E4}" name="Stuart McGoldrick" initials="SM" userId="S::stuart@spectrum.life::3028cb86-11d0-447c-aa52-b3c4bfb6eea8" providerId="AD"/>
  <p188:author id="{8BA3E56F-B2F4-E4C2-E5A1-0493403A003F}" name="Hannah Scott" initials="HS" userId="S::hannahscott@spectrum.life::a8c8bc18-3aa8-4a39-9791-2b7734022703" providerId="AD"/>
  <p188:author id="{D9CFBDD9-2E97-08D2-8A96-0343CDE09AA7}" name="Pixeldot Creative" initials="PC" userId="S::hello@pixeldotcreative.onmicrosoft.com::6fa3baa7-80fb-443e-a44c-af0deab9be8f" providerId="AD"/>
  <p188:author id="{B14F3DE4-E3F4-EE63-CCC0-E9E2E7D5052A}" name="Ashley Rossi McInerney" initials="AR" userId="S::AshleyRossiMcInerney@spectrum.life::2c8e6f24-9508-4146-abbf-f292dd151164" providerId="AD"/>
  <p188:author id="{AB85BAF4-3C3F-FA49-2337-508C460B4FEA}" name="Ashley Rossi McInerney" initials="AM" userId="S::ashleyrossimcinerney@spectrum.life::2c8e6f24-9508-4146-abbf-f292dd15116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030"/>
    <a:srgbClr val="7A67FF"/>
    <a:srgbClr val="FACFC4"/>
    <a:srgbClr val="DFDBFF"/>
    <a:srgbClr val="B8FFBF"/>
    <a:srgbClr val="FAF9FF"/>
    <a:srgbClr val="FFCCE5"/>
    <a:srgbClr val="FFFACC"/>
    <a:srgbClr val="000000"/>
    <a:srgbClr val="C7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245" autoAdjust="0"/>
  </p:normalViewPr>
  <p:slideViewPr>
    <p:cSldViewPr snapToGrid="0">
      <p:cViewPr varScale="1">
        <p:scale>
          <a:sx n="58" d="100"/>
          <a:sy n="58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Raptor V3 Black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Raptor V3 Black" pitchFamily="2" charset="0"/>
              </a:defRPr>
            </a:lvl1pPr>
          </a:lstStyle>
          <a:p>
            <a:fld id="{355309B5-0E1F-2E41-BE6E-033635A3C245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Raptor V3 Black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Raptor V3 Black" pitchFamily="2" charset="0"/>
              </a:defRPr>
            </a:lvl1pPr>
          </a:lstStyle>
          <a:p>
            <a:fld id="{65A46EB8-7CAD-C343-8ED8-D939CE90B1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4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Raptor V3 Black" pitchFamily="2" charset="0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Raptor V3 Black" pitchFamily="2" charset="0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Raptor V3 Black" pitchFamily="2" charset="0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Raptor V3 Black" pitchFamily="2" charset="0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Raptor V3 Black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head on 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9227368"/>
            <a:ext cx="3291840" cy="438150"/>
          </a:xfrm>
        </p:spPr>
        <p:txBody>
          <a:bodyPr/>
          <a:lstStyle/>
          <a:p>
            <a:fld id="{62CB9D69-433C-8142-9095-9283BC93B58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C4FC2FF-0C03-9BBE-34BD-6349D2676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250" y="225425"/>
            <a:ext cx="14185900" cy="18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19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14177962" cy="7781924"/>
          </a:xfrm>
          <a:prstGeom prst="roundRect">
            <a:avLst>
              <a:gd name="adj" fmla="val 29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6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14177962" cy="7781924"/>
          </a:xfrm>
          <a:prstGeom prst="roundRect">
            <a:avLst>
              <a:gd name="adj" fmla="val 29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960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14177962" cy="7781924"/>
          </a:xfrm>
          <a:prstGeom prst="roundRect">
            <a:avLst>
              <a:gd name="adj" fmla="val 298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221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526CCE8-C492-258A-56F6-F554613FB0C2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14177962" cy="7781924"/>
          </a:xfrm>
          <a:prstGeom prst="roundRect">
            <a:avLst>
              <a:gd name="adj" fmla="val 2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427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placeholder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E60EC07-047B-03AC-7A9B-B131998674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1" y="222250"/>
            <a:ext cx="14171612" cy="7775575"/>
          </a:xfrm>
          <a:prstGeom prst="roundRect">
            <a:avLst>
              <a:gd name="adj" fmla="val 2887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76040" y="7627621"/>
            <a:ext cx="987584" cy="438150"/>
          </a:xfrm>
        </p:spPr>
        <p:txBody>
          <a:bodyPr/>
          <a:lstStyle/>
          <a:p>
            <a:fld id="{62CB9D69-433C-8142-9095-9283BC93B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57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placeholder (indigo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E60EC07-047B-03AC-7A9B-B131998674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1" y="222250"/>
            <a:ext cx="14171612" cy="7775575"/>
          </a:xfrm>
          <a:prstGeom prst="roundRect">
            <a:avLst>
              <a:gd name="adj" fmla="val 2887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76040" y="7627621"/>
            <a:ext cx="987584" cy="438150"/>
          </a:xfrm>
        </p:spPr>
        <p:txBody>
          <a:bodyPr/>
          <a:lstStyle/>
          <a:p>
            <a:fld id="{62CB9D69-433C-8142-9095-9283BC93B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64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o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199" y="222251"/>
            <a:ext cx="7092000" cy="7783200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996957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199" y="222251"/>
            <a:ext cx="7092000" cy="7783200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74155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199" y="222251"/>
            <a:ext cx="7092000" cy="7783200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06829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199" y="222251"/>
            <a:ext cx="7092000" cy="7783200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95139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9227368"/>
            <a:ext cx="3291840" cy="438150"/>
          </a:xfrm>
        </p:spPr>
        <p:txBody>
          <a:bodyPr/>
          <a:lstStyle/>
          <a:p>
            <a:fld id="{62CB9D69-433C-8142-9095-9283BC93B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77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o tint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rgbClr val="DF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199" y="222251"/>
            <a:ext cx="7092000" cy="7783200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161401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int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rgbClr val="FACF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199" y="222251"/>
            <a:ext cx="7092000" cy="7783200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791973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0/50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199" y="222251"/>
            <a:ext cx="7092000" cy="7783200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09207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o /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03B622-4A34-A5A1-13B4-17B900443EC1}"/>
              </a:ext>
            </a:extLst>
          </p:cNvPr>
          <p:cNvSpPr>
            <a:spLocks/>
          </p:cNvSpPr>
          <p:nvPr userDrawn="1"/>
        </p:nvSpPr>
        <p:spPr>
          <a:xfrm>
            <a:off x="731520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925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/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03B622-4A34-A5A1-13B4-17B900443EC1}"/>
              </a:ext>
            </a:extLst>
          </p:cNvPr>
          <p:cNvSpPr>
            <a:spLocks/>
          </p:cNvSpPr>
          <p:nvPr userDrawn="1"/>
        </p:nvSpPr>
        <p:spPr>
          <a:xfrm>
            <a:off x="731520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53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/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03B622-4A34-A5A1-13B4-17B900443EC1}"/>
              </a:ext>
            </a:extLst>
          </p:cNvPr>
          <p:cNvSpPr>
            <a:spLocks/>
          </p:cNvSpPr>
          <p:nvPr userDrawn="1"/>
        </p:nvSpPr>
        <p:spPr>
          <a:xfrm>
            <a:off x="731520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28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/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03B622-4A34-A5A1-13B4-17B900443EC1}"/>
              </a:ext>
            </a:extLst>
          </p:cNvPr>
          <p:cNvSpPr>
            <a:spLocks/>
          </p:cNvSpPr>
          <p:nvPr userDrawn="1"/>
        </p:nvSpPr>
        <p:spPr>
          <a:xfrm>
            <a:off x="731520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88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/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03B622-4A34-A5A1-13B4-17B900443EC1}"/>
              </a:ext>
            </a:extLst>
          </p:cNvPr>
          <p:cNvSpPr>
            <a:spLocks/>
          </p:cNvSpPr>
          <p:nvPr userDrawn="1"/>
        </p:nvSpPr>
        <p:spPr>
          <a:xfrm>
            <a:off x="731520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82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/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03B622-4A34-A5A1-13B4-17B900443EC1}"/>
              </a:ext>
            </a:extLst>
          </p:cNvPr>
          <p:cNvSpPr>
            <a:spLocks/>
          </p:cNvSpPr>
          <p:nvPr userDrawn="1"/>
        </p:nvSpPr>
        <p:spPr>
          <a:xfrm>
            <a:off x="731520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43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03B622-4A34-A5A1-13B4-17B900443EC1}"/>
              </a:ext>
            </a:extLst>
          </p:cNvPr>
          <p:cNvSpPr>
            <a:spLocks/>
          </p:cNvSpPr>
          <p:nvPr userDrawn="1"/>
        </p:nvSpPr>
        <p:spPr>
          <a:xfrm>
            <a:off x="731520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indi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9227368"/>
            <a:ext cx="3291840" cy="438150"/>
          </a:xfrm>
        </p:spPr>
        <p:txBody>
          <a:bodyPr/>
          <a:lstStyle/>
          <a:p>
            <a:fld id="{62CB9D69-433C-8142-9095-9283BC93B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1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/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03B622-4A34-A5A1-13B4-17B900443EC1}"/>
              </a:ext>
            </a:extLst>
          </p:cNvPr>
          <p:cNvSpPr>
            <a:spLocks/>
          </p:cNvSpPr>
          <p:nvPr userDrawn="1"/>
        </p:nvSpPr>
        <p:spPr>
          <a:xfrm>
            <a:off x="731520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76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o /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03B622-4A34-A5A1-13B4-17B900443EC1}"/>
              </a:ext>
            </a:extLst>
          </p:cNvPr>
          <p:cNvSpPr>
            <a:spLocks/>
          </p:cNvSpPr>
          <p:nvPr userDrawn="1"/>
        </p:nvSpPr>
        <p:spPr>
          <a:xfrm>
            <a:off x="7315200" y="222251"/>
            <a:ext cx="7092950" cy="7783200"/>
          </a:xfrm>
          <a:prstGeom prst="roundRect">
            <a:avLst>
              <a:gd name="adj" fmla="val 33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93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Text / Grey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10690225" y="222251"/>
            <a:ext cx="3708400" cy="7783200"/>
          </a:xfrm>
          <a:prstGeom prst="roundRect">
            <a:avLst>
              <a:gd name="adj" fmla="val 530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2250" y="222250"/>
            <a:ext cx="10467975" cy="7783201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50348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Text / Grey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9528175" y="222251"/>
            <a:ext cx="4870450" cy="7783200"/>
          </a:xfrm>
          <a:prstGeom prst="roundRect">
            <a:avLst>
              <a:gd name="adj" fmla="val 530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2250" y="222250"/>
            <a:ext cx="9305925" cy="7783201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450396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igo / Image /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137620-82F0-B452-EEB9-610F677F7756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3890650"/>
          </a:xfrm>
          <a:prstGeom prst="roundRect">
            <a:avLst>
              <a:gd name="adj" fmla="val 56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F87404C3-53F6-D5DD-402A-D3E7E9F41D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55750" y="1415327"/>
            <a:ext cx="4425949" cy="150449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client logo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21E6FEB-2B72-09F0-9A99-4F4F1B3E3EF9}"/>
              </a:ext>
            </a:extLst>
          </p:cNvPr>
          <p:cNvSpPr>
            <a:spLocks/>
          </p:cNvSpPr>
          <p:nvPr userDrawn="1"/>
        </p:nvSpPr>
        <p:spPr>
          <a:xfrm>
            <a:off x="222250" y="4113525"/>
            <a:ext cx="7092950" cy="3890650"/>
          </a:xfrm>
          <a:prstGeom prst="roundRect">
            <a:avLst>
              <a:gd name="adj" fmla="val 563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713D180E-417A-E504-BC11-6168C0CBA8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199" y="222251"/>
            <a:ext cx="7092000" cy="7783200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37090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go / Image /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137620-82F0-B452-EEB9-610F677F7756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7092950" cy="7783200"/>
          </a:xfrm>
          <a:prstGeom prst="roundRect">
            <a:avLst>
              <a:gd name="adj" fmla="val 3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F87404C3-53F6-D5DD-402A-D3E7E9F41D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55750" y="3362551"/>
            <a:ext cx="4425949" cy="150449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client logo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713D180E-417A-E504-BC11-6168C0CBA8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199" y="222251"/>
            <a:ext cx="7092000" cy="7783200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741739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vy / 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74950" y="222250"/>
            <a:ext cx="7915275" cy="7783201"/>
          </a:xfrm>
          <a:prstGeom prst="roundRect">
            <a:avLst>
              <a:gd name="adj" fmla="val 270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10690225" y="222251"/>
            <a:ext cx="3708400" cy="7783200"/>
          </a:xfrm>
          <a:prstGeom prst="roundRect">
            <a:avLst>
              <a:gd name="adj" fmla="val 60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AFDD0BE-5E03-72F8-415F-57297759F4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9264" y="449263"/>
            <a:ext cx="2100262" cy="150449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client logo</a:t>
            </a:r>
          </a:p>
        </p:txBody>
      </p:sp>
    </p:spTree>
    <p:extLst>
      <p:ext uri="{BB962C8B-B14F-4D97-AF65-F5344CB8AC3E}">
        <p14:creationId xmlns:p14="http://schemas.microsoft.com/office/powerpoint/2010/main" val="1101129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%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76040" y="7627621"/>
            <a:ext cx="987584" cy="438150"/>
          </a:xfrm>
        </p:spPr>
        <p:txBody>
          <a:bodyPr/>
          <a:lstStyle/>
          <a:p>
            <a:fld id="{62CB9D69-433C-8142-9095-9283BC93B58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E60EC07-047B-03AC-7A9B-B131998674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1" y="2028585"/>
            <a:ext cx="14171612" cy="5969240"/>
          </a:xfrm>
          <a:prstGeom prst="roundRect">
            <a:avLst>
              <a:gd name="adj" fmla="val 344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385375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go Tint / 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6038850" y="222251"/>
            <a:ext cx="4651375" cy="7783200"/>
          </a:xfrm>
          <a:prstGeom prst="roundRect">
            <a:avLst>
              <a:gd name="adj" fmla="val 3661"/>
            </a:avLst>
          </a:prstGeom>
          <a:solidFill>
            <a:srgbClr val="DF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D8D193-1194-3A00-A5CB-A91C6A23A4CA}"/>
              </a:ext>
            </a:extLst>
          </p:cNvPr>
          <p:cNvSpPr>
            <a:spLocks/>
          </p:cNvSpPr>
          <p:nvPr userDrawn="1"/>
        </p:nvSpPr>
        <p:spPr>
          <a:xfrm>
            <a:off x="222249" y="222251"/>
            <a:ext cx="5816601" cy="7783200"/>
          </a:xfrm>
          <a:prstGeom prst="roundRect">
            <a:avLst>
              <a:gd name="adj" fmla="val 381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73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/ 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4284638" cy="7783200"/>
          </a:xfrm>
          <a:prstGeom prst="roundRect">
            <a:avLst>
              <a:gd name="adj" fmla="val 530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6888" y="222250"/>
            <a:ext cx="7346975" cy="7783201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41034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9227368"/>
            <a:ext cx="3291840" cy="438150"/>
          </a:xfrm>
        </p:spPr>
        <p:txBody>
          <a:bodyPr/>
          <a:lstStyle/>
          <a:p>
            <a:fld id="{62CB9D69-433C-8142-9095-9283BC93B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87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/ 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4284638" cy="7783200"/>
          </a:xfrm>
          <a:prstGeom prst="roundRect">
            <a:avLst>
              <a:gd name="adj" fmla="val 53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6888" y="222250"/>
            <a:ext cx="7346975" cy="7783201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997229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o Tint / 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4284638" cy="7783200"/>
          </a:xfrm>
          <a:prstGeom prst="roundRect">
            <a:avLst>
              <a:gd name="adj" fmla="val 5302"/>
            </a:avLst>
          </a:prstGeom>
          <a:solidFill>
            <a:srgbClr val="DF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6888" y="222250"/>
            <a:ext cx="7346975" cy="7783201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99879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col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4E2330F-7C70-3A5D-A96D-524A9F924AAB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14177962" cy="7781924"/>
          </a:xfrm>
          <a:prstGeom prst="roundRect">
            <a:avLst>
              <a:gd name="adj" fmla="val 29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5AE40AF7-FC03-555D-5F74-0E24D82FE2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263" y="3970784"/>
            <a:ext cx="4428000" cy="3807966"/>
          </a:xfrm>
          <a:prstGeom prst="roundRect">
            <a:avLst>
              <a:gd name="adj" fmla="val 3394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D2ED3068-43AB-0007-28EB-636D573F1B5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463" y="3970784"/>
            <a:ext cx="4428000" cy="3807966"/>
          </a:xfrm>
          <a:prstGeom prst="roundRect">
            <a:avLst>
              <a:gd name="adj" fmla="val 3394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CCE03CE3-8A46-D851-977C-BD0696994EC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753600" y="3970784"/>
            <a:ext cx="4428000" cy="3807966"/>
          </a:xfrm>
          <a:prstGeom prst="roundRect">
            <a:avLst>
              <a:gd name="adj" fmla="val 3394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4899514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CA53A9-BA6B-3C21-1433-C1A4DE599D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30188" y="230188"/>
            <a:ext cx="14170024" cy="7769224"/>
          </a:xfrm>
          <a:prstGeom prst="roundRect">
            <a:avLst>
              <a:gd name="adj" fmla="val 29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4" name="Picture Placeholder 12">
            <a:extLst>
              <a:ext uri="{FF2B5EF4-FFF2-40B4-BE49-F238E27FC236}">
                <a16:creationId xmlns:a16="http://schemas.microsoft.com/office/drawing/2014/main" id="{9C049AF0-C583-9370-24B3-16865456AA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867" y="2965336"/>
            <a:ext cx="1551599" cy="25956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65" name="Picture Placeholder 12">
            <a:extLst>
              <a:ext uri="{FF2B5EF4-FFF2-40B4-BE49-F238E27FC236}">
                <a16:creationId xmlns:a16="http://schemas.microsoft.com/office/drawing/2014/main" id="{EAA10B38-07E6-AA84-4F2D-F404167D9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10102" y="2965336"/>
            <a:ext cx="1551599" cy="25956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66" name="Picture Placeholder 12">
            <a:extLst>
              <a:ext uri="{FF2B5EF4-FFF2-40B4-BE49-F238E27FC236}">
                <a16:creationId xmlns:a16="http://schemas.microsoft.com/office/drawing/2014/main" id="{7B89EB1F-34D9-56EE-E9EA-A53B0FD9F9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41797" y="2965336"/>
            <a:ext cx="1551599" cy="25956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67" name="Picture Placeholder 12">
            <a:extLst>
              <a:ext uri="{FF2B5EF4-FFF2-40B4-BE49-F238E27FC236}">
                <a16:creationId xmlns:a16="http://schemas.microsoft.com/office/drawing/2014/main" id="{3AB0C210-87E8-2389-FB4E-812F812BFDF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94147" y="2965336"/>
            <a:ext cx="1551599" cy="25956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68" name="Picture Placeholder 12">
            <a:extLst>
              <a:ext uri="{FF2B5EF4-FFF2-40B4-BE49-F238E27FC236}">
                <a16:creationId xmlns:a16="http://schemas.microsoft.com/office/drawing/2014/main" id="{1AF366A7-FA39-F605-8452-2E8D608220B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53255" y="2965336"/>
            <a:ext cx="1551599" cy="25956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69" name="Picture Placeholder 12">
            <a:extLst>
              <a:ext uri="{FF2B5EF4-FFF2-40B4-BE49-F238E27FC236}">
                <a16:creationId xmlns:a16="http://schemas.microsoft.com/office/drawing/2014/main" id="{7F887386-67B5-9CE1-A93E-DCDB0D076F3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57727" y="2965336"/>
            <a:ext cx="1551599" cy="25956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0" name="Picture Placeholder 12">
            <a:extLst>
              <a:ext uri="{FF2B5EF4-FFF2-40B4-BE49-F238E27FC236}">
                <a16:creationId xmlns:a16="http://schemas.microsoft.com/office/drawing/2014/main" id="{E7F9CC5B-AA8D-DB2E-36A2-E7A4E78327C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826197" y="2965336"/>
            <a:ext cx="1551599" cy="25956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1" name="Picture Placeholder 12">
            <a:extLst>
              <a:ext uri="{FF2B5EF4-FFF2-40B4-BE49-F238E27FC236}">
                <a16:creationId xmlns:a16="http://schemas.microsoft.com/office/drawing/2014/main" id="{E2E7038B-2E85-375A-61F5-199FACBA16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468631" y="2965336"/>
            <a:ext cx="1551599" cy="25956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43565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10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CA53A9-BA6B-3C21-1433-C1A4DE599D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30188" y="230188"/>
            <a:ext cx="14170024" cy="7769224"/>
          </a:xfrm>
          <a:prstGeom prst="roundRect">
            <a:avLst>
              <a:gd name="adj" fmla="val 29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4" name="Picture Placeholder 12">
            <a:extLst>
              <a:ext uri="{FF2B5EF4-FFF2-40B4-BE49-F238E27FC236}">
                <a16:creationId xmlns:a16="http://schemas.microsoft.com/office/drawing/2014/main" id="{9C049AF0-C583-9370-24B3-16865456AA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000" y="2444380"/>
            <a:ext cx="2556000" cy="12240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573161BE-57CE-691C-A748-005177DCEAC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2710" y="2444380"/>
            <a:ext cx="2556000" cy="12240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C539151D-3ADD-44DE-5824-C1D40EC83E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420" y="2444380"/>
            <a:ext cx="2556000" cy="12240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80628971-F416-8E26-F1F5-8BD4A3C1B1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28130" y="2444380"/>
            <a:ext cx="2556000" cy="12240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F9733B4E-4992-766E-4E9C-199202223D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620840" y="2444380"/>
            <a:ext cx="2556000" cy="12240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BE66C948-1122-F0FC-F23A-4E0B7EE7E9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0000" y="5195014"/>
            <a:ext cx="2556000" cy="12240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8AD20054-FF0F-AF0F-3EF9-1F7F5DE59C5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42710" y="5195014"/>
            <a:ext cx="2556000" cy="12240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250D2676-ECB4-7469-9D58-AB601D581EE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35420" y="5195014"/>
            <a:ext cx="2556000" cy="12240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F8F32B26-4D8D-AFD4-37B4-83629C6E64F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28130" y="5195014"/>
            <a:ext cx="2556000" cy="12240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E94ED830-BD3B-4C06-0461-A5812EBA55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615935" y="5195014"/>
            <a:ext cx="2556000" cy="1224000"/>
          </a:xfrm>
          <a:prstGeom prst="roundRect">
            <a:avLst>
              <a:gd name="adj" fmla="val 775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9227321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igo tint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49" y="222251"/>
            <a:ext cx="9416425" cy="7783200"/>
          </a:xfrm>
          <a:prstGeom prst="roundRect">
            <a:avLst>
              <a:gd name="adj" fmla="val 3301"/>
            </a:avLst>
          </a:prstGeom>
          <a:solidFill>
            <a:srgbClr val="DF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9161D43-0EDE-4A1A-7ECC-A7C340B114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38675" y="222251"/>
            <a:ext cx="4768524" cy="7783200"/>
          </a:xfrm>
          <a:prstGeom prst="roundRect">
            <a:avLst>
              <a:gd name="adj" fmla="val 3173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87996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white (client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36CE02BD-8D2F-A298-583F-85984FA1AC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263" y="3512220"/>
            <a:ext cx="3489325" cy="90335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client logo</a:t>
            </a:r>
          </a:p>
        </p:txBody>
      </p:sp>
    </p:spTree>
    <p:extLst>
      <p:ext uri="{BB962C8B-B14F-4D97-AF65-F5344CB8AC3E}">
        <p14:creationId xmlns:p14="http://schemas.microsoft.com/office/powerpoint/2010/main" val="426126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E60EC07-047B-03AC-7A9B-B131998674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1" y="222250"/>
            <a:ext cx="14171612" cy="7775575"/>
          </a:xfrm>
          <a:prstGeom prst="roundRect">
            <a:avLst>
              <a:gd name="adj" fmla="val 2887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tx1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4915C-729A-C7DE-4E79-BB7F8CC5CA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449263"/>
            <a:ext cx="6753225" cy="347727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5700"/>
              </a:lnSpc>
              <a:buNone/>
              <a:defRPr sz="6000" spc="-400" baseline="0"/>
            </a:lvl1pPr>
            <a:lvl2pPr marL="548640" indent="0">
              <a:lnSpc>
                <a:spcPts val="5700"/>
              </a:lnSpc>
              <a:buNone/>
              <a:defRPr sz="6000" spc="-400" baseline="0"/>
            </a:lvl2pPr>
            <a:lvl3pPr marL="1097280" indent="0">
              <a:lnSpc>
                <a:spcPts val="5700"/>
              </a:lnSpc>
              <a:buNone/>
              <a:defRPr sz="6000" spc="-400" baseline="0"/>
            </a:lvl3pPr>
            <a:lvl4pPr marL="1645920" indent="0">
              <a:lnSpc>
                <a:spcPts val="5700"/>
              </a:lnSpc>
              <a:buNone/>
              <a:defRPr sz="6000" spc="-400" baseline="0"/>
            </a:lvl4pPr>
            <a:lvl5pPr marL="2194560" indent="0">
              <a:lnSpc>
                <a:spcPts val="5700"/>
              </a:lnSpc>
              <a:buNone/>
              <a:defRPr sz="6000" spc="-400" baseline="0"/>
            </a:lvl5pPr>
          </a:lstStyle>
          <a:p>
            <a:pPr lvl="0"/>
            <a:r>
              <a:rPr lang="en-GB"/>
              <a:t>Section breaker.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5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14177962" cy="7781924"/>
          </a:xfrm>
          <a:prstGeom prst="roundRect">
            <a:avLst>
              <a:gd name="adj" fmla="val 29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202134-2198-1B42-1789-F123E6FE76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2" y="449263"/>
            <a:ext cx="13724061" cy="24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4E2330F-7C70-3A5D-A96D-524A9F924AAB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14177962" cy="7781924"/>
          </a:xfrm>
          <a:prstGeom prst="roundRect">
            <a:avLst>
              <a:gd name="adj" fmla="val 29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89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o ti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B7188DDB-1077-5CC6-0233-518252706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FD501A-14EE-8F68-B7F7-A9CDAF2B2BDC}"/>
              </a:ext>
            </a:extLst>
          </p:cNvPr>
          <p:cNvSpPr>
            <a:spLocks/>
          </p:cNvSpPr>
          <p:nvPr userDrawn="1"/>
        </p:nvSpPr>
        <p:spPr>
          <a:xfrm>
            <a:off x="222250" y="222251"/>
            <a:ext cx="14177962" cy="7781924"/>
          </a:xfrm>
          <a:prstGeom prst="roundRect">
            <a:avLst>
              <a:gd name="adj" fmla="val 2987"/>
            </a:avLst>
          </a:prstGeom>
          <a:solidFill>
            <a:srgbClr val="DF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3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 b="1" i="0">
                <a:solidFill>
                  <a:schemeClr val="tx1">
                    <a:tint val="82000"/>
                  </a:schemeClr>
                </a:solidFill>
                <a:latin typeface="Raptor V3 Black" pitchFamily="2" charset="0"/>
              </a:defRPr>
            </a:lvl1pPr>
          </a:lstStyle>
          <a:p>
            <a:fld id="{89398F81-16AE-E944-B78C-B63F978CE805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 b="1" i="0">
                <a:solidFill>
                  <a:schemeClr val="tx1">
                    <a:tint val="82000"/>
                  </a:schemeClr>
                </a:solidFill>
                <a:latin typeface="Raptor V3 Black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="1" i="0">
                <a:solidFill>
                  <a:schemeClr val="tx1">
                    <a:tint val="82000"/>
                  </a:schemeClr>
                </a:solidFill>
                <a:latin typeface="Raptor V3 Black" pitchFamily="2" charset="0"/>
              </a:defRPr>
            </a:lvl1pPr>
          </a:lstStyle>
          <a:p>
            <a:fld id="{62CB9D69-433C-8142-9095-9283BC93B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3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41" r:id="rId2"/>
    <p:sldLayoutId id="2147483742" r:id="rId3"/>
    <p:sldLayoutId id="2147483721" r:id="rId4"/>
    <p:sldLayoutId id="2147483743" r:id="rId5"/>
    <p:sldLayoutId id="2147483746" r:id="rId6"/>
    <p:sldLayoutId id="2147483748" r:id="rId7"/>
    <p:sldLayoutId id="2147483702" r:id="rId8"/>
    <p:sldLayoutId id="2147483704" r:id="rId9"/>
    <p:sldLayoutId id="2147483708" r:id="rId10"/>
    <p:sldLayoutId id="2147483740" r:id="rId11"/>
    <p:sldLayoutId id="2147483750" r:id="rId12"/>
    <p:sldLayoutId id="2147483729" r:id="rId13"/>
    <p:sldLayoutId id="2147483709" r:id="rId14"/>
    <p:sldLayoutId id="2147483730" r:id="rId15"/>
    <p:sldLayoutId id="2147483707" r:id="rId16"/>
    <p:sldLayoutId id="2147483747" r:id="rId17"/>
    <p:sldLayoutId id="2147483706" r:id="rId18"/>
    <p:sldLayoutId id="2147483731" r:id="rId19"/>
    <p:sldLayoutId id="2147483705" r:id="rId20"/>
    <p:sldLayoutId id="2147483732" r:id="rId21"/>
    <p:sldLayoutId id="2147483754" r:id="rId22"/>
    <p:sldLayoutId id="2147483710" r:id="rId23"/>
    <p:sldLayoutId id="2147483755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28" r:id="rId31"/>
    <p:sldLayoutId id="2147483724" r:id="rId32"/>
    <p:sldLayoutId id="2147483725" r:id="rId33"/>
    <p:sldLayoutId id="2147483756" r:id="rId34"/>
    <p:sldLayoutId id="2147483751" r:id="rId35"/>
    <p:sldLayoutId id="2147483757" r:id="rId36"/>
    <p:sldLayoutId id="2147483758" r:id="rId37"/>
    <p:sldLayoutId id="2147483759" r:id="rId38"/>
    <p:sldLayoutId id="2147483712" r:id="rId39"/>
    <p:sldLayoutId id="2147483726" r:id="rId40"/>
    <p:sldLayoutId id="2147483713" r:id="rId41"/>
    <p:sldLayoutId id="2147483716" r:id="rId42"/>
    <p:sldLayoutId id="2147483700" r:id="rId43"/>
    <p:sldLayoutId id="2147483753" r:id="rId44"/>
    <p:sldLayoutId id="2147483760" r:id="rId45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b="1" i="0" kern="1200">
          <a:solidFill>
            <a:schemeClr val="tx1"/>
          </a:solidFill>
          <a:latin typeface="Raptor V3 Black" pitchFamily="2" charset="0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b="1" i="0" kern="1200">
          <a:solidFill>
            <a:schemeClr val="tx1"/>
          </a:solidFill>
          <a:latin typeface="Raptor V3 Black" pitchFamily="2" charset="0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b="1" i="0" kern="1200">
          <a:solidFill>
            <a:schemeClr val="tx1"/>
          </a:solidFill>
          <a:latin typeface="Raptor V3 Black" pitchFamily="2" charset="0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Raptor V3 Black" pitchFamily="2" charset="0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b="1" i="0" kern="1200">
          <a:solidFill>
            <a:schemeClr val="tx1"/>
          </a:solidFill>
          <a:latin typeface="Raptor V3 Black" pitchFamily="2" charset="0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b="1" i="0" kern="1200">
          <a:solidFill>
            <a:schemeClr val="tx1"/>
          </a:solidFill>
          <a:latin typeface="Raptor V3 Black" pitchFamily="2" charset="0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0" userDrawn="1">
          <p15:clr>
            <a:srgbClr val="F26B43"/>
          </p15:clr>
        </p15:guide>
        <p15:guide id="2" pos="9070" userDrawn="1">
          <p15:clr>
            <a:srgbClr val="F26B43"/>
          </p15:clr>
        </p15:guide>
        <p15:guide id="3" pos="283" userDrawn="1">
          <p15:clr>
            <a:srgbClr val="F26B43"/>
          </p15:clr>
        </p15:guide>
        <p15:guide id="4" pos="874" userDrawn="1">
          <p15:clr>
            <a:srgbClr val="F26B43"/>
          </p15:clr>
        </p15:guide>
        <p15:guide id="5" pos="1016" userDrawn="1">
          <p15:clr>
            <a:srgbClr val="F26B43"/>
          </p15:clr>
        </p15:guide>
        <p15:guide id="6" pos="1606" userDrawn="1">
          <p15:clr>
            <a:srgbClr val="F26B43"/>
          </p15:clr>
        </p15:guide>
        <p15:guide id="7" pos="1748" userDrawn="1">
          <p15:clr>
            <a:srgbClr val="F26B43"/>
          </p15:clr>
        </p15:guide>
        <p15:guide id="8" pos="2339" userDrawn="1">
          <p15:clr>
            <a:srgbClr val="F26B43"/>
          </p15:clr>
        </p15:guide>
        <p15:guide id="9" pos="2481" userDrawn="1">
          <p15:clr>
            <a:srgbClr val="F26B43"/>
          </p15:clr>
        </p15:guide>
        <p15:guide id="10" pos="3072" userDrawn="1">
          <p15:clr>
            <a:srgbClr val="F26B43"/>
          </p15:clr>
        </p15:guide>
        <p15:guide id="11" pos="3213" userDrawn="1">
          <p15:clr>
            <a:srgbClr val="F26B43"/>
          </p15:clr>
        </p15:guide>
        <p15:guide id="12" pos="3804" userDrawn="1">
          <p15:clr>
            <a:srgbClr val="F26B43"/>
          </p15:clr>
        </p15:guide>
        <p15:guide id="13" pos="3946" userDrawn="1">
          <p15:clr>
            <a:srgbClr val="F26B43"/>
          </p15:clr>
        </p15:guide>
        <p15:guide id="14" pos="4537" userDrawn="1">
          <p15:clr>
            <a:srgbClr val="F26B43"/>
          </p15:clr>
        </p15:guide>
        <p15:guide id="15" pos="4678" userDrawn="1">
          <p15:clr>
            <a:srgbClr val="F26B43"/>
          </p15:clr>
        </p15:guide>
        <p15:guide id="16" pos="5269" userDrawn="1">
          <p15:clr>
            <a:srgbClr val="F26B43"/>
          </p15:clr>
        </p15:guide>
        <p15:guide id="17" pos="5411" userDrawn="1">
          <p15:clr>
            <a:srgbClr val="F26B43"/>
          </p15:clr>
        </p15:guide>
        <p15:guide id="18" pos="6002" userDrawn="1">
          <p15:clr>
            <a:srgbClr val="F26B43"/>
          </p15:clr>
        </p15:guide>
        <p15:guide id="19" pos="6144" userDrawn="1">
          <p15:clr>
            <a:srgbClr val="F26B43"/>
          </p15:clr>
        </p15:guide>
        <p15:guide id="20" pos="6734" userDrawn="1">
          <p15:clr>
            <a:srgbClr val="F26B43"/>
          </p15:clr>
        </p15:guide>
        <p15:guide id="21" pos="6876" userDrawn="1">
          <p15:clr>
            <a:srgbClr val="F26B43"/>
          </p15:clr>
        </p15:guide>
        <p15:guide id="22" pos="7467" userDrawn="1">
          <p15:clr>
            <a:srgbClr val="F26B43"/>
          </p15:clr>
        </p15:guide>
        <p15:guide id="23" pos="7609" userDrawn="1">
          <p15:clr>
            <a:srgbClr val="F26B43"/>
          </p15:clr>
        </p15:guide>
        <p15:guide id="24" pos="8199" userDrawn="1">
          <p15:clr>
            <a:srgbClr val="F26B43"/>
          </p15:clr>
        </p15:guide>
        <p15:guide id="25" pos="8341" userDrawn="1">
          <p15:clr>
            <a:srgbClr val="F26B43"/>
          </p15:clr>
        </p15:guide>
        <p15:guide id="26" pos="8932" userDrawn="1">
          <p15:clr>
            <a:srgbClr val="F26B43"/>
          </p15:clr>
        </p15:guide>
        <p15:guide id="27" orient="horz" pos="140" userDrawn="1">
          <p15:clr>
            <a:srgbClr val="F26B43"/>
          </p15:clr>
        </p15:guide>
        <p15:guide id="28" orient="horz" pos="5042" userDrawn="1">
          <p15:clr>
            <a:srgbClr val="F26B43"/>
          </p15:clr>
        </p15:guide>
        <p15:guide id="29" orient="horz" pos="283" userDrawn="1">
          <p15:clr>
            <a:srgbClr val="F26B43"/>
          </p15:clr>
        </p15:guide>
        <p15:guide id="30" orient="horz" pos="49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15C345-093F-9142-935A-CCBC4CD88256}"/>
              </a:ext>
            </a:extLst>
          </p:cNvPr>
          <p:cNvSpPr txBox="1"/>
          <p:nvPr/>
        </p:nvSpPr>
        <p:spPr>
          <a:xfrm>
            <a:off x="449262" y="2540627"/>
            <a:ext cx="4794541" cy="7758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ts val="3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3200" i="0" spc="-150">
                <a:solidFill>
                  <a:schemeClr val="tx1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Full spectrum care,</a:t>
            </a:r>
          </a:p>
          <a:p>
            <a:pPr marL="0" marR="0" lvl="0" indent="0" algn="l" defTabSz="731520" rtl="0" eaLnBrk="1" fontAlgn="auto" latinLnBrk="0" hangingPunct="1">
              <a:lnSpc>
                <a:spcPts val="3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3200" i="0" spc="-150">
                <a:solidFill>
                  <a:schemeClr val="tx1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for a full spectrum life.</a:t>
            </a:r>
            <a:endParaRPr lang="en-US" sz="3200" i="0" spc="-150">
              <a:solidFill>
                <a:schemeClr val="tx1"/>
              </a:solidFill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62B6C04-6C3F-5CAD-DECD-A375D2A3015B}"/>
              </a:ext>
            </a:extLst>
          </p:cNvPr>
          <p:cNvSpPr/>
          <p:nvPr/>
        </p:nvSpPr>
        <p:spPr>
          <a:xfrm>
            <a:off x="0" y="201614"/>
            <a:ext cx="14630400" cy="8027986"/>
          </a:xfrm>
          <a:custGeom>
            <a:avLst/>
            <a:gdLst>
              <a:gd name="connsiteX0" fmla="*/ 14630400 w 14630400"/>
              <a:gd name="connsiteY0" fmla="*/ 0 h 8027986"/>
              <a:gd name="connsiteX1" fmla="*/ 14630400 w 14630400"/>
              <a:gd name="connsiteY1" fmla="*/ 8027986 h 8027986"/>
              <a:gd name="connsiteX2" fmla="*/ 0 w 14630400"/>
              <a:gd name="connsiteY2" fmla="*/ 8027986 h 8027986"/>
              <a:gd name="connsiteX3" fmla="*/ 0 w 14630400"/>
              <a:gd name="connsiteY3" fmla="*/ 6309693 h 8027986"/>
              <a:gd name="connsiteX4" fmla="*/ 47098 w 14630400"/>
              <a:gd name="connsiteY4" fmla="*/ 6204065 h 8027986"/>
              <a:gd name="connsiteX5" fmla="*/ 1908269 w 14630400"/>
              <a:gd name="connsiteY5" fmla="*/ 4670591 h 8027986"/>
              <a:gd name="connsiteX6" fmla="*/ 4346740 w 14630400"/>
              <a:gd name="connsiteY6" fmla="*/ 4932619 h 8027986"/>
              <a:gd name="connsiteX7" fmla="*/ 7355513 w 14630400"/>
              <a:gd name="connsiteY7" fmla="*/ 2255536 h 8027986"/>
              <a:gd name="connsiteX8" fmla="*/ 10661687 w 14630400"/>
              <a:gd name="connsiteY8" fmla="*/ 2626112 h 8027986"/>
              <a:gd name="connsiteX9" fmla="*/ 14556005 w 14630400"/>
              <a:gd name="connsiteY9" fmla="*/ 15507 h 80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30400" h="8027986">
                <a:moveTo>
                  <a:pt x="14630400" y="0"/>
                </a:moveTo>
                <a:lnTo>
                  <a:pt x="14630400" y="8027986"/>
                </a:lnTo>
                <a:lnTo>
                  <a:pt x="0" y="8027986"/>
                </a:lnTo>
                <a:lnTo>
                  <a:pt x="0" y="6309693"/>
                </a:lnTo>
                <a:lnTo>
                  <a:pt x="47098" y="6204065"/>
                </a:lnTo>
                <a:cubicBezTo>
                  <a:pt x="496527" y="5250877"/>
                  <a:pt x="1200607" y="4808774"/>
                  <a:pt x="1908269" y="4670591"/>
                </a:cubicBezTo>
                <a:cubicBezTo>
                  <a:pt x="3063794" y="4444767"/>
                  <a:pt x="3651069" y="5049869"/>
                  <a:pt x="4346740" y="4932619"/>
                </a:cubicBezTo>
                <a:cubicBezTo>
                  <a:pt x="5554685" y="4728876"/>
                  <a:pt x="5597521" y="2835277"/>
                  <a:pt x="7355513" y="2255536"/>
                </a:cubicBezTo>
                <a:cubicBezTo>
                  <a:pt x="8739187" y="1799279"/>
                  <a:pt x="9474546" y="2975705"/>
                  <a:pt x="10661687" y="2626112"/>
                </a:cubicBezTo>
                <a:cubicBezTo>
                  <a:pt x="12338417" y="2132305"/>
                  <a:pt x="12443934" y="508507"/>
                  <a:pt x="14556005" y="15507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229D523-279D-7165-5F1D-EC0685F33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250" y="225425"/>
            <a:ext cx="14185900" cy="18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4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F24F17A-6565-EC55-0607-6B679BB072BB}"/>
              </a:ext>
            </a:extLst>
          </p:cNvPr>
          <p:cNvSpPr txBox="1"/>
          <p:nvPr/>
        </p:nvSpPr>
        <p:spPr>
          <a:xfrm>
            <a:off x="449999" y="468000"/>
            <a:ext cx="6344669" cy="24205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31520">
              <a:lnSpc>
                <a:spcPts val="4700"/>
              </a:lnSpc>
              <a:tabLst>
                <a:tab pos="1949450" algn="l"/>
              </a:tabLst>
              <a:defRPr/>
            </a:pPr>
            <a: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Your Wellbeing Platform and App!</a:t>
            </a:r>
            <a:b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What do you have access to?</a:t>
            </a:r>
            <a:endParaRPr lang="en-GB" sz="5000" i="0" spc="-400" dirty="0">
              <a:solidFill>
                <a:srgbClr val="122030"/>
              </a:solidFill>
              <a:effectLst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0991A-8224-F487-3819-F7B83A095FDB}"/>
              </a:ext>
            </a:extLst>
          </p:cNvPr>
          <p:cNvSpPr txBox="1"/>
          <p:nvPr/>
        </p:nvSpPr>
        <p:spPr>
          <a:xfrm>
            <a:off x="449262" y="3721860"/>
            <a:ext cx="6229123" cy="4121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Access the EAS directly through the wellbeing portal (desktop) and app (phone/tablet)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Supplying: Freephone number, text  and WhatsApp number, Live chat function, request a call back function and email address.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Step and calorie counter.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Mental wellbeing, fitness and nutrition resources.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E-learning modules.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Informative blog articles on all aspects of wellbeing.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On demand webinars.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Book and attend wellbeing events. 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418342B-0331-7AB0-E817-C3466A5EB20F}"/>
              </a:ext>
            </a:extLst>
          </p:cNvPr>
          <p:cNvSpPr>
            <a:spLocks/>
          </p:cNvSpPr>
          <p:nvPr/>
        </p:nvSpPr>
        <p:spPr>
          <a:xfrm>
            <a:off x="7315200" y="222251"/>
            <a:ext cx="6183338" cy="7783200"/>
          </a:xfrm>
          <a:prstGeom prst="roundRect">
            <a:avLst>
              <a:gd name="adj" fmla="val 329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0B9C9EE-3209-4BF2-9F45-A8D0D1E7A46B}"/>
              </a:ext>
            </a:extLst>
          </p:cNvPr>
          <p:cNvSpPr>
            <a:spLocks/>
          </p:cNvSpPr>
          <p:nvPr/>
        </p:nvSpPr>
        <p:spPr>
          <a:xfrm>
            <a:off x="7315199" y="222251"/>
            <a:ext cx="6183339" cy="7783200"/>
          </a:xfrm>
          <a:prstGeom prst="roundRect">
            <a:avLst>
              <a:gd name="adj" fmla="val 329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aptor V3 Black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E84E3F-67EB-D36F-465D-C483AF8D5B90}"/>
              </a:ext>
            </a:extLst>
          </p:cNvPr>
          <p:cNvSpPr>
            <a:spLocks/>
          </p:cNvSpPr>
          <p:nvPr/>
        </p:nvSpPr>
        <p:spPr>
          <a:xfrm>
            <a:off x="7315199" y="222251"/>
            <a:ext cx="7083425" cy="7783200"/>
          </a:xfrm>
          <a:prstGeom prst="roundRect">
            <a:avLst>
              <a:gd name="adj" fmla="val 329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14">
            <a:extLst>
              <a:ext uri="{FF2B5EF4-FFF2-40B4-BE49-F238E27FC236}">
                <a16:creationId xmlns:a16="http://schemas.microsoft.com/office/drawing/2014/main" id="{632CB8F1-A33E-B7F6-E173-A698FB1910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11" t="-11681" b="-121588"/>
          <a:stretch/>
        </p:blipFill>
        <p:spPr>
          <a:xfrm>
            <a:off x="8215287" y="222250"/>
            <a:ext cx="6183338" cy="7783201"/>
          </a:xfrm>
          <a:prstGeom prst="roundRect">
            <a:avLst>
              <a:gd name="adj" fmla="val 3173"/>
            </a:avLst>
          </a:prstGeom>
          <a:noFill/>
        </p:spPr>
      </p:pic>
      <p:pic>
        <p:nvPicPr>
          <p:cNvPr id="12" name="Picture Placeholder 14">
            <a:extLst>
              <a:ext uri="{FF2B5EF4-FFF2-40B4-BE49-F238E27FC236}">
                <a16:creationId xmlns:a16="http://schemas.microsoft.com/office/drawing/2014/main" id="{36F4D923-5760-B7DB-0D36-863B70569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0473" r="-25623" b="-12796"/>
          <a:stretch/>
        </p:blipFill>
        <p:spPr>
          <a:xfrm>
            <a:off x="7315200" y="222250"/>
            <a:ext cx="6183338" cy="7783201"/>
          </a:xfrm>
          <a:prstGeom prst="roundRect">
            <a:avLst>
              <a:gd name="adj" fmla="val 3173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167550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BB8EB4DB-910D-E62A-5F39-CE8E98A0CF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222251"/>
            <a:ext cx="7085013" cy="7783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4F17A-6565-EC55-0607-6B679BB072BB}"/>
              </a:ext>
            </a:extLst>
          </p:cNvPr>
          <p:cNvSpPr txBox="1"/>
          <p:nvPr/>
        </p:nvSpPr>
        <p:spPr>
          <a:xfrm>
            <a:off x="450000" y="468000"/>
            <a:ext cx="5588850" cy="124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31520">
              <a:lnSpc>
                <a:spcPts val="4700"/>
              </a:lnSpc>
              <a:tabLst>
                <a:tab pos="1949450" algn="l"/>
              </a:tabLst>
              <a:defRPr/>
            </a:pPr>
            <a: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Reach out to your EAS today for advice.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2E9409-C2A7-55B5-FF60-86260C9B78B0}"/>
              </a:ext>
            </a:extLst>
          </p:cNvPr>
          <p:cNvSpPr txBox="1"/>
          <p:nvPr/>
        </p:nvSpPr>
        <p:spPr>
          <a:xfrm>
            <a:off x="449263" y="3563271"/>
            <a:ext cx="6345407" cy="39174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GB" b="1" spc="-50" dirty="0">
                <a:solidFill>
                  <a:srgbClr val="122130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Freephone: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1800 814 243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GB" b="1" spc="-50" dirty="0">
                <a:solidFill>
                  <a:srgbClr val="122130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WhatsApp: </a:t>
            </a: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	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Text ‘Hi’ to 087 369 0010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GB" b="1" spc="-50" dirty="0">
                <a:solidFill>
                  <a:srgbClr val="122130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SMS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Text ‘Hi’ to 087 145 2056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US" sz="1400" dirty="0">
                <a:solidFill>
                  <a:srgbClr val="122130"/>
                </a:solidFill>
                <a:latin typeface="Gestura Text Light" panose="02020403080400000000" pitchFamily="18" charset="0"/>
              </a:rPr>
              <a:t>(standard rates apply)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endParaRPr lang="en-US" dirty="0">
              <a:solidFill>
                <a:srgbClr val="122130"/>
              </a:solidFill>
              <a:latin typeface="Gestura Text Light" panose="02020403080400000000" pitchFamily="18" charset="0"/>
            </a:endParaRP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You can Live Chat or Request a Call Back on the wellbeing portal and phone app 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Register Here: URL HERE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 </a:t>
            </a:r>
            <a:r>
              <a:rPr lang="en-US" dirty="0" err="1">
                <a:solidFill>
                  <a:srgbClr val="122130"/>
                </a:solidFill>
                <a:latin typeface="Gestura Text Light" panose="02020403080400000000" pitchFamily="18" charset="0"/>
              </a:rPr>
              <a:t>Organisation</a:t>
            </a: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 code: CODE HERE</a:t>
            </a:r>
          </a:p>
        </p:txBody>
      </p:sp>
    </p:spTree>
    <p:extLst>
      <p:ext uri="{BB962C8B-B14F-4D97-AF65-F5344CB8AC3E}">
        <p14:creationId xmlns:p14="http://schemas.microsoft.com/office/powerpoint/2010/main" val="126636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B50D884B-E504-DD18-727E-792D510175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222249"/>
            <a:ext cx="14171612" cy="7775575"/>
          </a:xfrm>
          <a:prstGeom prst="roundRect">
            <a:avLst>
              <a:gd name="adj" fmla="val 2887"/>
            </a:avLst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DEFCA2-08D5-89AF-9350-9A69614EA5B1}"/>
              </a:ext>
            </a:extLst>
          </p:cNvPr>
          <p:cNvSpPr txBox="1"/>
          <p:nvPr/>
        </p:nvSpPr>
        <p:spPr>
          <a:xfrm>
            <a:off x="449263" y="7211144"/>
            <a:ext cx="3398265" cy="64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i="0" spc="-150">
                <a:solidFill>
                  <a:schemeClr val="bg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Full spectrum care, </a:t>
            </a:r>
            <a:br>
              <a:rPr lang="en-GB" sz="2500" i="0" spc="-150">
                <a:solidFill>
                  <a:schemeClr val="bg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lang="en-GB" sz="2500" i="0" spc="-150">
                <a:solidFill>
                  <a:schemeClr val="bg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for a full spectrum life.</a:t>
            </a:r>
            <a:endParaRPr lang="en-US" sz="2500" i="0" spc="-150">
              <a:solidFill>
                <a:schemeClr val="bg2"/>
              </a:solidFill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5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colorful waves on a black background&#10;&#10;Description automatically generated">
            <a:extLst>
              <a:ext uri="{FF2B5EF4-FFF2-40B4-BE49-F238E27FC236}">
                <a16:creationId xmlns:a16="http://schemas.microsoft.com/office/drawing/2014/main" id="{FC18F304-7D02-5C9B-DDD0-9F7E1CBE19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222250"/>
            <a:ext cx="14171612" cy="7775575"/>
          </a:xfrm>
          <a:solidFill>
            <a:schemeClr val="tx1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D5D0B-8F55-13CD-C5CC-52C619F6C9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3" y="450849"/>
            <a:ext cx="7912859" cy="3477278"/>
          </a:xfrm>
        </p:spPr>
        <p:txBody>
          <a:bodyPr/>
          <a:lstStyle/>
          <a:p>
            <a:pPr>
              <a:lnSpc>
                <a:spcPts val="54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2"/>
                </a:solidFill>
              </a:rPr>
              <a:t>A manager’s guide to the</a:t>
            </a:r>
          </a:p>
          <a:p>
            <a:pPr>
              <a:lnSpc>
                <a:spcPts val="5400"/>
              </a:lnSpc>
              <a:spcBef>
                <a:spcPts val="0"/>
              </a:spcBef>
            </a:pPr>
            <a:r>
              <a:rPr lang="en-US" sz="5400" dirty="0">
                <a:solidFill>
                  <a:schemeClr val="tx2"/>
                </a:solidFill>
              </a:rPr>
              <a:t>Employee Assistance Programme.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6E6FE-8858-FE3C-8916-C1CA961AF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263" y="7554145"/>
            <a:ext cx="2100262" cy="2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08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F24F17A-6565-EC55-0607-6B679BB072BB}"/>
              </a:ext>
            </a:extLst>
          </p:cNvPr>
          <p:cNvSpPr txBox="1"/>
          <p:nvPr/>
        </p:nvSpPr>
        <p:spPr>
          <a:xfrm>
            <a:off x="450000" y="468000"/>
            <a:ext cx="5588850" cy="1215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31520">
              <a:lnSpc>
                <a:spcPts val="4700"/>
              </a:lnSpc>
              <a:tabLst>
                <a:tab pos="1949450" algn="l"/>
              </a:tabLst>
              <a:defRPr/>
            </a:pPr>
            <a: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What do you have access to?</a:t>
            </a:r>
          </a:p>
        </p:txBody>
      </p:sp>
      <p:pic>
        <p:nvPicPr>
          <p:cNvPr id="2" name="Picture 1" descr="A blue and white swirly pattern&#10;&#10;Description automatically generated with medium confidence">
            <a:extLst>
              <a:ext uri="{FF2B5EF4-FFF2-40B4-BE49-F238E27FC236}">
                <a16:creationId xmlns:a16="http://schemas.microsoft.com/office/drawing/2014/main" id="{BC8FDEAA-706E-4229-819A-631C106CF1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83"/>
          <a:stretch/>
        </p:blipFill>
        <p:spPr>
          <a:xfrm>
            <a:off x="222250" y="650632"/>
            <a:ext cx="14176375" cy="7353544"/>
          </a:xfrm>
          <a:prstGeom prst="roundRect">
            <a:avLst>
              <a:gd name="adj" fmla="val 2399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F4D298-84EA-80E1-0C7E-3A594A96BCCD}"/>
              </a:ext>
            </a:extLst>
          </p:cNvPr>
          <p:cNvSpPr txBox="1"/>
          <p:nvPr/>
        </p:nvSpPr>
        <p:spPr>
          <a:xfrm>
            <a:off x="7427063" y="3657600"/>
            <a:ext cx="6753650" cy="4121150"/>
          </a:xfrm>
          <a:prstGeom prst="roundRect">
            <a:avLst>
              <a:gd name="adj" fmla="val 5681"/>
            </a:avLst>
          </a:prstGeom>
          <a:solidFill>
            <a:schemeClr val="bg1"/>
          </a:solidFill>
        </p:spPr>
        <p:txBody>
          <a:bodyPr wrap="square" lIns="125999" tIns="125999" rIns="125999" bIns="0" rtlCol="0" anchor="t" anchorCtr="0">
            <a:noAutofit/>
          </a:bodyPr>
          <a:lstStyle/>
          <a:p>
            <a:pPr marL="0" marR="0" lvl="0" indent="0" algn="l" defTabSz="73152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1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4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Wellbeing Platform</a:t>
            </a:r>
            <a:br>
              <a:rPr kumimoji="0" lang="en-GB" sz="4000" i="0" u="none" strike="noStrike" kern="1200" cap="none" spc="-4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kumimoji="0" lang="en-GB" sz="4000" i="0" u="none" strike="noStrike" kern="1200" cap="none" spc="-4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and App.</a:t>
            </a:r>
          </a:p>
          <a:p>
            <a:pPr marL="0" marR="0" lvl="0" indent="0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6049FF"/>
              </a:buClr>
              <a:buSzPct val="120000"/>
              <a:buFontTx/>
              <a:buNone/>
              <a:tabLst/>
              <a:defRPr/>
            </a:pPr>
            <a:endParaRPr kumimoji="0" lang="en-GB" sz="1800" i="0" u="none" strike="noStrike" kern="1200" cap="none" spc="-5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6049FF"/>
              </a:buClr>
              <a:buSzPct val="120000"/>
              <a:buFontTx/>
              <a:buNone/>
              <a:tabLst/>
              <a:defRPr/>
            </a:pPr>
            <a:endParaRPr lang="en-GB" spc="-50" dirty="0">
              <a:solidFill>
                <a:schemeClr val="bg2"/>
              </a:solidFill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3B0FA-9E54-0727-A332-C5422768C192}"/>
              </a:ext>
            </a:extLst>
          </p:cNvPr>
          <p:cNvSpPr txBox="1"/>
          <p:nvPr/>
        </p:nvSpPr>
        <p:spPr>
          <a:xfrm>
            <a:off x="455501" y="5941393"/>
            <a:ext cx="6753650" cy="1841776"/>
          </a:xfrm>
          <a:prstGeom prst="roundRect">
            <a:avLst>
              <a:gd name="adj" fmla="val 14070"/>
            </a:avLst>
          </a:prstGeom>
          <a:solidFill>
            <a:schemeClr val="bg1"/>
          </a:solidFill>
        </p:spPr>
        <p:txBody>
          <a:bodyPr wrap="square" lIns="125999" tIns="125999" rIns="125999" bIns="0" rtlCol="0" anchor="t" anchorCtr="0">
            <a:noAutofit/>
          </a:bodyPr>
          <a:lstStyle/>
          <a:p>
            <a:pPr marL="0" marR="0" lvl="0" indent="0" algn="l" defTabSz="73152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1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4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Online CBT</a:t>
            </a:r>
            <a:endParaRPr kumimoji="0" lang="en-GB" sz="4000" i="0" u="none" strike="noStrike" kern="1200" cap="none" spc="-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6049FF"/>
              </a:buClr>
              <a:buSzPct val="120000"/>
              <a:buFontTx/>
              <a:buNone/>
              <a:tabLst/>
              <a:defRPr/>
            </a:pPr>
            <a:endParaRPr lang="en-GB" spc="-50" dirty="0">
              <a:solidFill>
                <a:schemeClr val="tx2"/>
              </a:solidFill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D0B6D-F3E1-9A17-6682-C1540920AF0A}"/>
              </a:ext>
            </a:extLst>
          </p:cNvPr>
          <p:cNvSpPr txBox="1"/>
          <p:nvPr/>
        </p:nvSpPr>
        <p:spPr>
          <a:xfrm>
            <a:off x="448838" y="3657600"/>
            <a:ext cx="6753650" cy="2062786"/>
          </a:xfrm>
          <a:prstGeom prst="roundRect">
            <a:avLst>
              <a:gd name="adj" fmla="val 12401"/>
            </a:avLst>
          </a:prstGeom>
          <a:solidFill>
            <a:schemeClr val="bg1"/>
          </a:solidFill>
        </p:spPr>
        <p:txBody>
          <a:bodyPr wrap="square" lIns="125999" tIns="125999" rIns="125999" bIns="0" rtlCol="0" anchor="t" anchorCtr="0">
            <a:noAutofit/>
          </a:bodyPr>
          <a:lstStyle/>
          <a:p>
            <a:pPr marL="0" marR="0" lvl="0" indent="0" algn="l" defTabSz="73152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1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4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Employee Assistance Service (EAS)</a:t>
            </a:r>
            <a:endParaRPr kumimoji="0" lang="en-GB" sz="4000" i="0" u="none" strike="noStrike" kern="1200" cap="none" spc="-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FCE27-EFEE-0599-54D7-4169BC2830D4}"/>
              </a:ext>
            </a:extLst>
          </p:cNvPr>
          <p:cNvSpPr txBox="1"/>
          <p:nvPr/>
        </p:nvSpPr>
        <p:spPr>
          <a:xfrm>
            <a:off x="729574" y="4584941"/>
            <a:ext cx="6182855" cy="870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1600" dirty="0">
                <a:solidFill>
                  <a:srgbClr val="122130"/>
                </a:solidFill>
                <a:latin typeface="Gestura Text Light" panose="02020403080400000000" pitchFamily="18" charset="0"/>
              </a:rPr>
              <a:t>In-the-moment support 24/7/364, Psychoeducation and coping skills, U</a:t>
            </a:r>
            <a:r>
              <a:rPr lang="en-US" sz="16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p to 6 counselling sessions where clinically appropriate, Signposting to </a:t>
            </a:r>
            <a:r>
              <a:rPr lang="en-US" sz="1600" dirty="0" err="1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specialised</a:t>
            </a:r>
            <a:r>
              <a:rPr lang="en-US" sz="16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 supports with interim support.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733BFB-69C3-825D-B5DD-4B589EAF642E}"/>
              </a:ext>
            </a:extLst>
          </p:cNvPr>
          <p:cNvSpPr txBox="1"/>
          <p:nvPr/>
        </p:nvSpPr>
        <p:spPr>
          <a:xfrm>
            <a:off x="635210" y="6794923"/>
            <a:ext cx="6096894" cy="575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16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Access to clinically led online Cognitive </a:t>
            </a:r>
            <a:r>
              <a:rPr lang="en-US" sz="1600" dirty="0" err="1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Behavioural</a:t>
            </a:r>
            <a:r>
              <a:rPr lang="en-US" sz="16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 Therapy pathways to expand access, drive engagement and increase recovery.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88A8E-BBF0-1BC1-DF44-955FD44CDD2A}"/>
              </a:ext>
            </a:extLst>
          </p:cNvPr>
          <p:cNvSpPr txBox="1"/>
          <p:nvPr/>
        </p:nvSpPr>
        <p:spPr>
          <a:xfrm>
            <a:off x="7630446" y="5486873"/>
            <a:ext cx="6231328" cy="18912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1600" dirty="0">
                <a:solidFill>
                  <a:srgbClr val="122030"/>
                </a:solidFill>
                <a:effectLst/>
                <a:latin typeface="Gestura Text Light" panose="02020403080400000000" pitchFamily="18" charset="0"/>
              </a:rPr>
              <a:t>A </a:t>
            </a:r>
            <a:r>
              <a:rPr lang="en-US" sz="1600" dirty="0" err="1">
                <a:solidFill>
                  <a:srgbClr val="122030"/>
                </a:solidFill>
                <a:effectLst/>
                <a:latin typeface="Gestura Text Light" panose="02020403080400000000" pitchFamily="18" charset="0"/>
              </a:rPr>
              <a:t>customised</a:t>
            </a:r>
            <a:r>
              <a:rPr lang="en-US" sz="1600" dirty="0">
                <a:solidFill>
                  <a:srgbClr val="122030"/>
                </a:solidFill>
                <a:effectLst/>
                <a:latin typeface="Gestura Text Light" panose="02020403080400000000" pitchFamily="18" charset="0"/>
              </a:rPr>
              <a:t>, digital platform  delivering expert content on mental wellbeing, fitness and nutrition, in addition to a step counter and a calorie tracker.</a:t>
            </a:r>
          </a:p>
          <a:p>
            <a:pPr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1600" dirty="0">
                <a:solidFill>
                  <a:srgbClr val="122030"/>
                </a:solidFill>
                <a:effectLst/>
                <a:latin typeface="Gestura Text Light" panose="02020403080400000000" pitchFamily="18" charset="0"/>
              </a:rPr>
              <a:t>For example, through the Platform, you will be able to access various Mental Health </a:t>
            </a:r>
            <a:r>
              <a:rPr lang="en-US" sz="1600" dirty="0" err="1">
                <a:solidFill>
                  <a:srgbClr val="122030"/>
                </a:solidFill>
                <a:effectLst/>
                <a:latin typeface="Gestura Text Light" panose="02020403080400000000" pitchFamily="18" charset="0"/>
              </a:rPr>
              <a:t>elearning</a:t>
            </a:r>
            <a:r>
              <a:rPr lang="en-US" sz="1600" dirty="0">
                <a:solidFill>
                  <a:srgbClr val="122030"/>
                </a:solidFill>
                <a:effectLst/>
                <a:latin typeface="Gestura Text Light" panose="02020403080400000000" pitchFamily="18" charset="0"/>
              </a:rPr>
              <a:t> courses that educates, informs and empowers you in various aspects of mental wellbeing</a:t>
            </a:r>
            <a:r>
              <a:rPr lang="en-US" sz="1800" dirty="0">
                <a:solidFill>
                  <a:srgbClr val="122030"/>
                </a:solidFill>
                <a:effectLst/>
                <a:latin typeface="Gestura Text Light" panose="02020403080400000000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472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BB8EB4DB-910D-E62A-5F39-CE8E98A0CF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222251"/>
            <a:ext cx="7085013" cy="7783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4F17A-6565-EC55-0607-6B679BB072BB}"/>
              </a:ext>
            </a:extLst>
          </p:cNvPr>
          <p:cNvSpPr txBox="1"/>
          <p:nvPr/>
        </p:nvSpPr>
        <p:spPr>
          <a:xfrm>
            <a:off x="450000" y="468000"/>
            <a:ext cx="5588850" cy="124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31520">
              <a:lnSpc>
                <a:spcPts val="4700"/>
              </a:lnSpc>
              <a:tabLst>
                <a:tab pos="1949450" algn="l"/>
              </a:tabLst>
              <a:defRPr/>
            </a:pPr>
            <a: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How do I access </a:t>
            </a:r>
            <a:b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the EAS service?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0991A-8224-F487-3819-F7B83A095FDB}"/>
              </a:ext>
            </a:extLst>
          </p:cNvPr>
          <p:cNvSpPr txBox="1"/>
          <p:nvPr/>
        </p:nvSpPr>
        <p:spPr>
          <a:xfrm>
            <a:off x="449263" y="2550173"/>
            <a:ext cx="6345407" cy="49305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Accessible 24/7, 365 days a year. 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A completely free and 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confidential service available via: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GB" b="1" spc="-50" dirty="0">
                <a:solidFill>
                  <a:srgbClr val="122130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Freephone: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1800 814 243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GB" b="1" spc="-50" dirty="0">
                <a:solidFill>
                  <a:srgbClr val="122130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WhatsApp: </a:t>
            </a: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	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Text ‘Hi’ to 087 369 0010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GB" b="1" spc="-50" dirty="0">
                <a:solidFill>
                  <a:srgbClr val="122130"/>
                </a:solidFill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SMS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Text ‘Hi’ to 087 145 2056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r>
              <a:rPr lang="en-US" sz="1400" dirty="0">
                <a:solidFill>
                  <a:srgbClr val="122130"/>
                </a:solidFill>
                <a:latin typeface="Gestura Text Light" panose="02020403080400000000" pitchFamily="18" charset="0"/>
              </a:rPr>
              <a:t>(standard rates apply)</a:t>
            </a:r>
            <a:b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</a:br>
            <a:endParaRPr lang="en-US" dirty="0">
              <a:solidFill>
                <a:srgbClr val="122130"/>
              </a:solidFill>
              <a:latin typeface="Gestura Text Light" panose="02020403080400000000" pitchFamily="18" charset="0"/>
            </a:endParaRP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You can Live Chat or Request a Call Back on the wellbeing portal and phone app 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Register Here: URL HERE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 </a:t>
            </a:r>
            <a:r>
              <a:rPr lang="en-US" dirty="0" err="1">
                <a:solidFill>
                  <a:srgbClr val="122130"/>
                </a:solidFill>
                <a:latin typeface="Gestura Text Light" panose="02020403080400000000" pitchFamily="18" charset="0"/>
              </a:rPr>
              <a:t>Organisation</a:t>
            </a: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 code: CODE HERE</a:t>
            </a:r>
          </a:p>
        </p:txBody>
      </p:sp>
    </p:spTree>
    <p:extLst>
      <p:ext uri="{BB962C8B-B14F-4D97-AF65-F5344CB8AC3E}">
        <p14:creationId xmlns:p14="http://schemas.microsoft.com/office/powerpoint/2010/main" val="269503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BB8EB4DB-910D-E62A-5F39-CE8E98A0CF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222251"/>
            <a:ext cx="7085013" cy="7783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4F17A-6565-EC55-0607-6B679BB072BB}"/>
              </a:ext>
            </a:extLst>
          </p:cNvPr>
          <p:cNvSpPr txBox="1"/>
          <p:nvPr/>
        </p:nvSpPr>
        <p:spPr>
          <a:xfrm>
            <a:off x="450000" y="468000"/>
            <a:ext cx="5588850" cy="1849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31520">
              <a:lnSpc>
                <a:spcPts val="4700"/>
              </a:lnSpc>
              <a:tabLst>
                <a:tab pos="1949450" algn="l"/>
              </a:tabLst>
              <a:defRPr/>
            </a:pPr>
            <a: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Who will you speak with on the initial telephone call?</a:t>
            </a:r>
            <a:endParaRPr lang="en-GB" sz="5000" i="0" spc="-400" dirty="0">
              <a:effectLst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0991A-8224-F487-3819-F7B83A095FDB}"/>
              </a:ext>
            </a:extLst>
          </p:cNvPr>
          <p:cNvSpPr txBox="1"/>
          <p:nvPr/>
        </p:nvSpPr>
        <p:spPr>
          <a:xfrm>
            <a:off x="449263" y="3960048"/>
            <a:ext cx="6345407" cy="33275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Fully qualified and experienced counsellors, who can offer immediate telephone support.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Each case is handled by one of our counsellors who will become your dedicated Case Manager from start to finish.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On the initial call, the  Case Manager will collect your details, discuss the issue you are facing and complete a quick assessment, taking approximately 30 minutes. This is also known as the triage process.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The Case Manager will then match the employee with the most appropriate service.</a:t>
            </a:r>
          </a:p>
        </p:txBody>
      </p:sp>
    </p:spTree>
    <p:extLst>
      <p:ext uri="{BB962C8B-B14F-4D97-AF65-F5344CB8AC3E}">
        <p14:creationId xmlns:p14="http://schemas.microsoft.com/office/powerpoint/2010/main" val="104904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BB8EB4DB-910D-E62A-5F39-CE8E98A0CF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oundRect">
            <a:avLst>
              <a:gd name="adj" fmla="val 484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4F17A-6565-EC55-0607-6B679BB072BB}"/>
              </a:ext>
            </a:extLst>
          </p:cNvPr>
          <p:cNvSpPr txBox="1"/>
          <p:nvPr/>
        </p:nvSpPr>
        <p:spPr>
          <a:xfrm>
            <a:off x="449999" y="468000"/>
            <a:ext cx="6976325" cy="1215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31520">
              <a:lnSpc>
                <a:spcPts val="4700"/>
              </a:lnSpc>
              <a:tabLst>
                <a:tab pos="1949450" algn="l"/>
              </a:tabLst>
              <a:defRPr/>
            </a:pPr>
            <a: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Short-Term Counselling: </a:t>
            </a:r>
            <a:b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lang="en-US" sz="5000" i="0" spc="-400" dirty="0">
                <a:solidFill>
                  <a:srgbClr val="122030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How does it work?</a:t>
            </a:r>
            <a:endParaRPr lang="en-GB" sz="5000" i="0" spc="-400" dirty="0">
              <a:solidFill>
                <a:srgbClr val="122030"/>
              </a:solidFill>
              <a:effectLst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0991A-8224-F487-3819-F7B83A095FDB}"/>
              </a:ext>
            </a:extLst>
          </p:cNvPr>
          <p:cNvSpPr txBox="1"/>
          <p:nvPr/>
        </p:nvSpPr>
        <p:spPr>
          <a:xfrm>
            <a:off x="449263" y="2799474"/>
            <a:ext cx="8140700" cy="4468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Where appropriate, person may be referred to counselling through the EAS following the triage process with the Case Manager.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When a person is referred to workplace they will be provided with up to 6 sessions of counselling, where appropriate.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Our expansive team is spread throughout the Island of Ireland, so a person may be matched with a counsellor within 30km of their home or workplace, where appropriate. 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Our counsellors have a wide range of clinical specialties, meaning a person can be matched with someone experienced in dealing with their specific issue.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After being referred, a person’s appointment will be confirmed within 24 hours and scheduled within 5 days of initial contact.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Our team of counsellors speak more than a 33 different languages. Therefore, we can deliver the counselling services in multiple languages.*</a:t>
            </a:r>
          </a:p>
        </p:txBody>
      </p:sp>
    </p:spTree>
    <p:extLst>
      <p:ext uri="{BB962C8B-B14F-4D97-AF65-F5344CB8AC3E}">
        <p14:creationId xmlns:p14="http://schemas.microsoft.com/office/powerpoint/2010/main" val="2952554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BB8EB4DB-910D-E62A-5F39-CE8E98A0CF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222251"/>
            <a:ext cx="7085013" cy="7783200"/>
          </a:xfrm>
          <a:prstGeom prst="roundRect">
            <a:avLst>
              <a:gd name="adj" fmla="val 3013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4F17A-6565-EC55-0607-6B679BB072BB}"/>
              </a:ext>
            </a:extLst>
          </p:cNvPr>
          <p:cNvSpPr txBox="1"/>
          <p:nvPr/>
        </p:nvSpPr>
        <p:spPr>
          <a:xfrm>
            <a:off x="450000" y="468000"/>
            <a:ext cx="5588850" cy="1215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31520">
              <a:lnSpc>
                <a:spcPts val="4700"/>
              </a:lnSpc>
              <a:tabLst>
                <a:tab pos="1949450" algn="l"/>
              </a:tabLst>
              <a:defRPr/>
            </a:pPr>
            <a: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How does the EAS support managers?</a:t>
            </a:r>
            <a:endParaRPr lang="en-GB" sz="5000" i="0" spc="-400" dirty="0">
              <a:effectLst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0991A-8224-F487-3819-F7B83A095FDB}"/>
              </a:ext>
            </a:extLst>
          </p:cNvPr>
          <p:cNvSpPr txBox="1"/>
          <p:nvPr/>
        </p:nvSpPr>
        <p:spPr>
          <a:xfrm>
            <a:off x="449263" y="4225093"/>
            <a:ext cx="6345407" cy="3608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We offer access to guidance and expertise, where our counsellors can support managers when approaching employee issues where there is an emotional component causing you concern.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Providing guidance in </a:t>
            </a:r>
            <a:r>
              <a:rPr lang="en-US" dirty="0" err="1">
                <a:solidFill>
                  <a:srgbClr val="122130"/>
                </a:solidFill>
                <a:latin typeface="Gestura Text Light" panose="02020403080400000000" pitchFamily="18" charset="0"/>
              </a:rPr>
              <a:t>recognising</a:t>
            </a: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 problems at an early stage and support in dealing with difficult employees and complex issues.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Reduces management/HR time spent on employee problems.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Can provide awareness of common issues through statistical feedback and reporting.</a:t>
            </a:r>
          </a:p>
        </p:txBody>
      </p:sp>
    </p:spTree>
    <p:extLst>
      <p:ext uri="{BB962C8B-B14F-4D97-AF65-F5344CB8AC3E}">
        <p14:creationId xmlns:p14="http://schemas.microsoft.com/office/powerpoint/2010/main" val="3391592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6BAC67-31F4-A7AA-96F1-261B01BD7E58}"/>
              </a:ext>
            </a:extLst>
          </p:cNvPr>
          <p:cNvSpPr txBox="1"/>
          <p:nvPr/>
        </p:nvSpPr>
        <p:spPr>
          <a:xfrm>
            <a:off x="449999" y="450000"/>
            <a:ext cx="7375155" cy="124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31520">
              <a:lnSpc>
                <a:spcPts val="4700"/>
              </a:lnSpc>
              <a:tabLst>
                <a:tab pos="1949450" algn="l"/>
              </a:tabLst>
              <a:defRPr/>
            </a:pPr>
            <a:r>
              <a:rPr lang="en-US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Some example of how the EAS can help a manager:</a:t>
            </a:r>
            <a:endParaRPr lang="en-GB" sz="5000" i="0" spc="-400" dirty="0">
              <a:effectLst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16A50-11E7-4729-B6E6-9F0CD782719C}"/>
              </a:ext>
            </a:extLst>
          </p:cNvPr>
          <p:cNvSpPr txBox="1"/>
          <p:nvPr/>
        </p:nvSpPr>
        <p:spPr>
          <a:xfrm>
            <a:off x="450000" y="2960068"/>
            <a:ext cx="3263163" cy="2309463"/>
          </a:xfrm>
          <a:prstGeom prst="roundRect">
            <a:avLst>
              <a:gd name="adj" fmla="val 4530"/>
            </a:avLst>
          </a:prstGeom>
          <a:noFill/>
          <a:ln w="12700">
            <a:solidFill>
              <a:schemeClr val="tx2"/>
            </a:solidFill>
          </a:ln>
        </p:spPr>
        <p:txBody>
          <a:bodyPr wrap="square" lIns="125999" tIns="125999" rIns="125999" bIns="0" rtlCol="0" anchor="t" anchorCtr="0">
            <a:noAutofit/>
          </a:bodyPr>
          <a:lstStyle/>
          <a:p>
            <a:pPr>
              <a:lnSpc>
                <a:spcPts val="2500"/>
              </a:lnSpc>
              <a:defRPr/>
            </a:pP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Advice around discipline and grievance issues or employee performance issues.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81D42-FB25-0A3C-2720-65D0FBAC6AAC}"/>
              </a:ext>
            </a:extLst>
          </p:cNvPr>
          <p:cNvSpPr txBox="1"/>
          <p:nvPr/>
        </p:nvSpPr>
        <p:spPr>
          <a:xfrm>
            <a:off x="3939325" y="2960068"/>
            <a:ext cx="3263163" cy="2309463"/>
          </a:xfrm>
          <a:prstGeom prst="roundRect">
            <a:avLst>
              <a:gd name="adj" fmla="val 4530"/>
            </a:avLst>
          </a:prstGeom>
          <a:solidFill>
            <a:schemeClr val="tx1"/>
          </a:solidFill>
          <a:ln w="12700">
            <a:noFill/>
          </a:ln>
        </p:spPr>
        <p:txBody>
          <a:bodyPr wrap="square" lIns="125999" tIns="125999" rIns="125999" bIns="0" rtlCol="0" anchor="t" anchorCtr="0">
            <a:noAutofit/>
          </a:bodyPr>
          <a:lstStyle/>
          <a:p>
            <a:pPr>
              <a:lnSpc>
                <a:spcPts val="2500"/>
              </a:lnSpc>
              <a:defRPr/>
            </a:pP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Referring employees</a:t>
            </a:r>
            <a:br>
              <a:rPr kumimoji="0" lang="en-US" sz="2500" i="0" u="none" strike="noStrike" kern="1200" cap="none" spc="-18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to the EAS.</a:t>
            </a:r>
          </a:p>
          <a:p>
            <a:pPr>
              <a:lnSpc>
                <a:spcPts val="2500"/>
              </a:lnSpc>
              <a:defRPr/>
            </a:pPr>
            <a:endParaRPr kumimoji="0" lang="en-US" sz="2500" i="0" u="none" strike="noStrike" kern="1200" cap="none" spc="-18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EC8A0-AA38-D80A-E5AD-56CB040EB7D2}"/>
              </a:ext>
            </a:extLst>
          </p:cNvPr>
          <p:cNvSpPr txBox="1"/>
          <p:nvPr/>
        </p:nvSpPr>
        <p:spPr>
          <a:xfrm>
            <a:off x="7427914" y="2960068"/>
            <a:ext cx="3263163" cy="2309463"/>
          </a:xfrm>
          <a:prstGeom prst="roundRect">
            <a:avLst>
              <a:gd name="adj" fmla="val 4530"/>
            </a:avLst>
          </a:prstGeom>
          <a:noFill/>
          <a:ln w="12700">
            <a:solidFill>
              <a:schemeClr val="tx2"/>
            </a:solidFill>
          </a:ln>
        </p:spPr>
        <p:txBody>
          <a:bodyPr wrap="square" lIns="125999" tIns="125999" rIns="125999" bIns="0" rtlCol="0" anchor="t" anchorCtr="0">
            <a:noAutofit/>
          </a:bodyPr>
          <a:lstStyle/>
          <a:p>
            <a:pPr>
              <a:lnSpc>
                <a:spcPts val="2500"/>
              </a:lnSpc>
              <a:defRPr/>
            </a:pP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Helping employees</a:t>
            </a:r>
            <a:br>
              <a:rPr kumimoji="0" lang="en-US" sz="2500" i="0" u="none" strike="noStrike" kern="1200" cap="none" spc="-180" normalizeH="0" baseline="0" noProof="0" dirty="0">
                <a:ln>
                  <a:noFill/>
                </a:ln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with issues at home.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6E154-1EDB-947E-3187-DB91D47035BF}"/>
              </a:ext>
            </a:extLst>
          </p:cNvPr>
          <p:cNvSpPr txBox="1"/>
          <p:nvPr/>
        </p:nvSpPr>
        <p:spPr>
          <a:xfrm>
            <a:off x="10915650" y="2960068"/>
            <a:ext cx="3263163" cy="2309463"/>
          </a:xfrm>
          <a:prstGeom prst="roundRect">
            <a:avLst>
              <a:gd name="adj" fmla="val 4530"/>
            </a:avLst>
          </a:prstGeom>
          <a:solidFill>
            <a:schemeClr val="tx1"/>
          </a:solidFill>
          <a:ln w="12700">
            <a:noFill/>
          </a:ln>
        </p:spPr>
        <p:txBody>
          <a:bodyPr wrap="square" lIns="125999" tIns="125999" rIns="125999" bIns="0" rtlCol="0" anchor="t" anchorCtr="0">
            <a:noAutofit/>
          </a:bodyPr>
          <a:lstStyle/>
          <a:p>
            <a:pPr>
              <a:lnSpc>
                <a:spcPts val="2500"/>
              </a:lnSpc>
              <a:defRPr/>
            </a:pP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Emotional interviews</a:t>
            </a:r>
            <a:br>
              <a:rPr kumimoji="0" lang="en-US" sz="2500" i="0" u="none" strike="noStrike" kern="1200" cap="none" spc="-18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with team members.</a:t>
            </a:r>
          </a:p>
          <a:p>
            <a:pPr>
              <a:lnSpc>
                <a:spcPts val="2500"/>
              </a:lnSpc>
              <a:defRPr/>
            </a:pPr>
            <a:endParaRPr kumimoji="0" lang="en-US" sz="2500" i="0" u="none" strike="noStrike" kern="1200" cap="none" spc="-18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82507-E88C-FA24-2758-01141C81DAFC}"/>
              </a:ext>
            </a:extLst>
          </p:cNvPr>
          <p:cNvSpPr txBox="1"/>
          <p:nvPr/>
        </p:nvSpPr>
        <p:spPr>
          <a:xfrm>
            <a:off x="450000" y="5491233"/>
            <a:ext cx="3263163" cy="2309463"/>
          </a:xfrm>
          <a:prstGeom prst="roundRect">
            <a:avLst>
              <a:gd name="adj" fmla="val 4530"/>
            </a:avLst>
          </a:prstGeom>
          <a:solidFill>
            <a:schemeClr val="tx1"/>
          </a:solidFill>
          <a:ln w="12700">
            <a:noFill/>
          </a:ln>
        </p:spPr>
        <p:txBody>
          <a:bodyPr wrap="square" lIns="125999" tIns="125999" rIns="125999" bIns="0" rtlCol="0" anchor="t" anchorCtr="0">
            <a:noAutofit/>
          </a:bodyPr>
          <a:lstStyle/>
          <a:p>
            <a:pPr>
              <a:lnSpc>
                <a:spcPts val="2500"/>
              </a:lnSpc>
              <a:defRPr/>
            </a:pP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Managing change</a:t>
            </a:r>
            <a:br>
              <a:rPr kumimoji="0" lang="en-US" sz="2500" i="0" u="none" strike="noStrike" kern="1200" cap="none" spc="-18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within the team.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637579-6333-973F-4D2E-9221AA9E52C5}"/>
              </a:ext>
            </a:extLst>
          </p:cNvPr>
          <p:cNvSpPr txBox="1"/>
          <p:nvPr/>
        </p:nvSpPr>
        <p:spPr>
          <a:xfrm>
            <a:off x="3939325" y="5491233"/>
            <a:ext cx="3263163" cy="2309463"/>
          </a:xfrm>
          <a:prstGeom prst="roundRect">
            <a:avLst>
              <a:gd name="adj" fmla="val 4530"/>
            </a:avLst>
          </a:prstGeom>
          <a:noFill/>
          <a:ln w="12700">
            <a:solidFill>
              <a:schemeClr val="tx2"/>
            </a:solidFill>
          </a:ln>
        </p:spPr>
        <p:txBody>
          <a:bodyPr wrap="square" lIns="125999" tIns="125999" rIns="125999" bIns="0" rtlCol="0" anchor="t" anchorCtr="0">
            <a:noAutofit/>
          </a:bodyPr>
          <a:lstStyle/>
          <a:p>
            <a:pPr>
              <a:lnSpc>
                <a:spcPts val="2500"/>
              </a:lnSpc>
              <a:defRPr/>
            </a:pP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Breaking bad news</a:t>
            </a:r>
            <a:br>
              <a:rPr kumimoji="0" lang="en-US" sz="2500" i="0" u="none" strike="noStrike" kern="1200" cap="none" spc="-180" normalizeH="0" baseline="0" noProof="0" dirty="0">
                <a:ln>
                  <a:noFill/>
                </a:ln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to employees.</a:t>
            </a:r>
          </a:p>
          <a:p>
            <a:pPr>
              <a:lnSpc>
                <a:spcPts val="2500"/>
              </a:lnSpc>
              <a:defRPr/>
            </a:pPr>
            <a:endParaRPr kumimoji="0" lang="en-US" sz="2500" i="0" u="none" strike="noStrike" kern="1200" cap="none" spc="-18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  <a:p>
            <a:pPr>
              <a:lnSpc>
                <a:spcPts val="2500"/>
              </a:lnSpc>
              <a:defRPr/>
            </a:pPr>
            <a:endParaRPr kumimoji="0" lang="en-US" sz="2500" i="0" u="none" strike="noStrike" kern="1200" cap="none" spc="-18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E2E28-F072-30EA-D542-891C54887AF0}"/>
              </a:ext>
            </a:extLst>
          </p:cNvPr>
          <p:cNvSpPr txBox="1"/>
          <p:nvPr/>
        </p:nvSpPr>
        <p:spPr>
          <a:xfrm>
            <a:off x="7427914" y="5491233"/>
            <a:ext cx="3263163" cy="2309463"/>
          </a:xfrm>
          <a:prstGeom prst="roundRect">
            <a:avLst>
              <a:gd name="adj" fmla="val 4530"/>
            </a:avLst>
          </a:prstGeom>
          <a:solidFill>
            <a:schemeClr val="tx1"/>
          </a:solidFill>
          <a:ln w="12700">
            <a:noFill/>
          </a:ln>
        </p:spPr>
        <p:txBody>
          <a:bodyPr wrap="square" lIns="125999" tIns="125999" rIns="125999" bIns="0" rtlCol="0" anchor="t" anchorCtr="0">
            <a:noAutofit/>
          </a:bodyPr>
          <a:lstStyle/>
          <a:p>
            <a:pPr>
              <a:lnSpc>
                <a:spcPts val="2500"/>
              </a:lnSpc>
              <a:defRPr/>
            </a:pPr>
            <a:r>
              <a:rPr kumimoji="0" lang="en-US" sz="2500" i="0" u="none" strike="noStrike" kern="1200" cap="none" spc="-18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Advice on your own emotional wellbeing.</a:t>
            </a:r>
          </a:p>
        </p:txBody>
      </p:sp>
    </p:spTree>
    <p:extLst>
      <p:ext uri="{BB962C8B-B14F-4D97-AF65-F5344CB8AC3E}">
        <p14:creationId xmlns:p14="http://schemas.microsoft.com/office/powerpoint/2010/main" val="8338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B8AED6-61A1-EF28-2606-969DE56326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155"/>
          <a:stretch/>
        </p:blipFill>
        <p:spPr>
          <a:xfrm>
            <a:off x="222250" y="450850"/>
            <a:ext cx="14176375" cy="7553325"/>
          </a:xfrm>
          <a:prstGeom prst="roundRect">
            <a:avLst>
              <a:gd name="adj" fmla="val 2399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136770-CFF7-D689-B434-440DA03658C4}"/>
              </a:ext>
            </a:extLst>
          </p:cNvPr>
          <p:cNvSpPr txBox="1"/>
          <p:nvPr/>
        </p:nvSpPr>
        <p:spPr>
          <a:xfrm>
            <a:off x="449999" y="450000"/>
            <a:ext cx="7208101" cy="1215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31520">
              <a:lnSpc>
                <a:spcPts val="4700"/>
              </a:lnSpc>
              <a:tabLst>
                <a:tab pos="1949450" algn="l"/>
              </a:tabLst>
              <a:defRPr/>
            </a:pPr>
            <a:r>
              <a:rPr lang="en-GB" sz="5000" i="0" spc="-400" dirty="0">
                <a:solidFill>
                  <a:schemeClr val="tx2"/>
                </a:solidFill>
                <a:effectLst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How do I refer a member of my team to the EAS?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21D9C-EEED-BE13-8629-59BC493BD3C3}"/>
              </a:ext>
            </a:extLst>
          </p:cNvPr>
          <p:cNvSpPr txBox="1"/>
          <p:nvPr/>
        </p:nvSpPr>
        <p:spPr>
          <a:xfrm>
            <a:off x="450000" y="3706587"/>
            <a:ext cx="6752488" cy="4072164"/>
          </a:xfrm>
          <a:prstGeom prst="roundRect">
            <a:avLst>
              <a:gd name="adj" fmla="val 4049"/>
            </a:avLst>
          </a:prstGeom>
          <a:solidFill>
            <a:schemeClr val="bg1"/>
          </a:solidFill>
        </p:spPr>
        <p:txBody>
          <a:bodyPr wrap="square" lIns="125999" tIns="125999" rIns="125999" bIns="0" rtlCol="0" anchor="t" anchorCtr="0">
            <a:noAutofit/>
          </a:bodyPr>
          <a:lstStyle/>
          <a:p>
            <a:pPr marL="0" marR="0" lvl="0" indent="0" algn="l" defTabSz="73152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1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i="0" u="none" strike="noStrike" kern="1200" cap="none" spc="-4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Encourage them to reach out directly to</a:t>
            </a:r>
            <a:br>
              <a:rPr kumimoji="0" lang="en-GB" sz="5000" i="0" u="none" strike="noStrike" kern="1200" cap="none" spc="-4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</a:br>
            <a:r>
              <a:rPr kumimoji="0" lang="en-GB" sz="5000" i="0" u="none" strike="noStrike" kern="1200" cap="none" spc="-4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the EAS.</a:t>
            </a:r>
            <a:endParaRPr kumimoji="0" lang="en-GB" sz="1800" i="0" u="none" strike="noStrike" kern="1200" cap="none" spc="-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6049FF"/>
              </a:buClr>
              <a:buSzPct val="120000"/>
              <a:buFontTx/>
              <a:buNone/>
              <a:tabLst/>
              <a:defRPr/>
            </a:pPr>
            <a:endParaRPr lang="en-GB" spc="-50" dirty="0">
              <a:solidFill>
                <a:schemeClr val="tx2"/>
              </a:solidFill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78D27D-4E31-4D53-2809-C1B6B6467B82}"/>
              </a:ext>
            </a:extLst>
          </p:cNvPr>
          <p:cNvSpPr txBox="1"/>
          <p:nvPr/>
        </p:nvSpPr>
        <p:spPr>
          <a:xfrm>
            <a:off x="7471286" y="3706587"/>
            <a:ext cx="6752488" cy="4072164"/>
          </a:xfrm>
          <a:prstGeom prst="roundRect">
            <a:avLst>
              <a:gd name="adj" fmla="val 4049"/>
            </a:avLst>
          </a:prstGeom>
          <a:solidFill>
            <a:schemeClr val="bg1"/>
          </a:solidFill>
        </p:spPr>
        <p:txBody>
          <a:bodyPr wrap="square" lIns="125999" tIns="125999" rIns="125999" bIns="0" rtlCol="0" anchor="t" anchorCtr="0">
            <a:noAutofit/>
          </a:bodyPr>
          <a:lstStyle/>
          <a:p>
            <a:pPr marL="0" marR="0" lvl="0" indent="0" algn="l" defTabSz="73152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1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i="0" u="none" strike="noStrike" kern="1200" cap="none" spc="-4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ptor V3 Black" pitchFamily="2" charset="0"/>
                <a:ea typeface="Raptor V3 Black" pitchFamily="2" charset="0"/>
                <a:cs typeface="Raptor V3 Black" pitchFamily="2" charset="0"/>
              </a:rPr>
              <a:t>Or:</a:t>
            </a:r>
            <a:endParaRPr kumimoji="0" lang="en-GB" sz="1800" i="0" u="none" strike="noStrike" kern="1200" cap="none" spc="-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6049FF"/>
              </a:buClr>
              <a:buSzPct val="120000"/>
              <a:buFontTx/>
              <a:buNone/>
              <a:tabLst/>
              <a:defRPr/>
            </a:pPr>
            <a:endParaRPr lang="en-GB" spc="-50" dirty="0">
              <a:solidFill>
                <a:schemeClr val="tx2"/>
              </a:solidFill>
              <a:latin typeface="Raptor V3 Black" pitchFamily="2" charset="0"/>
              <a:ea typeface="Raptor V3 Black" pitchFamily="2" charset="0"/>
              <a:cs typeface="Raptor V3 Blac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DA9DC-2630-D9A6-720E-F4F54A8637AE}"/>
              </a:ext>
            </a:extLst>
          </p:cNvPr>
          <p:cNvSpPr txBox="1"/>
          <p:nvPr/>
        </p:nvSpPr>
        <p:spPr>
          <a:xfrm>
            <a:off x="7647724" y="4997132"/>
            <a:ext cx="6313205" cy="2556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sz="18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Complete the Manager Referral Form.</a:t>
            </a:r>
            <a:br>
              <a:rPr lang="en-US" sz="18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</a:br>
            <a:r>
              <a:rPr lang="en-US" sz="18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(please contact HR for a copy of this)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sz="18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Have the employee sign the form to confirm consent.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sz="18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Email a copy of the Manager Referral Form to </a:t>
            </a:r>
            <a:r>
              <a:rPr lang="en-US" sz="1800" dirty="0" err="1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managementreferrals@spectrum.life</a:t>
            </a:r>
            <a:r>
              <a:rPr lang="en-US" sz="18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sz="18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Employee will be called within </a:t>
            </a:r>
            <a:r>
              <a:rPr lang="en-US" dirty="0">
                <a:solidFill>
                  <a:srgbClr val="122130"/>
                </a:solidFill>
                <a:latin typeface="Gestura Text Light" panose="02020403080400000000" pitchFamily="18" charset="0"/>
              </a:rPr>
              <a:t>48</a:t>
            </a:r>
            <a:r>
              <a:rPr lang="en-US" sz="18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 hours.</a:t>
            </a:r>
          </a:p>
          <a:p>
            <a:pPr marL="360000" indent="-360000">
              <a:lnSpc>
                <a:spcPts val="23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System Font Regular"/>
              <a:buChar char="—"/>
            </a:pPr>
            <a:r>
              <a:rPr lang="en-US" sz="1800" dirty="0">
                <a:solidFill>
                  <a:srgbClr val="122130"/>
                </a:solidFill>
                <a:effectLst/>
                <a:latin typeface="Gestura Text Light" panose="02020403080400000000" pitchFamily="18" charset="0"/>
              </a:rPr>
              <a:t>This will be confirmed with you.</a:t>
            </a:r>
          </a:p>
        </p:txBody>
      </p:sp>
    </p:spTree>
    <p:extLst>
      <p:ext uri="{BB962C8B-B14F-4D97-AF65-F5344CB8AC3E}">
        <p14:creationId xmlns:p14="http://schemas.microsoft.com/office/powerpoint/2010/main" val="1207379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ectrum Full Colour Palette">
      <a:dk1>
        <a:srgbClr val="122030"/>
      </a:dk1>
      <a:lt1>
        <a:srgbClr val="FFFFFF"/>
      </a:lt1>
      <a:dk2>
        <a:srgbClr val="6049FF"/>
      </a:dk2>
      <a:lt2>
        <a:srgbClr val="F0F0F0"/>
      </a:lt2>
      <a:accent1>
        <a:srgbClr val="FF7320"/>
      </a:accent1>
      <a:accent2>
        <a:srgbClr val="9380F7"/>
      </a:accent2>
      <a:accent3>
        <a:srgbClr val="30DE79"/>
      </a:accent3>
      <a:accent4>
        <a:srgbClr val="FFF000"/>
      </a:accent4>
      <a:accent5>
        <a:srgbClr val="008FFF"/>
      </a:accent5>
      <a:accent6>
        <a:srgbClr val="FF4545"/>
      </a:accent6>
      <a:hlink>
        <a:srgbClr val="6049FF"/>
      </a:hlink>
      <a:folHlink>
        <a:srgbClr val="122030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AAC0231837F244AB47675CC58A55B2" ma:contentTypeVersion="15" ma:contentTypeDescription="Create a new document." ma:contentTypeScope="" ma:versionID="edc004922519c8674e2451231d44b0ef">
  <xsd:schema xmlns:xsd="http://www.w3.org/2001/XMLSchema" xmlns:xs="http://www.w3.org/2001/XMLSchema" xmlns:p="http://schemas.microsoft.com/office/2006/metadata/properties" xmlns:ns2="1f43cff5-5087-4f9e-8e2c-f9714182cbf1" xmlns:ns3="13447a0c-6290-422f-9e0f-f4297e2ff21b" targetNamespace="http://schemas.microsoft.com/office/2006/metadata/properties" ma:root="true" ma:fieldsID="08cabf4a58ca0d744dfa5bd5441ddc4e" ns2:_="" ns3:_="">
    <xsd:import namespace="1f43cff5-5087-4f9e-8e2c-f9714182cbf1"/>
    <xsd:import namespace="13447a0c-6290-422f-9e0f-f4297e2ff21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43cff5-5087-4f9e-8e2c-f9714182cbf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475190e9-479d-4e17-9c53-38a1b5c0eb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47a0c-6290-422f-9e0f-f4297e2ff21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b8a0866-9369-4b90-ada5-2e6105bc063b}" ma:internalName="TaxCatchAll" ma:showField="CatchAllData" ma:web="13447a0c-6290-422f-9e0f-f4297e2ff2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447a0c-6290-422f-9e0f-f4297e2ff21b" xsi:nil="true"/>
    <lcf76f155ced4ddcb4097134ff3c332f xmlns="1f43cff5-5087-4f9e-8e2c-f9714182cbf1">
      <Terms xmlns="http://schemas.microsoft.com/office/infopath/2007/PartnerControls"/>
    </lcf76f155ced4ddcb4097134ff3c332f>
    <SharedWithUsers xmlns="13447a0c-6290-422f-9e0f-f4297e2ff21b">
      <UserInfo>
        <DisplayName>Johnny O'Connell</DisplayName>
        <AccountId>33</AccountId>
        <AccountType/>
      </UserInfo>
      <UserInfo>
        <DisplayName>Stuart McGoldrick</DisplayName>
        <AccountId>35</AccountId>
        <AccountType/>
      </UserInfo>
      <UserInfo>
        <DisplayName>Stephen Costello</DisplayName>
        <AccountId>41</AccountId>
        <AccountType/>
      </UserInfo>
      <UserInfo>
        <DisplayName>Dean Wood</DisplayName>
        <AccountId>80</AccountId>
        <AccountType/>
      </UserInfo>
      <UserInfo>
        <DisplayName>Ashley Rossi McInerney</DisplayName>
        <AccountId>18</AccountId>
        <AccountType/>
      </UserInfo>
      <UserInfo>
        <DisplayName>Gareth Morgan</DisplayName>
        <AccountId>28</AccountId>
        <AccountType/>
      </UserInfo>
      <UserInfo>
        <DisplayName>Gary Coffey</DisplayName>
        <AccountId>190</AccountId>
        <AccountType/>
      </UserInfo>
      <UserInfo>
        <DisplayName>Mitchell Penney</DisplayName>
        <AccountId>31</AccountId>
        <AccountType/>
      </UserInfo>
      <UserInfo>
        <DisplayName>Mitchell Paterson</DisplayName>
        <AccountId>44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90AF9D3-6D2E-4C2D-A744-4B1C4FECAFF5}">
  <ds:schemaRefs>
    <ds:schemaRef ds:uri="13447a0c-6290-422f-9e0f-f4297e2ff21b"/>
    <ds:schemaRef ds:uri="1f43cff5-5087-4f9e-8e2c-f9714182cb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6406764-055B-4A21-AD51-882DEDE56E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9FBA8B-14A0-438C-B016-E9AB78D25FC9}">
  <ds:schemaRefs>
    <ds:schemaRef ds:uri="13447a0c-6290-422f-9e0f-f4297e2ff21b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1f43cff5-5087-4f9e-8e2c-f9714182cbf1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</TotalTime>
  <Words>888</Words>
  <Application>Microsoft Office PowerPoint</Application>
  <PresentationFormat>Custom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System Font Regular</vt:lpstr>
      <vt:lpstr>Raptor V3 Black</vt:lpstr>
      <vt:lpstr>Gestura Text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Pixeldot Creative</dc:creator>
  <cp:lastModifiedBy>Keaveney, Nicola</cp:lastModifiedBy>
  <cp:revision>2</cp:revision>
  <dcterms:created xsi:type="dcterms:W3CDTF">2024-04-23T15:19:55Z</dcterms:created>
  <dcterms:modified xsi:type="dcterms:W3CDTF">2025-06-09T15:04:51Z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0x0101008DAAC0231837F244AB47675CC58A55B2</vt:lpwstr>
  </property>
  <property fmtid="{D5CDD505-2E9C-101B-9397-08002B2CF9AE}" pid="3" name="MediaServiceImageTags">
    <vt:lpwstr/>
  </property>
</Properties>
</file>