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embeddedFontLst>
    <p:embeddedFont>
      <p:font typeface="Amatic SC" pitchFamily="2" charset="-79"/>
      <p:regular r:id="rId15"/>
      <p:bold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omfortaa" pitchFamily="2" charset="0"/>
      <p:regular r:id="rId21"/>
      <p:bold r:id="rId22"/>
    </p:embeddedFont>
    <p:embeddedFont>
      <p:font typeface="Graduate" panose="02000503000000020004" pitchFamily="2" charset="77"/>
      <p:regular r:id="rId23"/>
    </p:embeddedFont>
    <p:embeddedFont>
      <p:font typeface="Inter" panose="02000503000000020004" pitchFamily="2" charset="0"/>
      <p:regular r:id="rId24"/>
      <p:bold r:id="rId25"/>
      <p:italic r:id="rId26"/>
      <p:boldItalic r:id="rId27"/>
    </p:embeddedFont>
    <p:embeddedFont>
      <p:font typeface="Lora" pitchFamily="2" charset="77"/>
      <p:regular r:id="rId28"/>
      <p:bold r:id="rId29"/>
      <p:italic r:id="rId30"/>
      <p:boldItalic r:id="rId31"/>
    </p:embeddedFont>
    <p:embeddedFont>
      <p:font typeface="Merriweather" pitchFamily="2" charset="77"/>
      <p:regular r:id="rId32"/>
      <p:bold r:id="rId33"/>
      <p:italic r:id="rId34"/>
      <p:boldItalic r:id="rId35"/>
    </p:embeddedFont>
    <p:embeddedFont>
      <p:font typeface="Nunito" pitchFamily="2" charset="77"/>
      <p:regular r:id="rId36"/>
      <p:bold r:id="rId37"/>
      <p:italic r:id="rId38"/>
      <p:boldItalic r:id="rId39"/>
    </p:embeddedFont>
    <p:embeddedFont>
      <p:font typeface="Permanent Marker" panose="02000000000000000000" pitchFamily="2" charset="0"/>
      <p:regular r:id="rId40"/>
    </p:embeddedFont>
    <p:embeddedFont>
      <p:font typeface="Source Code Pro" panose="020B0509030403020204" pitchFamily="49" charset="0"/>
      <p:regular r:id="rId41"/>
      <p:bold r:id="rId42"/>
      <p:italic r:id="rId43"/>
      <p:boldItalic r:id="rId44"/>
    </p:embeddedFont>
    <p:embeddedFont>
      <p:font typeface="Spectral SemiBold" pitchFamily="2" charset="77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font" Target="fonts/font3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font" Target="fonts/font31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font" Target="fonts/font3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font" Target="fonts/font32.fntdata"/><Relationship Id="rId20" Type="http://schemas.openxmlformats.org/officeDocument/2006/relationships/font" Target="fonts/font6.fntdata"/><Relationship Id="rId4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b53bb1c9f7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b53bb1c9f7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b53bb1c9f7_1_14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59dd869f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59dd869f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059dd869fc_0_558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b53bb1c9f7_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12" name="Google Shape;212;g3b53bb1c9f7_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3b53bb1c9f7_1_21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  <p:sp>
        <p:nvSpPr>
          <p:cNvPr id="84" name="Google Shape;8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b53bb1c9f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b53bb1c9f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3b53bb1c9f7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59dd869fc_0_127:notes"/>
          <p:cNvSpPr txBox="1"/>
          <p:nvPr/>
        </p:nvSpPr>
        <p:spPr>
          <a:xfrm>
            <a:off x="1325136" y="7022294"/>
            <a:ext cx="101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059dd869f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237" y="554493"/>
            <a:ext cx="1558800" cy="277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3059dd869fc_0_127:notes"/>
          <p:cNvSpPr txBox="1">
            <a:spLocks noGrp="1"/>
          </p:cNvSpPr>
          <p:nvPr>
            <p:ph type="body" idx="1"/>
          </p:nvPr>
        </p:nvSpPr>
        <p:spPr>
          <a:xfrm>
            <a:off x="233943" y="3511789"/>
            <a:ext cx="18714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b53bb1c9f7_1_6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sp>
        <p:nvSpPr>
          <p:cNvPr id="125" name="Google Shape;125;g3b53bb1c9f7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g3b53bb1c9f7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683c3eec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683c3eec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7683c3eecb_0_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  <p:sp>
        <p:nvSpPr>
          <p:cNvPr id="149" name="Google Shape;1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99b177f2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99b177f2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2799b177f26_0_4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99b177f2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99b177f2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799b177f26_0_3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_design">
  <p:cSld name="soc_desig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04800" y="838200"/>
            <a:ext cx="8610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131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4673600" y="1600200"/>
            <a:ext cx="4013100" cy="45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agram.com/universityofgalwaysocsbox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socsbox@socs.universityofgalway.ie" TargetMode="External"/><Relationship Id="rId5" Type="http://schemas.openxmlformats.org/officeDocument/2006/relationships/hyperlink" Target="https://www.snapchat.com/add/socsbox" TargetMode="External"/><Relationship Id="rId4" Type="http://schemas.openxmlformats.org/officeDocument/2006/relationships/hyperlink" Target="https://www.tiktok.com/@TheSocsBo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socsbox@socs.universityofgalway.i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661400" y="1307275"/>
            <a:ext cx="8160300" cy="28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University of Galway</a:t>
            </a:r>
            <a:endParaRPr sz="6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/>
              <a:t>Societies</a:t>
            </a:r>
            <a:endParaRPr sz="1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0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16991"/>
          <a:stretch/>
        </p:blipFill>
        <p:spPr>
          <a:xfrm>
            <a:off x="0" y="4075494"/>
            <a:ext cx="2865000" cy="226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0426" y="4075500"/>
            <a:ext cx="3149100" cy="2265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r="37362"/>
          <a:stretch/>
        </p:blipFill>
        <p:spPr>
          <a:xfrm>
            <a:off x="176974" y="1734975"/>
            <a:ext cx="2318575" cy="10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6">
            <a:alphaModFix/>
          </a:blip>
          <a:srcRect l="17220" r="16032"/>
          <a:stretch/>
        </p:blipFill>
        <p:spPr>
          <a:xfrm>
            <a:off x="5216725" y="4075500"/>
            <a:ext cx="2054764" cy="226559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7">
            <a:alphaModFix/>
          </a:blip>
          <a:srcRect l="7227"/>
          <a:stretch/>
        </p:blipFill>
        <p:spPr>
          <a:xfrm>
            <a:off x="7042000" y="4075500"/>
            <a:ext cx="2101996" cy="2265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50" y="1096375"/>
            <a:ext cx="4345101" cy="37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4671875" y="481000"/>
            <a:ext cx="42414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Accommodation &amp; Financial Support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Eat well at University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Irish Traditions, Language and Places to See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Your online world-Safety online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Leadership &amp; Team Building Skills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Organising Events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Public Relations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Conflict Resolution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Academic &amp; Exam Success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Sexual Violence &amp; Harrasment: How to support yourself and your peers.</a:t>
            </a:r>
            <a:endParaRPr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114250" y="0"/>
            <a:ext cx="59841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E-modules in YourSpace</a:t>
            </a:r>
            <a:endParaRPr sz="3000" b="1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title"/>
          </p:nvPr>
        </p:nvSpPr>
        <p:spPr>
          <a:xfrm>
            <a:off x="457200" y="12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Follow us on Social Media</a:t>
            </a:r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1"/>
          </p:nvPr>
        </p:nvSpPr>
        <p:spPr>
          <a:xfrm>
            <a:off x="41950" y="1033950"/>
            <a:ext cx="8728800" cy="54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      </a:t>
            </a:r>
            <a:r>
              <a:rPr lang="en-US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www.instagram.com/universityofgalwaysocsbox</a:t>
            </a:r>
            <a:endParaRPr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www.facebook.com/universityofgalwaysocsbox</a:t>
            </a:r>
            <a:endParaRPr sz="3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www.tiktok.com/@TheSocsBox</a:t>
            </a:r>
            <a:endParaRPr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www.snapchat.com/add/socsbox</a:t>
            </a:r>
            <a:endParaRPr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discord.com/invite/vh48C3nTu7</a:t>
            </a:r>
            <a:endParaRPr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Twitter @socsbox</a:t>
            </a:r>
            <a:endParaRPr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88" b="1"/>
              <a:t>Website</a:t>
            </a:r>
            <a:endParaRPr sz="2388" b="1"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17"/>
              <a:t>socs.universityofgalway.ie</a:t>
            </a:r>
            <a:endParaRPr sz="1917"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17"/>
              <a:t>Students.universityofgalway.ie</a:t>
            </a:r>
            <a:endParaRPr sz="1917"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23" b="1"/>
              <a:t>Email</a:t>
            </a:r>
            <a:endParaRPr sz="2623" b="1"/>
          </a:p>
          <a:p>
            <a:pPr marL="457200" lvl="0" indent="45720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socsbox@socs.universityofgalway.ie</a:t>
            </a:r>
            <a:endParaRPr/>
          </a:p>
        </p:txBody>
      </p:sp>
      <p:pic>
        <p:nvPicPr>
          <p:cNvPr id="209" name="Google Shape;209;p27" title="Social Media Icons With Paint Splash Effect | This image is … | Flickr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3026" y="2279026"/>
            <a:ext cx="2868326" cy="208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177150" y="1641775"/>
            <a:ext cx="8789700" cy="16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3800">
              <a:solidFill>
                <a:schemeClr val="accent2"/>
              </a:solidFill>
              <a:latin typeface="Graduate"/>
              <a:ea typeface="Graduate"/>
              <a:cs typeface="Graduate"/>
              <a:sym typeface="Graduat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7000" b="0">
                <a:solidFill>
                  <a:srgbClr val="A70054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Socs Day </a:t>
            </a:r>
            <a:br>
              <a:rPr lang="en-US" sz="7000" b="0">
                <a:solidFill>
                  <a:srgbClr val="A70054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</a:br>
            <a:r>
              <a:rPr lang="en-US" sz="7000" b="0">
                <a:solidFill>
                  <a:srgbClr val="A70054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&amp; Volunteer Fair </a:t>
            </a:r>
            <a:br>
              <a:rPr lang="en-US" sz="7000" b="0">
                <a:solidFill>
                  <a:srgbClr val="A70054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</a:br>
            <a:r>
              <a:rPr lang="en-US" sz="7000" b="0">
                <a:solidFill>
                  <a:srgbClr val="A70054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 Jan 14th</a:t>
            </a:r>
            <a:endParaRPr sz="7000" b="0">
              <a:solidFill>
                <a:srgbClr val="A70054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4000" b="0">
                <a:solidFill>
                  <a:schemeClr val="dk2"/>
                </a:solidFill>
                <a:latin typeface="Spectral SemiBold"/>
                <a:ea typeface="Spectral SemiBold"/>
                <a:cs typeface="Spectral SemiBold"/>
                <a:sym typeface="Spectral SemiBold"/>
              </a:rPr>
              <a:t>In Áras na Mac Léinn 12pm – 5pm</a:t>
            </a:r>
            <a:endParaRPr sz="4000" b="0">
              <a:solidFill>
                <a:schemeClr val="dk2"/>
              </a:solidFill>
              <a:latin typeface="Spectral SemiBold"/>
              <a:ea typeface="Spectral SemiBold"/>
              <a:cs typeface="Spectral SemiBold"/>
              <a:sym typeface="Spectral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6000">
              <a:solidFill>
                <a:srgbClr val="A7005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0" y="5985975"/>
            <a:ext cx="9144000" cy="947400"/>
          </a:xfrm>
          <a:prstGeom prst="rect">
            <a:avLst/>
          </a:prstGeom>
          <a:solidFill>
            <a:srgbClr val="A7005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000" y="5017000"/>
            <a:ext cx="2063199" cy="16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8725" y="5017000"/>
            <a:ext cx="2436029" cy="16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7100" y="5017000"/>
            <a:ext cx="1624025" cy="16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 rotWithShape="1">
          <a:blip r:embed="rId6">
            <a:alphaModFix/>
          </a:blip>
          <a:srcRect r="7604"/>
          <a:stretch/>
        </p:blipFill>
        <p:spPr>
          <a:xfrm>
            <a:off x="6943475" y="4991613"/>
            <a:ext cx="2063199" cy="16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-57675"/>
            <a:ext cx="9051000" cy="316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0950" tIns="10475" rIns="20950" bIns="104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mbria"/>
              <a:buNone/>
            </a:pPr>
            <a:r>
              <a:rPr lang="en-US" sz="3600" b="1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How to Join </a:t>
            </a:r>
            <a:br>
              <a:rPr lang="en-US" sz="3600" b="1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800" b="1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-US" sz="2800" b="1" dirty="0" err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YourSpace</a:t>
            </a:r>
            <a:r>
              <a:rPr lang="en-US" sz="2800" b="1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 &amp; Next </a:t>
            </a:r>
            <a:r>
              <a:rPr lang="en-US" sz="2800" b="1" i="0" u="none" strike="noStrike" cap="none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Societies’ Day</a:t>
            </a:r>
            <a:r>
              <a:rPr lang="en-US" sz="2800" b="1" dirty="0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 January 14th </a:t>
            </a:r>
            <a:endParaRPr sz="2800" b="1" dirty="0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 dirty="0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 dirty="0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 dirty="0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16448" r="16441"/>
          <a:stretch/>
        </p:blipFill>
        <p:spPr>
          <a:xfrm>
            <a:off x="3992125" y="1289800"/>
            <a:ext cx="2354499" cy="23384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130400" y="1289800"/>
            <a:ext cx="3792000" cy="502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151</a:t>
            </a:r>
            <a:endParaRPr sz="34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Active Societies</a:t>
            </a:r>
            <a:br>
              <a:rPr lang="en-US" sz="34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0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000" b="1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17,233</a:t>
            </a:r>
            <a:endParaRPr sz="3600" b="1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Society Members</a:t>
            </a:r>
            <a:endParaRPr sz="10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en-US" sz="10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34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3,625</a:t>
            </a:r>
            <a:endParaRPr sz="34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Events last year</a:t>
            </a:r>
            <a:endParaRPr sz="34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16233" r="9439"/>
          <a:stretch/>
        </p:blipFill>
        <p:spPr>
          <a:xfrm>
            <a:off x="6403025" y="1289800"/>
            <a:ext cx="2607923" cy="233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 l="20075" r="17750"/>
          <a:stretch/>
        </p:blipFill>
        <p:spPr>
          <a:xfrm>
            <a:off x="4012150" y="3730975"/>
            <a:ext cx="2354488" cy="252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6">
            <a:alphaModFix/>
          </a:blip>
          <a:srcRect l="5466" r="21359"/>
          <a:stretch/>
        </p:blipFill>
        <p:spPr>
          <a:xfrm>
            <a:off x="6443075" y="3730975"/>
            <a:ext cx="2607925" cy="252391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130400" y="6312725"/>
            <a:ext cx="8920500" cy="44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Source Code Pro"/>
                <a:ea typeface="Source Code Pro"/>
                <a:cs typeface="Source Code Pro"/>
                <a:sym typeface="Source Code Pro"/>
              </a:rPr>
              <a:t>www.socs.universityofgalway.ie</a:t>
            </a:r>
            <a:endParaRPr sz="18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 title="a dog in a car with a question mark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25" y="531075"/>
            <a:ext cx="5694850" cy="56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003000" y="531075"/>
            <a:ext cx="3141000" cy="2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What </a:t>
            </a:r>
            <a:r>
              <a:rPr lang="en-US" sz="4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societies</a:t>
            </a:r>
            <a:r>
              <a:rPr lang="en-US" sz="4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can you join?</a:t>
            </a:r>
            <a:endParaRPr sz="4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2544645" y="70425"/>
            <a:ext cx="3695752" cy="7395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9525" cap="flat" cmpd="sng">
                  <a:solidFill>
                    <a:srgbClr val="CC99FF"/>
                  </a:solidFill>
                  <a:prstDash val="solid"/>
                  <a:miter lim="8000"/>
                  <a:headEnd type="none" w="sm" len="sm"/>
                  <a:tailEnd type="none" w="sm" len="sm"/>
                </a:ln>
                <a:gradFill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80" scaled="0"/>
                </a:gradFill>
                <a:latin typeface="Arial"/>
              </a:rPr>
              <a:t>Societies </a:t>
            </a:r>
          </a:p>
        </p:txBody>
      </p:sp>
      <p:sp>
        <p:nvSpPr>
          <p:cNvPr id="107" name="Google Shape;107;p19"/>
          <p:cNvSpPr txBox="1"/>
          <p:nvPr/>
        </p:nvSpPr>
        <p:spPr>
          <a:xfrm rot="228">
            <a:off x="4434675" y="2465250"/>
            <a:ext cx="4531500" cy="12084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Artistic and Performing</a:t>
            </a:r>
            <a:endParaRPr sz="1600" b="0" i="0" u="none" strike="noStrike" cap="none">
              <a:solidFill>
                <a:srgbClr val="9900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38461"/>
              <a:buFont typeface="Arial"/>
              <a:buNone/>
            </a:pPr>
            <a:r>
              <a:rPr lang="en-US" sz="1300" i="0" u="none" strike="noStrike" cap="none">
                <a:solidFill>
                  <a:srgbClr val="434343"/>
                </a:solidFill>
              </a:rPr>
              <a:t>Art, </a:t>
            </a:r>
            <a:r>
              <a:rPr lang="en-US" sz="1300">
                <a:solidFill>
                  <a:srgbClr val="434343"/>
                </a:solidFill>
              </a:rPr>
              <a:t>An Cumann Dramaiochta,</a:t>
            </a:r>
            <a:r>
              <a:rPr lang="en-US" sz="1300" b="1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An Cumann Rince Seite, Cheerleading, Choral,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Dansoc, DJ, Dramsoc, Film Soc,</a:t>
            </a:r>
            <a:r>
              <a:rPr lang="en-US" sz="1300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Musical (GUMS), Music, Orchestra, Photography, Rock, Trad, Writers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. </a:t>
            </a:r>
            <a:r>
              <a:rPr lang="en-US" b="1" i="0" u="none" strike="noStrike" cap="none">
                <a:solidFill>
                  <a:srgbClr val="434343"/>
                </a:solidFill>
              </a:rPr>
              <a:t> </a:t>
            </a:r>
            <a:endParaRPr b="1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 rot="-228">
            <a:off x="4434650" y="945526"/>
            <a:ext cx="4531500" cy="13569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Social and Cultural</a:t>
            </a:r>
            <a:endParaRPr sz="1600" b="0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i="0" u="none" strike="noStrike" cap="none">
                <a:solidFill>
                  <a:srgbClr val="434343"/>
                </a:solidFill>
              </a:rPr>
              <a:t>African Caribbean,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Ban</a:t>
            </a:r>
            <a:r>
              <a:rPr lang="en-US" sz="1300">
                <a:solidFill>
                  <a:srgbClr val="434343"/>
                </a:solidFill>
              </a:rPr>
              <a:t>gladesh,</a:t>
            </a:r>
            <a:r>
              <a:rPr lang="en-US" sz="1300" b="1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Bród (LGBTQ+)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Chinese, Cumann Gaelach, Disability, </a:t>
            </a:r>
            <a:r>
              <a:rPr lang="en-US" sz="1300">
                <a:solidFill>
                  <a:srgbClr val="434343"/>
                </a:solidFill>
              </a:rPr>
              <a:t>Eastern European,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Erasmus (ESN),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Gulf Cooperation Society,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India, International Students, Iranian, Indonesian, Japanese Language, Kuwaiti,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Lit &amp; Deb, Mexican,Neurodivergent,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Pakistani</a:t>
            </a:r>
            <a:r>
              <a:rPr lang="en-US" sz="1300">
                <a:solidFill>
                  <a:srgbClr val="434343"/>
                </a:solidFill>
              </a:rPr>
              <a:t>, Rover.</a:t>
            </a:r>
            <a:endParaRPr sz="1300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 rot="450">
            <a:off x="208800" y="3757525"/>
            <a:ext cx="2292900" cy="18570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Political </a:t>
            </a:r>
            <a:r>
              <a:rPr lang="en-US" sz="1500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&amp;</a:t>
            </a:r>
            <a:r>
              <a:rPr lang="en-US" sz="15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Religious</a:t>
            </a:r>
            <a:endParaRPr sz="1500" b="0" i="0" u="none" strike="noStrike" cap="none">
              <a:solidFill>
                <a:srgbClr val="9900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i="0" u="none" strike="noStrike" cap="none">
                <a:solidFill>
                  <a:srgbClr val="434343"/>
                </a:solidFill>
              </a:rPr>
              <a:t>Anaphora Orthodox Christian Fellowship, Believers Connect,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Catholic, Cumann de Barra (Fine Fail),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Dóchas Christian,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Hindu,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Islamic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Sinn Féin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Young Greens, Young Fine Gael. </a:t>
            </a:r>
            <a:r>
              <a:rPr lang="en-US" b="0" i="0" u="none" strike="noStrike" cap="none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-US" sz="1200" b="0" i="0" u="none" strike="noStrike" cap="none">
                <a:solidFill>
                  <a:srgbClr val="43434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-US" sz="1400" b="0" i="0" u="none" strike="noStrike" cap="none">
                <a:solidFill>
                  <a:srgbClr val="9900FF"/>
                </a:solidFill>
                <a:latin typeface="Merriweather"/>
                <a:ea typeface="Merriweather"/>
                <a:cs typeface="Merriweather"/>
                <a:sym typeface="Merriweather"/>
              </a:rPr>
              <a:t>  </a:t>
            </a:r>
            <a:endParaRPr sz="1400" b="0" i="0" u="none" strike="noStrike" cap="none">
              <a:solidFill>
                <a:srgbClr val="9900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 rot="995">
            <a:off x="208942" y="945600"/>
            <a:ext cx="4147200" cy="27183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Academic</a:t>
            </a:r>
            <a:b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</a:br>
            <a:r>
              <a:rPr lang="en-US" sz="1300" i="0" u="none" strike="noStrike" cap="none">
                <a:solidFill>
                  <a:srgbClr val="434343"/>
                </a:solidFill>
              </a:rPr>
              <a:t>AI, Agricultural</a:t>
            </a:r>
            <a:r>
              <a:rPr lang="en-US" sz="1300">
                <a:solidFill>
                  <a:srgbClr val="434343"/>
                </a:solidFill>
              </a:rPr>
              <a:t>.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Archaeology, Anesthesiology, Astronomy,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Biomedical, Botany, Business Analytics, Business,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Chemistry, Classics, Climate Action, Cumann Staire (History),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Cyber Security, Dermatology, Economics, ELSA, Emergency Medicine, Engineering,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French,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General Practitioners, </a:t>
            </a:r>
            <a:r>
              <a:rPr lang="en-US" sz="1300">
                <a:solidFill>
                  <a:srgbClr val="434343"/>
                </a:solidFill>
              </a:rPr>
              <a:t>Geography,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German,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Irish </a:t>
            </a:r>
            <a:r>
              <a:rPr lang="en-US" sz="1300">
                <a:solidFill>
                  <a:srgbClr val="434343"/>
                </a:solidFill>
              </a:rPr>
              <a:t>G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lobal </a:t>
            </a:r>
            <a:r>
              <a:rPr lang="en-US" sz="1300">
                <a:solidFill>
                  <a:srgbClr val="434343"/>
                </a:solidFill>
              </a:rPr>
              <a:t>H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ealth Network, His</a:t>
            </a:r>
            <a:r>
              <a:rPr lang="en-US" sz="1300">
                <a:solidFill>
                  <a:srgbClr val="434343"/>
                </a:solidFill>
              </a:rPr>
              <a:t>pano, 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Italian</a:t>
            </a:r>
            <a:r>
              <a:rPr lang="en-US" sz="1300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Law, Marine, Maths, Medicine, Medical Research, Micro,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Neuro, OB-GYN, Orthopedics,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>
                <a:solidFill>
                  <a:srgbClr val="434343"/>
                </a:solidFill>
              </a:rPr>
              <a:t>Paediatrics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, Philosophy, Physics, Politics, Postgrad Research, Psychological,</a:t>
            </a:r>
            <a:r>
              <a:rPr lang="en-US" sz="1300" b="1">
                <a:solidFill>
                  <a:srgbClr val="434343"/>
                </a:solidFill>
              </a:rPr>
              <a:t> </a:t>
            </a:r>
            <a:r>
              <a:rPr lang="en-US" sz="1300">
                <a:solidFill>
                  <a:srgbClr val="434343"/>
                </a:solidFill>
              </a:rPr>
              <a:t>Sports Medicine,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Surgical, WiSTEM, Women in Law, Women in Medicine, Zoo.</a:t>
            </a:r>
            <a:endParaRPr sz="1300" i="0" u="none" strike="noStrike" cap="none">
              <a:solidFill>
                <a:srgbClr val="43434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1" u="none" strike="noStrike" cap="none">
              <a:solidFill>
                <a:srgbClr val="43434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9900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 rot="-1755">
            <a:off x="7210575" y="3771173"/>
            <a:ext cx="1763400" cy="30096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Social Action </a:t>
            </a:r>
            <a:r>
              <a:rPr lang="en-US" sz="1800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&amp; </a:t>
            </a:r>
            <a: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Volunteering </a:t>
            </a:r>
            <a:endParaRPr sz="1500" b="0" i="0" u="none" strike="noStrike" cap="non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>
                <a:solidFill>
                  <a:srgbClr val="434343"/>
                </a:solidFill>
              </a:rPr>
              <a:t>Amnesty,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Best Buddies,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Cancer, CATU, Consultants &amp; Entrepreneurs, </a:t>
            </a:r>
            <a:r>
              <a:rPr lang="en-US" sz="1300">
                <a:solidFill>
                  <a:srgbClr val="434343"/>
                </a:solidFill>
              </a:rPr>
              <a:t>Environmental, Eradication of Poverty,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Feminist, FLAC,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Palesti</a:t>
            </a:r>
            <a:r>
              <a:rPr lang="en-US" sz="1300">
                <a:solidFill>
                  <a:srgbClr val="434343"/>
                </a:solidFill>
              </a:rPr>
              <a:t>ne Solidarity,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Sláinte, Solidarity, Simon</a:t>
            </a:r>
            <a:r>
              <a:rPr lang="en-US" sz="1300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St. Vincent de Paul,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Voluntary Services Abroad.</a:t>
            </a:r>
            <a:endParaRPr sz="1300" i="0" u="none" strike="noStrike" cap="none">
              <a:solidFill>
                <a:srgbClr val="434343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 rot="-703">
            <a:off x="2570350" y="3757761"/>
            <a:ext cx="4401900" cy="1860600"/>
          </a:xfrm>
          <a:prstGeom prst="rect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3125" tIns="33125" rIns="33125" bIns="331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Special Interest</a:t>
            </a:r>
            <a:endParaRPr sz="1800" b="0" i="0" u="none" strike="noStrike" cap="none">
              <a:solidFill>
                <a:srgbClr val="9900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1300" i="0" u="none" strike="noStrike" cap="none">
                <a:solidFill>
                  <a:srgbClr val="434343"/>
                </a:solidFill>
              </a:rPr>
              <a:t>Anime &amp; Manga, Avant Garde, Baking, Book Club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Chess, Computer, </a:t>
            </a:r>
            <a:r>
              <a:rPr lang="en-US" sz="1300">
                <a:solidFill>
                  <a:srgbClr val="434343"/>
                </a:solidFill>
              </a:rPr>
              <a:t>e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Sports, Fansci, Fashion, Folding, Formula 1,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Granny,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Horror,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IEEE Student Branch,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Innovator, K-Pop,Muppet</a:t>
            </a:r>
            <a:r>
              <a:rPr lang="en-US" sz="1300">
                <a:solidFill>
                  <a:srgbClr val="434343"/>
                </a:solidFill>
              </a:rPr>
              <a:t>,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 Poker, Republic of Ireland Supporters,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Re</a:t>
            </a:r>
            <a:r>
              <a:rPr lang="en-US" sz="1300">
                <a:solidFill>
                  <a:srgbClr val="434343"/>
                </a:solidFill>
              </a:rPr>
              <a:t>scue Paws,</a:t>
            </a:r>
            <a:r>
              <a:rPr lang="en-US" sz="1300" b="1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Sitcom, </a:t>
            </a:r>
            <a:r>
              <a:rPr lang="en-US" sz="1300">
                <a:solidFill>
                  <a:srgbClr val="434343"/>
                </a:solidFill>
              </a:rPr>
              <a:t>Sports Analytics,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 Swiftie (Taylor Swift),</a:t>
            </a:r>
            <a:r>
              <a:rPr lang="en-US" sz="1300">
                <a:solidFill>
                  <a:srgbClr val="434343"/>
                </a:solidFill>
              </a:rPr>
              <a:t>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Time Lord (Dr. Who)</a:t>
            </a:r>
            <a:r>
              <a:rPr lang="en-US" sz="1300" b="1" i="0" u="none" strike="noStrike" cap="none">
                <a:solidFill>
                  <a:srgbClr val="434343"/>
                </a:solidFill>
              </a:rPr>
              <a:t>, </a:t>
            </a:r>
            <a:r>
              <a:rPr lang="en-US" sz="1300" i="0" u="none" strike="noStrike" cap="none">
                <a:solidFill>
                  <a:srgbClr val="434343"/>
                </a:solidFill>
              </a:rPr>
              <a:t>Video Game, Witches</a:t>
            </a:r>
            <a:r>
              <a:rPr lang="en-US" sz="1300">
                <a:solidFill>
                  <a:srgbClr val="434343"/>
                </a:solidFill>
              </a:rPr>
              <a:t>. </a:t>
            </a:r>
            <a:r>
              <a:rPr lang="en-US" sz="1300" i="0" u="none" strike="noStrike" cap="none">
                <a:solidFill>
                  <a:srgbClr val="545454"/>
                </a:solidFill>
              </a:rPr>
              <a:t>Yoga. </a:t>
            </a:r>
            <a:endParaRPr sz="1300" i="0" u="none" strike="noStrike" cap="none">
              <a:solidFill>
                <a:srgbClr val="545454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0" y="0"/>
            <a:ext cx="13644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0" y="0"/>
            <a:ext cx="13644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​​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208800" y="5703715"/>
            <a:ext cx="6759300" cy="1063200"/>
          </a:xfrm>
          <a:prstGeom prst="rect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9900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New Societies This Year</a:t>
            </a:r>
            <a:endParaRPr sz="3243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Advocacy, Animation, Cardiovascular, CUMAS, Eurovision, Irish Neutrality, Nursing, Medical Ethics, Mental Health, Model UN, Nursing, Plastic Surgery, Social Democrats, Thrift, Women in Business</a:t>
            </a:r>
            <a:r>
              <a:rPr lang="en-US"/>
              <a:t>. 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0" y="-57675"/>
            <a:ext cx="9051000" cy="316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0950" tIns="10475" rIns="20950" bIns="104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mbria"/>
              <a:buNone/>
            </a:pPr>
            <a:r>
              <a:rPr lang="en-US" sz="4800" b="1">
                <a:solidFill>
                  <a:srgbClr val="FF00FF"/>
                </a:solidFill>
                <a:latin typeface="Cambria"/>
                <a:ea typeface="Cambria"/>
                <a:cs typeface="Cambria"/>
                <a:sym typeface="Cambria"/>
              </a:rPr>
              <a:t>Society </a:t>
            </a:r>
            <a:endParaRPr sz="4800" b="1">
              <a:solidFill>
                <a:srgbClr val="FF00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r>
              <a:rPr lang="en-US" sz="6200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Awards &amp; Badges</a:t>
            </a:r>
            <a:endParaRPr sz="6200" b="1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mbria"/>
              <a:buNone/>
            </a:pPr>
            <a:endParaRPr sz="3600" b="1">
              <a:solidFill>
                <a:srgbClr val="9900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130400" y="1821325"/>
            <a:ext cx="3845400" cy="10251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 won 4 BICS National Society Awards Last year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130400" y="3102525"/>
            <a:ext cx="3845400" cy="19977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Committee Training</a:t>
            </a:r>
            <a:b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b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Society Leadership Award </a:t>
            </a:r>
            <a:b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&amp; 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Digital Badge</a:t>
            </a:r>
            <a: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for committee members.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130400" y="5273100"/>
            <a:ext cx="3845400" cy="1127700"/>
          </a:xfrm>
          <a:prstGeom prst="rect">
            <a:avLst/>
          </a:prstGeom>
          <a:solidFill>
            <a:srgbClr val="6600C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Society Engagement Award</a:t>
            </a:r>
            <a:endParaRPr sz="21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2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Sign up in yourspace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l="46612" t="46518"/>
          <a:stretch/>
        </p:blipFill>
        <p:spPr>
          <a:xfrm>
            <a:off x="4305025" y="4263400"/>
            <a:ext cx="2133600" cy="21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r="45223" b="45545"/>
          <a:stretch/>
        </p:blipFill>
        <p:spPr>
          <a:xfrm>
            <a:off x="6635875" y="4263400"/>
            <a:ext cx="2239095" cy="20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8572225" y="6042375"/>
            <a:ext cx="415500" cy="51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t="3416" b="19112"/>
          <a:stretch/>
        </p:blipFill>
        <p:spPr>
          <a:xfrm>
            <a:off x="4243575" y="1821325"/>
            <a:ext cx="4328648" cy="22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l="6362" t="75835" r="65827" b="-1713"/>
          <a:stretch/>
        </p:blipFill>
        <p:spPr>
          <a:xfrm>
            <a:off x="0" y="4463550"/>
            <a:ext cx="5015680" cy="253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59725" y="2693425"/>
            <a:ext cx="3382500" cy="16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The SocsBox </a:t>
            </a:r>
            <a:br>
              <a:rPr lang="en-US" sz="2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10am - 8pm Mon - Thur</a:t>
            </a:r>
            <a:b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10am - 5pm Fridays</a:t>
            </a:r>
            <a:b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Email:</a:t>
            </a:r>
            <a: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>
                <a:solidFill>
                  <a:schemeClr val="accent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socsbox@socs.universityofgalway.ie</a:t>
            </a:r>
            <a:b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US" sz="15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Tel: </a:t>
            </a:r>
            <a:r>
              <a:rPr lang="en-US" sz="15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492852</a:t>
            </a:r>
            <a:endParaRPr sz="15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 l="12084" r="50090" b="45009"/>
          <a:stretch/>
        </p:blipFill>
        <p:spPr>
          <a:xfrm>
            <a:off x="98702" y="35898"/>
            <a:ext cx="3382502" cy="275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5">
            <a:alphaModFix/>
          </a:blip>
          <a:srcRect t="2714"/>
          <a:stretch/>
        </p:blipFill>
        <p:spPr>
          <a:xfrm>
            <a:off x="3947826" y="0"/>
            <a:ext cx="4943199" cy="48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1925" y="4763050"/>
            <a:ext cx="1728475" cy="172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5793475" y="6417875"/>
            <a:ext cx="2311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Scan to sign up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201600" y="5923250"/>
            <a:ext cx="8740800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www.yourspace.</a:t>
            </a:r>
            <a:r>
              <a:rPr lang="en-US" sz="4400" b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universityofgalway</a:t>
            </a:r>
            <a:r>
              <a:rPr lang="en-US" sz="4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.ie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4265175" y="110000"/>
            <a:ext cx="4814100" cy="26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unito"/>
              <a:buNone/>
            </a:pPr>
            <a:r>
              <a:rPr lang="en-US" sz="3600" b="1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YourSpace</a:t>
            </a:r>
            <a:endParaRPr sz="3600"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unito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YourSpace is your online portal to all extracurricular life at </a:t>
            </a:r>
            <a:r>
              <a:rPr lang="en-US" sz="18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University of Galway</a:t>
            </a:r>
            <a:r>
              <a:rPr lang="en-US" sz="18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!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Font typeface="Nunito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Just log on using your student </a:t>
            </a:r>
            <a:r>
              <a:rPr lang="en-US" sz="18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email</a:t>
            </a:r>
            <a:r>
              <a:rPr lang="en-US" sz="18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and Computer Services password. 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Join Clubs &amp; Societies</a:t>
            </a:r>
            <a:endParaRPr sz="1600" b="1" i="0" u="none" strike="noStrike" cap="none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Get involved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Know what’s happening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 i="0" u="none" strike="noStrike" cap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Create your Society ALIVE portfolio</a:t>
            </a:r>
            <a:endParaRPr sz="1600" b="1" i="0" u="none" strike="noStrike" cap="none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Enter for awards</a:t>
            </a:r>
            <a:endParaRPr sz="1600" b="1" i="0" u="none" strike="noStrike" cap="none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Find your Mentors &amp; Class reps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Get your SU lockers, grinds, books etc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Get your personalised calendar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E-learning Modules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02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"/>
              <a:buChar char="●"/>
            </a:pPr>
            <a:r>
              <a:rPr lang="en-US" sz="1600" b="1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Success Quiz</a:t>
            </a:r>
            <a:endParaRPr sz="16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200"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3">
            <a:alphaModFix/>
          </a:blip>
          <a:srcRect t="2142" b="22692"/>
          <a:stretch/>
        </p:blipFill>
        <p:spPr>
          <a:xfrm>
            <a:off x="85400" y="3864150"/>
            <a:ext cx="1867925" cy="187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96" y="170725"/>
            <a:ext cx="3622450" cy="36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325" y="3832088"/>
            <a:ext cx="1935249" cy="193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l="14431" r="17009"/>
          <a:stretch/>
        </p:blipFill>
        <p:spPr>
          <a:xfrm>
            <a:off x="0" y="0"/>
            <a:ext cx="9144003" cy="698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</a:rPr>
              <a:t>Students’ Union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</a:rPr>
              <a:t>Services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000" y="767088"/>
            <a:ext cx="7307351" cy="53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25" y="682700"/>
            <a:ext cx="1794000" cy="575252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2773925" y="353575"/>
            <a:ext cx="32670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Sign up for events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2191400" y="2263138"/>
            <a:ext cx="16764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Notifications, know what is happening.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4374200" y="2016450"/>
            <a:ext cx="16155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Personalised Calendar &amp; add your own events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1984700" y="465957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Students’ Union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Services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4692025" y="583782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Join loads of extracurriculars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2700813" y="583782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Find your mentor, Céim Leader &amp; Class Reps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5117400" y="530987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Get help </a:t>
            </a:r>
            <a:b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with maths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935650" y="2632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Join Clubs, Socs &amp; More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urce Code Pro"/>
                <a:ea typeface="Source Code Pro"/>
                <a:cs typeface="Source Code Pro"/>
                <a:sym typeface="Source Code Pro"/>
              </a:rPr>
              <a:t>&amp; Manage your memberships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1934650" y="558486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Source Code Pro"/>
                <a:ea typeface="Source Code Pro"/>
                <a:cs typeface="Source Code Pro"/>
                <a:sym typeface="Source Code Pro"/>
              </a:rPr>
              <a:t>Check out the e-learning modules</a:t>
            </a:r>
            <a:endParaRPr sz="1000"/>
          </a:p>
        </p:txBody>
      </p:sp>
      <p:sp>
        <p:nvSpPr>
          <p:cNvPr id="182" name="Google Shape;182;p25"/>
          <p:cNvSpPr txBox="1"/>
          <p:nvPr/>
        </p:nvSpPr>
        <p:spPr>
          <a:xfrm>
            <a:off x="150125" y="2036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Source Code Pro"/>
                <a:ea typeface="Source Code Pro"/>
                <a:cs typeface="Source Code Pro"/>
                <a:sym typeface="Source Code Pro"/>
              </a:rPr>
              <a:t>Manage your contact data</a:t>
            </a:r>
            <a:endParaRPr sz="1100"/>
          </a:p>
        </p:txBody>
      </p:sp>
      <p:sp>
        <p:nvSpPr>
          <p:cNvPr id="183" name="Google Shape;183;p25"/>
          <p:cNvSpPr txBox="1"/>
          <p:nvPr/>
        </p:nvSpPr>
        <p:spPr>
          <a:xfrm>
            <a:off x="7054200" y="574432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Participate in Awards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4" name="Google Shape;184;p25"/>
          <p:cNvSpPr/>
          <p:nvPr/>
        </p:nvSpPr>
        <p:spPr>
          <a:xfrm rot="-3391423">
            <a:off x="4097335" y="5135554"/>
            <a:ext cx="1717031" cy="26459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/>
          <p:nvPr/>
        </p:nvSpPr>
        <p:spPr>
          <a:xfrm rot="-6276779">
            <a:off x="5721165" y="5437248"/>
            <a:ext cx="1467366" cy="2043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/>
          <p:nvPr/>
        </p:nvSpPr>
        <p:spPr>
          <a:xfrm rot="-3870938">
            <a:off x="6962683" y="5407161"/>
            <a:ext cx="597539" cy="2644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/>
          <p:nvPr/>
        </p:nvSpPr>
        <p:spPr>
          <a:xfrm rot="7189914">
            <a:off x="477725" y="1794639"/>
            <a:ext cx="3135949" cy="291060"/>
          </a:xfrm>
          <a:prstGeom prst="rightArrow">
            <a:avLst>
              <a:gd name="adj1" fmla="val 421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5"/>
          <p:cNvSpPr/>
          <p:nvPr/>
        </p:nvSpPr>
        <p:spPr>
          <a:xfrm rot="-2565834">
            <a:off x="3767981" y="5151022"/>
            <a:ext cx="962327" cy="26430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/>
          <p:nvPr/>
        </p:nvSpPr>
        <p:spPr>
          <a:xfrm rot="2221171">
            <a:off x="7210193" y="1107256"/>
            <a:ext cx="597422" cy="26454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/>
          <p:nvPr/>
        </p:nvSpPr>
        <p:spPr>
          <a:xfrm rot="-3563886">
            <a:off x="7563470" y="2828672"/>
            <a:ext cx="415464" cy="2643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6464000" y="3023475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Helpful links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5912450" y="2332563"/>
            <a:ext cx="2089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Source Code Pro"/>
                <a:ea typeface="Source Code Pro"/>
                <a:cs typeface="Source Code Pro"/>
                <a:sym typeface="Source Code Pro"/>
              </a:rPr>
              <a:t>Success Quiz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3" name="Google Shape;193;p25"/>
          <p:cNvSpPr/>
          <p:nvPr/>
        </p:nvSpPr>
        <p:spPr>
          <a:xfrm rot="-974025">
            <a:off x="6496101" y="2141967"/>
            <a:ext cx="597732" cy="26468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823</Words>
  <Application>Microsoft Macintosh PowerPoint</Application>
  <PresentationFormat>On-screen Show (4:3)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Nunito</vt:lpstr>
      <vt:lpstr>Merriweather</vt:lpstr>
      <vt:lpstr>Source Code Pro</vt:lpstr>
      <vt:lpstr>Cambria</vt:lpstr>
      <vt:lpstr>Comfortaa</vt:lpstr>
      <vt:lpstr>Lora</vt:lpstr>
      <vt:lpstr>Calibri</vt:lpstr>
      <vt:lpstr>Graduate</vt:lpstr>
      <vt:lpstr>Inter</vt:lpstr>
      <vt:lpstr>Spectral SemiBold</vt:lpstr>
      <vt:lpstr>Amatic SC</vt:lpstr>
      <vt:lpstr>Arial</vt:lpstr>
      <vt:lpstr>Permanent Marker</vt:lpstr>
      <vt:lpstr>Beach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www.yourspace.universityofgalway.ie</vt:lpstr>
      <vt:lpstr>PowerPoint Presentation</vt:lpstr>
      <vt:lpstr>PowerPoint Presentation</vt:lpstr>
      <vt:lpstr>PowerPoint Presentation</vt:lpstr>
      <vt:lpstr>Follow us on Social Media</vt:lpstr>
      <vt:lpstr> Socs Day  &amp; Volunteer Fair   Jan 14th In Áras na Mac Léinn 12pm – 5pm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Hughes, Ríona</cp:lastModifiedBy>
  <cp:revision>2</cp:revision>
  <dcterms:modified xsi:type="dcterms:W3CDTF">2026-01-07T16:12:53Z</dcterms:modified>
</cp:coreProperties>
</file>