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2" r:id="rId5"/>
  </p:sldMasterIdLst>
  <p:notesMasterIdLst>
    <p:notesMasterId r:id="rId18"/>
  </p:notesMasterIdLst>
  <p:sldIdLst>
    <p:sldId id="508" r:id="rId6"/>
    <p:sldId id="506" r:id="rId7"/>
    <p:sldId id="524" r:id="rId8"/>
    <p:sldId id="487" r:id="rId9"/>
    <p:sldId id="555" r:id="rId10"/>
    <p:sldId id="499" r:id="rId11"/>
    <p:sldId id="528" r:id="rId12"/>
    <p:sldId id="554" r:id="rId13"/>
    <p:sldId id="529" r:id="rId14"/>
    <p:sldId id="507" r:id="rId15"/>
    <p:sldId id="464" r:id="rId16"/>
    <p:sldId id="417" r:id="rId17"/>
  </p:sldIdLst>
  <p:sldSz cx="20104100" cy="11309350"/>
  <p:notesSz cx="20104100" cy="11309350"/>
  <p:embeddedFontLst>
    <p:embeddedFont>
      <p:font typeface="Arial Narrow" panose="020B0606020202030204" pitchFamily="34" charset="0"/>
      <p:regular r:id="rId19"/>
      <p:bold r:id="rId20"/>
      <p:italic r:id="rId21"/>
      <p:boldItalic r:id="rId22"/>
    </p:embeddedFont>
    <p:embeddedFont>
      <p:font typeface="Inter" panose="020B0604020202020204" charset="0"/>
      <p:regular r:id="rId23"/>
      <p:bold r:id="rId24"/>
    </p:embeddedFont>
    <p:embeddedFont>
      <p:font typeface="Spectral" panose="020B0604020202020204" charset="0"/>
      <p:regular r:id="rId25"/>
      <p:bold r:id="rId26"/>
      <p:italic r:id="rId27"/>
      <p:boldItalic r:id="rId28"/>
    </p:embeddedFont>
    <p:embeddedFont>
      <p:font typeface="Spectral-Light" panose="020B0604020202020204" charset="0"/>
      <p:regular r:id="rId29"/>
      <p:italic r:id="rId3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787151-F86B-3E7F-7C7E-ED9849BFDCB4}" name="Ryan, Meadhbh" initials="RM" userId="S::0127716s@nuigalway.ie::75124445-9ca4-4aa8-920d-3a985e17ee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C4D"/>
    <a:srgbClr val="A70050"/>
    <a:srgbClr val="EE7D00"/>
    <a:srgbClr val="CC0A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1F7A11-F7FE-4940-BCC5-E8A243F85CD3}" v="374" dt="2026-01-06T15:18:57.48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60"/>
  </p:normalViewPr>
  <p:slideViewPr>
    <p:cSldViewPr snapToGrid="0">
      <p:cViewPr varScale="1">
        <p:scale>
          <a:sx n="37" d="100"/>
          <a:sy n="37" d="100"/>
        </p:scale>
        <p:origin x="800" y="2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1/6/2026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455A33F-C8A7-DE49-A7E8-C404C3272368}" type="slidenum">
              <a:rPr lang="en-US" smtClean="0"/>
              <a:t>1</a:t>
            </a:fld>
            <a:endParaRPr lang="en-US"/>
          </a:p>
        </p:txBody>
      </p:sp>
    </p:spTree>
    <p:extLst>
      <p:ext uri="{BB962C8B-B14F-4D97-AF65-F5344CB8AC3E}">
        <p14:creationId xmlns:p14="http://schemas.microsoft.com/office/powerpoint/2010/main" val="262368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455A33F-C8A7-DE49-A7E8-C404C3272368}" type="slidenum">
              <a:rPr lang="en-US" smtClean="0"/>
              <a:t>10</a:t>
            </a:fld>
            <a:endParaRPr lang="en-US"/>
          </a:p>
        </p:txBody>
      </p:sp>
    </p:spTree>
    <p:extLst>
      <p:ext uri="{BB962C8B-B14F-4D97-AF65-F5344CB8AC3E}">
        <p14:creationId xmlns:p14="http://schemas.microsoft.com/office/powerpoint/2010/main" val="37135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455A33F-C8A7-DE49-A7E8-C404C3272368}" type="slidenum">
              <a:rPr lang="en-US" smtClean="0"/>
              <a:t>2</a:t>
            </a:fld>
            <a:endParaRPr lang="en-US"/>
          </a:p>
        </p:txBody>
      </p:sp>
    </p:spTree>
    <p:extLst>
      <p:ext uri="{BB962C8B-B14F-4D97-AF65-F5344CB8AC3E}">
        <p14:creationId xmlns:p14="http://schemas.microsoft.com/office/powerpoint/2010/main" val="62635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a:t>The first thing I would say is that as a university we are committed to sustainability at the institutional level. Sustainability is one of our 4 core values and a key pillar of our Strategeic Plan, and we have 10 flagship actions across the university mission. These four core values emerged during a period of extensive campus wide consultation in 2019 and the value of sustainability emerged because of the very strong student voice so our students have done more than any other cohort to  progress forward the sustainability vision. The day we launched the Strategic Plan our University president also signed the SDG Accord.  What that means is that we have committed publicly to aligning all our major efforts in teaching and learning, research operation and planning and engagement activities to the UN SDGs.  starting in earnest with the launch of the Strategic Plan in 2020 and signing the SDG Accord</a:t>
            </a:r>
            <a:endParaRPr lang="en-IE"/>
          </a:p>
        </p:txBody>
      </p:sp>
      <p:sp>
        <p:nvSpPr>
          <p:cNvPr id="4" name="Slide Number Placeholder 3"/>
          <p:cNvSpPr>
            <a:spLocks noGrp="1"/>
          </p:cNvSpPr>
          <p:nvPr>
            <p:ph type="sldNum" sz="quarter" idx="10"/>
          </p:nvPr>
        </p:nvSpPr>
        <p:spPr/>
        <p:txBody>
          <a:bodyPr/>
          <a:lstStyle/>
          <a:p>
            <a:fld id="{402B2167-5A0B-4BB9-A9AB-1C69578E7F42}" type="slidenum">
              <a:rPr lang="en-IE" smtClean="0"/>
              <a:t>3</a:t>
            </a:fld>
            <a:endParaRPr lang="en-IE"/>
          </a:p>
        </p:txBody>
      </p:sp>
    </p:spTree>
    <p:extLst>
      <p:ext uri="{BB962C8B-B14F-4D97-AF65-F5344CB8AC3E}">
        <p14:creationId xmlns:p14="http://schemas.microsoft.com/office/powerpoint/2010/main" val="75886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We are an SDG Champion for Ireland and the first University to hold this honour. Tasked with being an advocate, a role model and a leader for Ireland in progressing the SDGs.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455A33F-C8A7-DE49-A7E8-C404C3272368}"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62175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F1D27-8A9A-74AC-EB7E-4ADB85DE6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79007-CC7F-F6B1-4D8C-506192363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09637-FC91-CC0F-0004-87AC4E4FB5BB}"/>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F52AE6F3-BD25-1D78-53B4-EE9ECE7D7704}"/>
              </a:ext>
            </a:extLst>
          </p:cNvPr>
          <p:cNvSpPr>
            <a:spLocks noGrp="1"/>
          </p:cNvSpPr>
          <p:nvPr>
            <p:ph type="sldNum" sz="quarter" idx="5"/>
          </p:nvPr>
        </p:nvSpPr>
        <p:spPr/>
        <p:txBody>
          <a:bodyPr/>
          <a:lstStyle/>
          <a:p>
            <a:fld id="{8455A33F-C8A7-DE49-A7E8-C404C3272368}" type="slidenum">
              <a:rPr lang="en-US" smtClean="0"/>
              <a:t>5</a:t>
            </a:fld>
            <a:endParaRPr lang="en-US"/>
          </a:p>
        </p:txBody>
      </p:sp>
    </p:spTree>
    <p:extLst>
      <p:ext uri="{BB962C8B-B14F-4D97-AF65-F5344CB8AC3E}">
        <p14:creationId xmlns:p14="http://schemas.microsoft.com/office/powerpoint/2010/main" val="25097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402B2167-5A0B-4BB9-A9AB-1C69578E7F42}" type="slidenum">
              <a:rPr lang="en-IE" smtClean="0"/>
              <a:t>6</a:t>
            </a:fld>
            <a:endParaRPr lang="en-IE"/>
          </a:p>
        </p:txBody>
      </p:sp>
    </p:spTree>
    <p:extLst>
      <p:ext uri="{BB962C8B-B14F-4D97-AF65-F5344CB8AC3E}">
        <p14:creationId xmlns:p14="http://schemas.microsoft.com/office/powerpoint/2010/main" val="100010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455A33F-C8A7-DE49-A7E8-C404C3272368}" type="slidenum">
              <a:rPr lang="en-US" smtClean="0"/>
              <a:t>7</a:t>
            </a:fld>
            <a:endParaRPr lang="en-US"/>
          </a:p>
        </p:txBody>
      </p:sp>
    </p:spTree>
    <p:extLst>
      <p:ext uri="{BB962C8B-B14F-4D97-AF65-F5344CB8AC3E}">
        <p14:creationId xmlns:p14="http://schemas.microsoft.com/office/powerpoint/2010/main" val="2075246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20,00 people on the campus and everyone has a role to play.  Student activism and voice is key. </a:t>
            </a:r>
          </a:p>
        </p:txBody>
      </p:sp>
      <p:sp>
        <p:nvSpPr>
          <p:cNvPr id="4" name="Slide Number Placeholder 3"/>
          <p:cNvSpPr>
            <a:spLocks noGrp="1"/>
          </p:cNvSpPr>
          <p:nvPr>
            <p:ph type="sldNum" sz="quarter" idx="10"/>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02B2167-5A0B-4BB9-A9AB-1C69578E7F42}" type="slidenum">
              <a:rPr kumimoji="0" lang="en-IE"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IE"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64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4052-3C82-7DA2-B76C-57075CD17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0C63A-0F80-B20F-BBB3-B8974C60D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BE980-F801-507B-011F-A2EC1C74B6B1}"/>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2D001214-EF86-3C4A-9B78-1F221453BA1B}"/>
              </a:ext>
            </a:extLst>
          </p:cNvPr>
          <p:cNvSpPr>
            <a:spLocks noGrp="1"/>
          </p:cNvSpPr>
          <p:nvPr>
            <p:ph type="sldNum" sz="quarter" idx="5"/>
          </p:nvPr>
        </p:nvSpPr>
        <p:spPr/>
        <p:txBody>
          <a:bodyPr/>
          <a:lstStyle/>
          <a:p>
            <a:fld id="{8455A33F-C8A7-DE49-A7E8-C404C3272368}" type="slidenum">
              <a:rPr lang="en-US" smtClean="0"/>
              <a:t>9</a:t>
            </a:fld>
            <a:endParaRPr lang="en-US"/>
          </a:p>
        </p:txBody>
      </p:sp>
    </p:spTree>
    <p:extLst>
      <p:ext uri="{BB962C8B-B14F-4D97-AF65-F5344CB8AC3E}">
        <p14:creationId xmlns:p14="http://schemas.microsoft.com/office/powerpoint/2010/main" val="257516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1" y="9771083"/>
            <a:ext cx="1679575" cy="1051570"/>
          </a:xfrm>
          <a:prstGeom prst="rect">
            <a:avLst/>
          </a:prstGeom>
        </p:spPr>
        <p:txBody>
          <a:bodyPr vert="horz" wrap="square" lIns="0" tIns="0" rIns="0" bIns="0" rtlCol="0">
            <a:spAutoFit/>
          </a:bodyPr>
          <a:lstStyle/>
          <a:p>
            <a:pPr marL="12699">
              <a:lnSpc>
                <a:spcPts val="2350"/>
              </a:lnSpc>
            </a:pPr>
            <a:r>
              <a:rPr sz="2699" spc="-10">
                <a:solidFill>
                  <a:srgbClr val="FFFFFF"/>
                </a:solidFill>
                <a:latin typeface="Spectral-Light"/>
                <a:cs typeface="Spectral-Light"/>
              </a:rPr>
              <a:t>University</a:t>
            </a:r>
            <a:endParaRPr sz="2699">
              <a:latin typeface="Spectral-Light"/>
              <a:cs typeface="Spectral-Light"/>
            </a:endParaRPr>
          </a:p>
          <a:p>
            <a:pPr marL="12699">
              <a:lnSpc>
                <a:spcPts val="2874"/>
              </a:lnSpc>
            </a:pPr>
            <a:r>
              <a:rPr sz="2699" i="1" spc="-54">
                <a:solidFill>
                  <a:srgbClr val="FFFFFF"/>
                </a:solidFill>
                <a:latin typeface="Spectral"/>
                <a:cs typeface="Spectral"/>
              </a:rPr>
              <a:t>of</a:t>
            </a:r>
            <a:r>
              <a:rPr sz="2699" spc="-54">
                <a:solidFill>
                  <a:srgbClr val="FFFFFF"/>
                </a:solidFill>
                <a:latin typeface="Spectral-Light"/>
                <a:cs typeface="Spectral-Light"/>
              </a:rPr>
              <a:t>Galway.ie</a:t>
            </a:r>
            <a:endParaRPr sz="2699">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7" y="1"/>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sz="2968"/>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4" y="4708585"/>
            <a:ext cx="18105995" cy="5598160"/>
          </a:xfrm>
          <a:prstGeom prst="rect">
            <a:avLst/>
          </a:prstGeom>
        </p:spPr>
        <p:txBody>
          <a:bodyPr/>
          <a:lstStyle>
            <a:lvl1pPr>
              <a:defRPr sz="3199"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399"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1"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3" y="2856618"/>
            <a:ext cx="15214129" cy="1015665"/>
          </a:xfrm>
          <a:prstGeom prst="rect">
            <a:avLst/>
          </a:prstGeom>
        </p:spPr>
        <p:txBody>
          <a:bodyPr vert="horz" lIns="91440" tIns="45720" rIns="91440" bIns="45720" rtlCol="0" anchor="t">
            <a:noAutofit/>
          </a:bodyPr>
          <a:lstStyle>
            <a:lvl1pPr>
              <a:defRPr sz="6599"/>
            </a:lvl1pPr>
          </a:lstStyle>
          <a:p>
            <a:r>
              <a:rPr lang="en-GB"/>
              <a:t>Text only slide title maximum of 1 line</a:t>
            </a:r>
            <a:endParaRPr lang="en-US"/>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1" cy="932659"/>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sz="2968"/>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sz="2968"/>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sz="2968"/>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2968"/>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2968"/>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sz="2968"/>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sz="2968"/>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sz="2968"/>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sz="2968"/>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sz="2968"/>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sz="2968"/>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sz="2968"/>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sz="2968"/>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sz="2968"/>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sz="2968"/>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2968"/>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2968"/>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2968"/>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2968"/>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sz="2968"/>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sz="2968"/>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2968"/>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sz="2968"/>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2968"/>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sz="2968"/>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sz="2968"/>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sz="2968"/>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sz="2968"/>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sz="2968"/>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sz="2968"/>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sz="2968"/>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sz="2968"/>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sz="2968"/>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sz="2968"/>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sz="2968"/>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sz="2968"/>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sz="2968"/>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sz="2968"/>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sz="2968"/>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sz="2968"/>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sz="2968"/>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sz="2968"/>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2968"/>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2968"/>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sz="2968"/>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sz="2968"/>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sz="2968"/>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sz="2968"/>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sz="2968"/>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sz="2968"/>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sz="2968"/>
            </a:p>
          </p:txBody>
        </p:sp>
      </p:grpSp>
    </p:spTree>
    <p:extLst>
      <p:ext uri="{BB962C8B-B14F-4D97-AF65-F5344CB8AC3E}">
        <p14:creationId xmlns:p14="http://schemas.microsoft.com/office/powerpoint/2010/main" val="444015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a:t>Slide title maximum of 3 lines</a:t>
            </a:r>
            <a:endParaRPr lang="en-US"/>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a:t>Slide title maximum of 3 lines</a:t>
            </a:r>
            <a:endParaRPr lang="en-US"/>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a:t>Slide title maximum of 3 lines</a:t>
            </a:r>
            <a:endParaRPr lang="en-US"/>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288341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Tree>
    <p:extLst>
      <p:ext uri="{BB962C8B-B14F-4D97-AF65-F5344CB8AC3E}">
        <p14:creationId xmlns:p14="http://schemas.microsoft.com/office/powerpoint/2010/main" val="3472683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Divider Slide</a:t>
            </a:r>
            <a:endParaRPr lang="en-US"/>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Divider Slide</a:t>
            </a:r>
            <a:endParaRPr lang="en-US"/>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a:t>Title</a:t>
            </a:r>
            <a:endParaRPr lang="en-US"/>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a:t>Text &amp; image slide title maximum of 2 lines</a:t>
            </a:r>
            <a:endParaRPr lang="en-US"/>
          </a:p>
        </p:txBody>
      </p:sp>
    </p:spTree>
    <p:extLst>
      <p:ext uri="{BB962C8B-B14F-4D97-AF65-F5344CB8AC3E}">
        <p14:creationId xmlns:p14="http://schemas.microsoft.com/office/powerpoint/2010/main" val="1918808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a:t>Icons</a:t>
            </a:r>
            <a:endParaRPr lang="en-US"/>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a:t>
            </a:r>
            <a:r>
              <a:rPr sz="2700" spc="-55">
                <a:solidFill>
                  <a:srgbClr val="FFFFFF"/>
                </a:solidFill>
                <a:latin typeface="Spectral-Light"/>
                <a:cs typeface="Spectral-Light"/>
              </a:rPr>
              <a:t>.ie</a:t>
            </a:r>
            <a:endParaRPr sz="270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a:t>Text only slide title maximum of 1 line</a:t>
            </a:r>
            <a:endParaRPr lang="en-US"/>
          </a:p>
        </p:txBody>
      </p:sp>
    </p:spTree>
    <p:extLst>
      <p:ext uri="{BB962C8B-B14F-4D97-AF65-F5344CB8AC3E}">
        <p14:creationId xmlns:p14="http://schemas.microsoft.com/office/powerpoint/2010/main" val="3279022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a:t>Thank you</a:t>
            </a:r>
            <a:endParaRPr lang="en-US"/>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2BB58-9D60-47ED-B94A-04BFBEA72BFD}" type="datetimeFigureOut">
              <a:rPr lang="en-IE" smtClean="0"/>
              <a:t>06/01/2026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BE3646D-B7EF-454C-A544-3C5CB25359C0}" type="slidenum">
              <a:rPr lang="en-IE" smtClean="0"/>
              <a:t>‹#›</a:t>
            </a:fld>
            <a:endParaRPr lang="en-IE"/>
          </a:p>
        </p:txBody>
      </p:sp>
    </p:spTree>
    <p:extLst>
      <p:ext uri="{BB962C8B-B14F-4D97-AF65-F5344CB8AC3E}">
        <p14:creationId xmlns:p14="http://schemas.microsoft.com/office/powerpoint/2010/main" val="344445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2BB58-9D60-47ED-B94A-04BFBEA72BFD}" type="datetimeFigureOut">
              <a:rPr lang="en-IE" smtClean="0"/>
              <a:t>06/01/2026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BE3646D-B7EF-454C-A544-3C5CB25359C0}" type="slidenum">
              <a:rPr lang="en-IE" smtClean="0"/>
              <a:t>‹#›</a:t>
            </a:fld>
            <a:endParaRPr lang="en-IE"/>
          </a:p>
        </p:txBody>
      </p:sp>
    </p:spTree>
    <p:extLst>
      <p:ext uri="{BB962C8B-B14F-4D97-AF65-F5344CB8AC3E}">
        <p14:creationId xmlns:p14="http://schemas.microsoft.com/office/powerpoint/2010/main" val="21541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a:t>Click icon to add picture</a:t>
            </a:r>
            <a:endParaRPr lang="en-US"/>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a:t>Cover slide title maximum of 4 lines</a:t>
            </a:r>
            <a:endParaRPr lang="en-US"/>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a:t>Cover slide title maximum of 4 lines</a:t>
            </a:r>
            <a:endParaRPr lang="en-US"/>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a:solidFill>
                  <a:schemeClr val="tx1"/>
                </a:solidFill>
                <a:latin typeface="Spectral-Light"/>
                <a:cs typeface="Spectral-Light"/>
              </a:rPr>
              <a:t>University</a:t>
            </a:r>
            <a:endParaRPr sz="2700">
              <a:solidFill>
                <a:schemeClr val="tx1"/>
              </a:solidFill>
              <a:latin typeface="Spectral-Light"/>
              <a:cs typeface="Spectral-Light"/>
            </a:endParaRPr>
          </a:p>
          <a:p>
            <a:pPr marL="12700">
              <a:lnSpc>
                <a:spcPts val="2875"/>
              </a:lnSpc>
            </a:pPr>
            <a:r>
              <a:rPr sz="2700" i="1" spc="-55">
                <a:solidFill>
                  <a:schemeClr val="tx1"/>
                </a:solidFill>
                <a:latin typeface="Spectral"/>
                <a:cs typeface="Spectral"/>
              </a:rPr>
              <a:t>of</a:t>
            </a:r>
            <a:r>
              <a:rPr sz="2700" spc="-55">
                <a:solidFill>
                  <a:schemeClr val="tx1"/>
                </a:solidFill>
                <a:latin typeface="Spectral-Light"/>
                <a:cs typeface="Spectral-Light"/>
              </a:rPr>
              <a:t>Galway.ie</a:t>
            </a:r>
            <a:endParaRPr sz="270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a:t>Cover slide title maximum of 4 lines</a:t>
            </a:r>
            <a:endParaRPr lang="en-US"/>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a:solidFill>
                  <a:srgbClr val="FFFFFF"/>
                </a:solidFill>
                <a:latin typeface="Spectral"/>
                <a:cs typeface="Spectral"/>
              </a:rPr>
              <a:t>of</a:t>
            </a:r>
            <a:r>
              <a:rPr sz="2700" spc="-55">
                <a:solidFill>
                  <a:srgbClr val="FFFFFF"/>
                </a:solidFill>
                <a:latin typeface="Spectral-Light"/>
                <a:cs typeface="Spectral-Light"/>
              </a:rPr>
              <a:t>Galway.ie</a:t>
            </a:r>
            <a:endParaRPr sz="270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a:p>
        </p:txBody>
      </p:sp>
    </p:spTree>
  </p:cSld>
  <p:clrMap bg1="lt1" tx1="dk1" bg2="lt2" tx2="dk2" accent1="accent1" accent2="accent2" accent3="accent3" accent4="accent4" accent5="accent5" accent6="accent6" hlink="hlink" folHlink="folHlink"/>
  <p:sldLayoutIdLst>
    <p:sldLayoutId id="2147483715" r:id="rId1"/>
    <p:sldLayoutId id="2147483661" r:id="rId2"/>
    <p:sldLayoutId id="2147483693" r:id="rId3"/>
    <p:sldLayoutId id="2147483666" r:id="rId4"/>
    <p:sldLayoutId id="2147483670" r:id="rId5"/>
    <p:sldLayoutId id="2147483669" r:id="rId6"/>
    <p:sldLayoutId id="2147483668" r:id="rId7"/>
    <p:sldLayoutId id="2147483691" r:id="rId8"/>
    <p:sldLayoutId id="2147483692" r:id="rId9"/>
    <p:sldLayoutId id="2147483700" r:id="rId10"/>
    <p:sldLayoutId id="2147483686" r:id="rId11"/>
    <p:sldLayoutId id="2147483681" r:id="rId12"/>
    <p:sldLayoutId id="2147483697" r:id="rId13"/>
    <p:sldLayoutId id="2147483665" r:id="rId14"/>
    <p:sldLayoutId id="2147483673" r:id="rId15"/>
    <p:sldLayoutId id="2147483719" r:id="rId16"/>
    <p:sldLayoutId id="2147483667" r:id="rId17"/>
    <p:sldLayoutId id="2147483690" r:id="rId18"/>
    <p:sldLayoutId id="2147483698" r:id="rId19"/>
    <p:sldLayoutId id="2147483699" r:id="rId20"/>
    <p:sldLayoutId id="2147483664" r:id="rId21"/>
    <p:sldLayoutId id="2147483674" r:id="rId22"/>
    <p:sldLayoutId id="2147483676" r:id="rId23"/>
    <p:sldLayoutId id="2147483675" r:id="rId24"/>
    <p:sldLayoutId id="2147483677" r:id="rId25"/>
    <p:sldLayoutId id="2147483662" r:id="rId26"/>
    <p:sldLayoutId id="2147483678" r:id="rId27"/>
    <p:sldLayoutId id="2147483687" r:id="rId28"/>
    <p:sldLayoutId id="2147483663" r:id="rId29"/>
    <p:sldLayoutId id="2147483684" r:id="rId30"/>
    <p:sldLayoutId id="2147483689" r:id="rId31"/>
    <p:sldLayoutId id="2147483683" r:id="rId32"/>
    <p:sldLayoutId id="2147483695" r:id="rId33"/>
    <p:sldLayoutId id="2147483696" r:id="rId34"/>
    <p:sldLayoutId id="2147483688" r:id="rId35"/>
    <p:sldLayoutId id="2147483694" r:id="rId36"/>
    <p:sldLayoutId id="2147483682" r:id="rId37"/>
    <p:sldLayoutId id="2147483680" r:id="rId38"/>
    <p:sldLayoutId id="2147483701" r:id="rId39"/>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CE12BB58-9D60-47ED-B94A-04BFBEA72BFD}" type="datetimeFigureOut">
              <a:rPr lang="en-IE" smtClean="0"/>
              <a:t>06/01/2026</a:t>
            </a:fld>
            <a:endParaRPr lang="en-IE"/>
          </a:p>
        </p:txBody>
      </p:sp>
      <p:sp>
        <p:nvSpPr>
          <p:cNvPr id="5" name="Footer Placeholder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3BE3646D-B7EF-454C-A544-3C5CB25359C0}" type="slidenum">
              <a:rPr lang="en-IE" smtClean="0"/>
              <a:t>‹#›</a:t>
            </a:fld>
            <a:endParaRPr lang="en-IE"/>
          </a:p>
        </p:txBody>
      </p:sp>
    </p:spTree>
    <p:extLst>
      <p:ext uri="{BB962C8B-B14F-4D97-AF65-F5344CB8AC3E}">
        <p14:creationId xmlns:p14="http://schemas.microsoft.com/office/powerpoint/2010/main" val="2739973944"/>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universityofgalway.ie/sustainability" TargetMode="External"/><Relationship Id="rId1" Type="http://schemas.openxmlformats.org/officeDocument/2006/relationships/slideLayout" Target="../slideLayouts/slideLayout39.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916" b="8916"/>
          <a:stretch>
            <a:fillRect/>
          </a:stretch>
        </p:blipFill>
        <p:spPr>
          <a:xfrm>
            <a:off x="9754161" y="0"/>
            <a:ext cx="10349939" cy="8532000"/>
          </a:xfrm>
          <a:prstGeom prst="rect">
            <a:avLst/>
          </a:prstGeom>
        </p:spPr>
      </p:pic>
      <p:sp>
        <p:nvSpPr>
          <p:cNvPr id="4" name="Title 3"/>
          <p:cNvSpPr>
            <a:spLocks noGrp="1"/>
          </p:cNvSpPr>
          <p:nvPr>
            <p:ph type="title"/>
          </p:nvPr>
        </p:nvSpPr>
        <p:spPr>
          <a:xfrm>
            <a:off x="290504" y="2674962"/>
            <a:ext cx="8785410" cy="5009127"/>
          </a:xfrm>
        </p:spPr>
        <p:txBody>
          <a:bodyPr/>
          <a:lstStyle/>
          <a:p>
            <a:pPr algn="ctr"/>
            <a:br>
              <a:rPr lang="en-GB" sz="4800" b="1" i="1" dirty="0">
                <a:latin typeface="Arial Narrow" panose="020B0606020202030204" pitchFamily="34" charset="0"/>
              </a:rPr>
            </a:br>
            <a:r>
              <a:rPr lang="en-GB" dirty="0">
                <a:latin typeface="Spectral-Light" panose="020B0604020202020204" charset="0"/>
              </a:rPr>
              <a:t>Introduction </a:t>
            </a:r>
            <a:br>
              <a:rPr lang="en-GB" dirty="0">
                <a:latin typeface="Spectral-Light" panose="020B0604020202020204" charset="0"/>
              </a:rPr>
            </a:br>
            <a:r>
              <a:rPr lang="en-GB" dirty="0">
                <a:latin typeface="Spectral-Light" panose="020B0604020202020204" charset="0"/>
              </a:rPr>
              <a:t>to </a:t>
            </a:r>
            <a:br>
              <a:rPr lang="en-GB" dirty="0">
                <a:latin typeface="Spectral-Light" panose="020B0604020202020204" charset="0"/>
              </a:rPr>
            </a:br>
            <a:r>
              <a:rPr lang="en-GB" dirty="0">
                <a:latin typeface="Spectral-Light" panose="020B0604020202020204" charset="0"/>
              </a:rPr>
              <a:t>Sustainability </a:t>
            </a:r>
            <a:br>
              <a:rPr lang="en-GB" dirty="0">
                <a:latin typeface="Arial Narrow" panose="020B0606020202030204" pitchFamily="34" charset="0"/>
              </a:rPr>
            </a:br>
            <a:br>
              <a:rPr lang="en-GB" sz="3200" i="1" dirty="0">
                <a:latin typeface="Arial Narrow" panose="020B0606020202030204" pitchFamily="34" charset="0"/>
              </a:rPr>
            </a:br>
            <a:br>
              <a:rPr lang="en-GB" i="1" dirty="0">
                <a:latin typeface="Arial Narrow" panose="020B0606020202030204" pitchFamily="34" charset="0"/>
              </a:rPr>
            </a:br>
            <a:endParaRPr lang="en-IE" dirty="0"/>
          </a:p>
        </p:txBody>
      </p:sp>
      <p:sp>
        <p:nvSpPr>
          <p:cNvPr id="2" name="TextBox 1"/>
          <p:cNvSpPr txBox="1"/>
          <p:nvPr/>
        </p:nvSpPr>
        <p:spPr>
          <a:xfrm>
            <a:off x="17004408" y="8129557"/>
            <a:ext cx="4229100" cy="369332"/>
          </a:xfrm>
          <a:prstGeom prst="rect">
            <a:avLst/>
          </a:prstGeom>
          <a:noFill/>
        </p:spPr>
        <p:txBody>
          <a:bodyPr wrap="square" rtlCol="0">
            <a:spAutoFit/>
          </a:bodyPr>
          <a:lstStyle/>
          <a:p>
            <a:r>
              <a:rPr lang="en-IE">
                <a:solidFill>
                  <a:schemeClr val="bg1"/>
                </a:solidFill>
                <a:latin typeface="Arial Narrow" panose="020B0606020202030204" pitchFamily="34" charset="0"/>
              </a:rPr>
              <a:t>Photo Credit: @KishanM2020</a:t>
            </a:r>
          </a:p>
        </p:txBody>
      </p:sp>
      <p:sp>
        <p:nvSpPr>
          <p:cNvPr id="3" name="TextBox 2">
            <a:extLst>
              <a:ext uri="{FF2B5EF4-FFF2-40B4-BE49-F238E27FC236}">
                <a16:creationId xmlns:a16="http://schemas.microsoft.com/office/drawing/2014/main" id="{23277204-9FC7-A88A-DF0B-17664D311888}"/>
              </a:ext>
            </a:extLst>
          </p:cNvPr>
          <p:cNvSpPr txBox="1"/>
          <p:nvPr/>
        </p:nvSpPr>
        <p:spPr>
          <a:xfrm>
            <a:off x="5520905" y="9730597"/>
            <a:ext cx="10349939" cy="707886"/>
          </a:xfrm>
          <a:prstGeom prst="rect">
            <a:avLst/>
          </a:prstGeom>
          <a:noFill/>
        </p:spPr>
        <p:txBody>
          <a:bodyPr wrap="square" rtlCol="0">
            <a:spAutoFit/>
          </a:bodyPr>
          <a:lstStyle/>
          <a:p>
            <a:pPr algn="ctr"/>
            <a:r>
              <a:rPr lang="en-IE" sz="2000">
                <a:solidFill>
                  <a:schemeClr val="bg1"/>
                </a:solidFill>
                <a:latin typeface="Spectral-Light" panose="020B0604020202020204" charset="0"/>
              </a:rPr>
              <a:t>Dr Richard Manton, Michelle O’Dowd Lohan,</a:t>
            </a:r>
          </a:p>
          <a:p>
            <a:pPr algn="ctr"/>
            <a:r>
              <a:rPr lang="en-IE" sz="2000">
                <a:solidFill>
                  <a:schemeClr val="bg1"/>
                </a:solidFill>
                <a:latin typeface="Spectral-Light" panose="020B0604020202020204" charset="0"/>
              </a:rPr>
              <a:t> Sustainability Office </a:t>
            </a:r>
          </a:p>
        </p:txBody>
      </p:sp>
    </p:spTree>
    <p:extLst>
      <p:ext uri="{BB962C8B-B14F-4D97-AF65-F5344CB8AC3E}">
        <p14:creationId xmlns:p14="http://schemas.microsoft.com/office/powerpoint/2010/main" val="242344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A260-0158-3919-F551-B8E99F02F5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2F1170-1F29-ED45-9403-84F39D056608}"/>
              </a:ext>
            </a:extLst>
          </p:cNvPr>
          <p:cNvSpPr txBox="1"/>
          <p:nvPr/>
        </p:nvSpPr>
        <p:spPr>
          <a:xfrm>
            <a:off x="572613" y="201540"/>
            <a:ext cx="18017838" cy="8863965"/>
          </a:xfrm>
          <a:prstGeom prst="rect">
            <a:avLst/>
          </a:prstGeom>
          <a:noFill/>
        </p:spPr>
        <p:txBody>
          <a:bodyPr wrap="square" lIns="91440" tIns="45720" rIns="91440" bIns="45720" rtlCol="0" anchor="t">
            <a:spAutoFit/>
          </a:bodyPr>
          <a:lstStyle/>
          <a:p>
            <a:endParaRPr lang="en-IE" sz="6600" dirty="0">
              <a:solidFill>
                <a:schemeClr val="bg1"/>
              </a:solidFill>
              <a:latin typeface="Spectral-Light" panose="020B0604020202020204" charset="0"/>
            </a:endParaRPr>
          </a:p>
          <a:p>
            <a:endParaRPr lang="en-IE" sz="7200" dirty="0">
              <a:solidFill>
                <a:schemeClr val="bg1"/>
              </a:solidFill>
              <a:latin typeface="Spectral-Light"/>
            </a:endParaRPr>
          </a:p>
          <a:p>
            <a:r>
              <a:rPr lang="en-IE" sz="7200" dirty="0">
                <a:solidFill>
                  <a:schemeClr val="bg1"/>
                </a:solidFill>
                <a:latin typeface="Spectral-Light"/>
              </a:rPr>
              <a:t>How can I get involved?  </a:t>
            </a:r>
            <a:endParaRPr lang="en-IE" sz="6000" i="1" dirty="0">
              <a:solidFill>
                <a:schemeClr val="bg1"/>
              </a:solidFill>
              <a:latin typeface="Spectral-Light" panose="020B0604020202020204" charset="0"/>
            </a:endParaRPr>
          </a:p>
          <a:p>
            <a:pPr marL="1143000" indent="-1143000">
              <a:buFont typeface="Arial" panose="020B0604020202020204" pitchFamily="34" charset="0"/>
              <a:buChar char="•"/>
            </a:pPr>
            <a:r>
              <a:rPr lang="en-IE" sz="6000" dirty="0">
                <a:solidFill>
                  <a:schemeClr val="bg1"/>
                </a:solidFill>
                <a:latin typeface="Spectral-Light" panose="020B0604020202020204" charset="0"/>
              </a:rPr>
              <a:t>Get involved in a sustainability-themed </a:t>
            </a:r>
            <a:r>
              <a:rPr lang="en-IE" sz="6000" i="1" dirty="0">
                <a:solidFill>
                  <a:schemeClr val="bg1"/>
                </a:solidFill>
                <a:latin typeface="Spectral-Light" panose="020B0604020202020204" charset="0"/>
              </a:rPr>
              <a:t>society</a:t>
            </a:r>
          </a:p>
          <a:p>
            <a:pPr marL="1143000" indent="-1143000">
              <a:buFont typeface="Arial" panose="020B0604020202020204" pitchFamily="34" charset="0"/>
              <a:buChar char="•"/>
            </a:pPr>
            <a:r>
              <a:rPr lang="en-IE" sz="6000" dirty="0">
                <a:solidFill>
                  <a:schemeClr val="bg1"/>
                </a:solidFill>
                <a:latin typeface="Spectral-Light" panose="020B0604020202020204" charset="0"/>
              </a:rPr>
              <a:t>Join</a:t>
            </a:r>
            <a:r>
              <a:rPr lang="en-IE" sz="6000" i="1" dirty="0">
                <a:solidFill>
                  <a:schemeClr val="bg1"/>
                </a:solidFill>
                <a:latin typeface="Spectral-Light" panose="020B0604020202020204" charset="0"/>
              </a:rPr>
              <a:t> Climate Crew</a:t>
            </a:r>
          </a:p>
          <a:p>
            <a:pPr marL="1143000" indent="-1143000">
              <a:buFont typeface="Arial" panose="020B0604020202020204" pitchFamily="34" charset="0"/>
              <a:buChar char="•"/>
            </a:pPr>
            <a:r>
              <a:rPr lang="en-IE" sz="6000" dirty="0">
                <a:solidFill>
                  <a:schemeClr val="bg1"/>
                </a:solidFill>
                <a:latin typeface="Spectral-Light"/>
              </a:rPr>
              <a:t>Take on a </a:t>
            </a:r>
            <a:r>
              <a:rPr lang="en-IE" sz="6000" i="1" dirty="0">
                <a:solidFill>
                  <a:schemeClr val="bg1"/>
                </a:solidFill>
                <a:latin typeface="Spectral-Light"/>
              </a:rPr>
              <a:t>community</a:t>
            </a:r>
            <a:r>
              <a:rPr lang="en-IE" sz="6000" dirty="0">
                <a:solidFill>
                  <a:schemeClr val="bg1"/>
                </a:solidFill>
                <a:latin typeface="Spectral-Light"/>
              </a:rPr>
              <a:t> </a:t>
            </a:r>
            <a:r>
              <a:rPr lang="en-IE" sz="6000" i="1" dirty="0">
                <a:solidFill>
                  <a:schemeClr val="bg1"/>
                </a:solidFill>
                <a:latin typeface="Spectral-Light"/>
              </a:rPr>
              <a:t>volunteering </a:t>
            </a:r>
            <a:r>
              <a:rPr lang="en-IE" sz="6000" dirty="0">
                <a:solidFill>
                  <a:schemeClr val="bg1"/>
                </a:solidFill>
                <a:latin typeface="Spectral-Light"/>
              </a:rPr>
              <a:t>role</a:t>
            </a:r>
          </a:p>
          <a:p>
            <a:pPr marL="1143000" indent="-1143000">
              <a:buFont typeface="Arial" panose="020B0604020202020204" pitchFamily="34" charset="0"/>
              <a:buChar char="•"/>
            </a:pPr>
            <a:r>
              <a:rPr lang="en-IE" sz="6000" dirty="0">
                <a:solidFill>
                  <a:schemeClr val="bg1"/>
                </a:solidFill>
                <a:latin typeface="Spectral-Light"/>
              </a:rPr>
              <a:t>Earn a </a:t>
            </a:r>
            <a:r>
              <a:rPr lang="en-IE" sz="6000" i="1" dirty="0">
                <a:solidFill>
                  <a:schemeClr val="bg1"/>
                </a:solidFill>
                <a:latin typeface="Spectral-Light"/>
              </a:rPr>
              <a:t>Sustainability Champion Digital Badge</a:t>
            </a:r>
          </a:p>
          <a:p>
            <a:pPr marL="1143000" indent="-1143000">
              <a:buFont typeface="Arial" panose="020B0604020202020204" pitchFamily="34" charset="0"/>
              <a:buChar char="•"/>
            </a:pPr>
            <a:r>
              <a:rPr lang="en-IE" sz="6000" dirty="0">
                <a:solidFill>
                  <a:schemeClr val="bg1"/>
                </a:solidFill>
                <a:latin typeface="Spectral-Light"/>
              </a:rPr>
              <a:t>Apply for a </a:t>
            </a:r>
            <a:r>
              <a:rPr lang="en-IE" sz="6000" i="1" dirty="0">
                <a:solidFill>
                  <a:schemeClr val="bg1"/>
                </a:solidFill>
                <a:latin typeface="Spectral-Light"/>
              </a:rPr>
              <a:t>Sustainability Leadership Award</a:t>
            </a:r>
          </a:p>
          <a:p>
            <a:pPr marL="1143000" indent="-1143000">
              <a:buFont typeface="Arial" panose="020B0604020202020204" pitchFamily="34" charset="0"/>
              <a:buChar char="•"/>
            </a:pPr>
            <a:r>
              <a:rPr lang="en-IE" sz="6000" dirty="0">
                <a:solidFill>
                  <a:schemeClr val="bg1"/>
                </a:solidFill>
                <a:latin typeface="Spectral-Light"/>
              </a:rPr>
              <a:t>Stay connected with us </a:t>
            </a:r>
            <a:endParaRPr lang="en-IE" dirty="0">
              <a:solidFill>
                <a:schemeClr val="bg1"/>
              </a:solidFill>
            </a:endParaRPr>
          </a:p>
        </p:txBody>
      </p:sp>
    </p:spTree>
    <p:extLst>
      <p:ext uri="{BB962C8B-B14F-4D97-AF65-F5344CB8AC3E}">
        <p14:creationId xmlns:p14="http://schemas.microsoft.com/office/powerpoint/2010/main" val="413844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3295" y="835091"/>
            <a:ext cx="16988622" cy="8609986"/>
          </a:xfrm>
          <a:prstGeom prst="rect">
            <a:avLst/>
          </a:prstGeom>
          <a:noFill/>
        </p:spPr>
        <p:txBody>
          <a:bodyPr wrap="square" lIns="91440" tIns="45720" rIns="91440" bIns="45720" rtlCol="0" anchor="t">
            <a:spAutoFit/>
          </a:bodyPr>
          <a:lstStyle/>
          <a:p>
            <a:pPr algn="ctr"/>
            <a:endParaRPr lang="en-IE" sz="6596" b="1">
              <a:solidFill>
                <a:schemeClr val="bg2"/>
              </a:solidFill>
              <a:latin typeface="Arial Narrow" panose="020B0606020202030204" pitchFamily="34" charset="0"/>
            </a:endParaRPr>
          </a:p>
          <a:p>
            <a:pPr algn="ctr"/>
            <a:r>
              <a:rPr lang="en-IE" sz="7200" b="1">
                <a:solidFill>
                  <a:schemeClr val="bg2"/>
                </a:solidFill>
                <a:latin typeface="Spectral-Light"/>
              </a:rPr>
              <a:t>How to Stay in Touch</a:t>
            </a:r>
          </a:p>
          <a:p>
            <a:endParaRPr lang="en-IE" sz="4617" b="1">
              <a:latin typeface="Arial Narrow" panose="020B0606020202030204" pitchFamily="34" charset="0"/>
            </a:endParaRPr>
          </a:p>
          <a:p>
            <a:pPr algn="ctr"/>
            <a:r>
              <a:rPr lang="en-IE" sz="4617" b="1">
                <a:latin typeface="Arial Narrow" panose="020B0606020202030204" pitchFamily="34" charset="0"/>
              </a:rPr>
              <a:t>Check out our Sustainability Website</a:t>
            </a:r>
          </a:p>
          <a:p>
            <a:pPr algn="ctr"/>
            <a:r>
              <a:rPr lang="en-IE" sz="4617">
                <a:hlinkClick r:id="rId2"/>
              </a:rPr>
              <a:t>www.universityofgalway.ie/sustainability</a:t>
            </a:r>
            <a:endParaRPr lang="en-IE" sz="4617"/>
          </a:p>
          <a:p>
            <a:pPr algn="ctr"/>
            <a:endParaRPr lang="en-IE" sz="4617"/>
          </a:p>
          <a:p>
            <a:pPr algn="ctr"/>
            <a:r>
              <a:rPr lang="en-IE" sz="4617" b="1">
                <a:latin typeface="Arial Narrow" panose="020B0606020202030204" pitchFamily="34" charset="0"/>
              </a:rPr>
              <a:t>Follow us on Instagram </a:t>
            </a:r>
            <a:r>
              <a:rPr lang="en-IE" sz="4617"/>
              <a:t>@Uniofgalwaysustainability</a:t>
            </a:r>
          </a:p>
          <a:p>
            <a:pPr algn="ctr"/>
            <a:endParaRPr lang="en-IE" sz="4617">
              <a:latin typeface="Arial Narrow" panose="020B0606020202030204" pitchFamily="34" charset="0"/>
            </a:endParaRPr>
          </a:p>
          <a:p>
            <a:pPr algn="ctr"/>
            <a:r>
              <a:rPr lang="en-IE" sz="4617" b="1">
                <a:latin typeface="Arial Narrow" panose="020B0606020202030204" pitchFamily="34" charset="0"/>
              </a:rPr>
              <a:t>Follow us on </a:t>
            </a:r>
            <a:r>
              <a:rPr lang="en-IE" sz="4617" b="1" err="1">
                <a:latin typeface="Arial Narrow" panose="020B0606020202030204" pitchFamily="34" charset="0"/>
              </a:rPr>
              <a:t>Linkedin</a:t>
            </a:r>
            <a:r>
              <a:rPr lang="en-IE" sz="4617" b="1">
                <a:latin typeface="Arial Narrow" panose="020B0606020202030204" pitchFamily="34" charset="0"/>
              </a:rPr>
              <a:t> </a:t>
            </a:r>
            <a:r>
              <a:rPr lang="en-IE" sz="4617">
                <a:latin typeface="Arial Narrow" panose="020B0606020202030204" pitchFamily="34" charset="0"/>
              </a:rPr>
              <a:t>University of Galway Sustainability Office</a:t>
            </a:r>
          </a:p>
          <a:p>
            <a:pPr algn="ctr"/>
            <a:endParaRPr lang="en-IE" sz="4617"/>
          </a:p>
          <a:p>
            <a:pPr algn="ctr"/>
            <a:r>
              <a:rPr lang="en-IE" sz="4617" b="1"/>
              <a:t>Email </a:t>
            </a:r>
            <a:r>
              <a:rPr lang="en-IE" sz="4617"/>
              <a:t>sustainability@universityofgalway.ie</a:t>
            </a:r>
            <a:endParaRPr lang="en-IE" sz="4617" b="1"/>
          </a:p>
        </p:txBody>
      </p:sp>
      <p:pic>
        <p:nvPicPr>
          <p:cNvPr id="6" name="Picture 5"/>
          <p:cNvPicPr>
            <a:picLocks noChangeAspect="1"/>
          </p:cNvPicPr>
          <p:nvPr/>
        </p:nvPicPr>
        <p:blipFill>
          <a:blip r:embed="rId3"/>
          <a:stretch>
            <a:fillRect/>
          </a:stretch>
        </p:blipFill>
        <p:spPr>
          <a:xfrm>
            <a:off x="0" y="0"/>
            <a:ext cx="213360" cy="113037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0974" y="1121400"/>
            <a:ext cx="3808544" cy="1440000"/>
          </a:xfrm>
          <a:prstGeom prst="rect">
            <a:avLst/>
          </a:prstGeom>
        </p:spPr>
      </p:pic>
    </p:spTree>
    <p:extLst>
      <p:ext uri="{BB962C8B-B14F-4D97-AF65-F5344CB8AC3E}">
        <p14:creationId xmlns:p14="http://schemas.microsoft.com/office/powerpoint/2010/main" val="3965437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699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42D5C3-7AAD-368D-D4F5-183576A346B5}"/>
              </a:ext>
            </a:extLst>
          </p:cNvPr>
          <p:cNvSpPr txBox="1"/>
          <p:nvPr/>
        </p:nvSpPr>
        <p:spPr>
          <a:xfrm>
            <a:off x="898813" y="2980620"/>
            <a:ext cx="14796654" cy="7201972"/>
          </a:xfrm>
          <a:prstGeom prst="rect">
            <a:avLst/>
          </a:prstGeom>
          <a:noFill/>
        </p:spPr>
        <p:txBody>
          <a:bodyPr wrap="square" lIns="91440" tIns="45720" rIns="91440" bIns="45720" rtlCol="0" anchor="t">
            <a:spAutoFit/>
          </a:bodyPr>
          <a:lstStyle/>
          <a:p>
            <a:pPr algn="ctr"/>
            <a:endParaRPr lang="en-IE" sz="6600" dirty="0">
              <a:solidFill>
                <a:schemeClr val="bg1"/>
              </a:solidFill>
              <a:latin typeface="Spectral" panose="020B0604020202020204" charset="0"/>
            </a:endParaRPr>
          </a:p>
          <a:p>
            <a:pPr marL="1143000" indent="-1143000">
              <a:buFont typeface="+mj-lt"/>
              <a:buAutoNum type="arabicPeriod"/>
            </a:pPr>
            <a:r>
              <a:rPr lang="en-IE" sz="6600" dirty="0">
                <a:solidFill>
                  <a:schemeClr val="bg1"/>
                </a:solidFill>
                <a:latin typeface="Spectral-Light" panose="020B0604020202020204" charset="0"/>
              </a:rPr>
              <a:t>Our commitment to sustainability</a:t>
            </a:r>
          </a:p>
          <a:p>
            <a:pPr marL="1143000" indent="-1143000">
              <a:buAutoNum type="arabicPeriod"/>
            </a:pPr>
            <a:r>
              <a:rPr lang="en-IE" sz="6600" dirty="0">
                <a:solidFill>
                  <a:schemeClr val="bg1"/>
                </a:solidFill>
                <a:latin typeface="Spectral-Light"/>
              </a:rPr>
              <a:t>Sustainability in practice</a:t>
            </a:r>
            <a:endParaRPr lang="en-IE" dirty="0">
              <a:solidFill>
                <a:schemeClr val="bg1"/>
              </a:solidFill>
            </a:endParaRPr>
          </a:p>
          <a:p>
            <a:pPr marL="1143000" indent="-1143000">
              <a:buFont typeface="+mj-lt"/>
              <a:buAutoNum type="arabicPeriod"/>
            </a:pPr>
            <a:r>
              <a:rPr lang="en-IE" sz="6600" dirty="0">
                <a:solidFill>
                  <a:schemeClr val="bg1"/>
                </a:solidFill>
                <a:latin typeface="Spectral-Light" panose="020B0604020202020204" charset="0"/>
              </a:rPr>
              <a:t>How can I get involved?</a:t>
            </a:r>
          </a:p>
          <a:p>
            <a:pPr marL="1143000" indent="-1143000">
              <a:buFont typeface="+mj-lt"/>
              <a:buAutoNum type="arabicPeriod"/>
            </a:pPr>
            <a:endParaRPr lang="en-IE" sz="6600" dirty="0">
              <a:solidFill>
                <a:schemeClr val="bg1"/>
              </a:solidFill>
              <a:latin typeface="Spectral-Light" panose="020B0604020202020204" charset="0"/>
            </a:endParaRPr>
          </a:p>
          <a:p>
            <a:pPr marL="1143000" indent="-1143000">
              <a:buFont typeface="+mj-lt"/>
              <a:buAutoNum type="arabicPeriod"/>
            </a:pPr>
            <a:endParaRPr lang="en-IE" sz="6600" dirty="0">
              <a:solidFill>
                <a:schemeClr val="bg1"/>
              </a:solidFill>
              <a:latin typeface="Spectral-Light" panose="020B0604020202020204" charset="0"/>
            </a:endParaRPr>
          </a:p>
          <a:p>
            <a:pPr marL="1143000" indent="-1143000">
              <a:buFont typeface="+mj-lt"/>
              <a:buAutoNum type="arabicPeriod"/>
            </a:pPr>
            <a:endParaRPr lang="en-IE" sz="6600" dirty="0">
              <a:solidFill>
                <a:schemeClr val="bg1"/>
              </a:solidFill>
              <a:latin typeface="Spectral-Light" panose="020B0604020202020204" charset="0"/>
            </a:endParaRPr>
          </a:p>
        </p:txBody>
      </p:sp>
    </p:spTree>
    <p:extLst>
      <p:ext uri="{BB962C8B-B14F-4D97-AF65-F5344CB8AC3E}">
        <p14:creationId xmlns:p14="http://schemas.microsoft.com/office/powerpoint/2010/main" val="1607965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97"/>
            <a:ext cx="5274187" cy="113085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6288" y="1666631"/>
            <a:ext cx="4226659" cy="9228167"/>
          </a:xfrm>
          <a:prstGeom prst="rect">
            <a:avLst/>
          </a:prstGeom>
          <a:solidFill>
            <a:schemeClr val="bg2"/>
          </a:solidFill>
          <a:ln>
            <a:noFill/>
          </a:ln>
        </p:spPr>
        <p:txBody>
          <a:bodyPr wrap="square" rtlCol="0">
            <a:spAutoFit/>
          </a:bodyPr>
          <a:lstStyle/>
          <a:p>
            <a:pPr algn="ctr"/>
            <a:r>
              <a:rPr lang="en-IE" sz="5936" b="1">
                <a:solidFill>
                  <a:schemeClr val="bg1"/>
                </a:solidFill>
                <a:latin typeface="Arial Narrow" panose="020B0606020202030204" pitchFamily="34" charset="0"/>
              </a:rPr>
              <a:t>OUR CORE VALUES</a:t>
            </a:r>
          </a:p>
          <a:p>
            <a:endParaRPr lang="en-IE" sz="3958">
              <a:solidFill>
                <a:schemeClr val="bg1"/>
              </a:solidFill>
            </a:endParaRPr>
          </a:p>
          <a:p>
            <a:pPr algn="ctr"/>
            <a:endParaRPr lang="en-IE" sz="3958" i="1">
              <a:solidFill>
                <a:schemeClr val="bg1"/>
              </a:solidFill>
              <a:latin typeface="Arial Narrow" panose="020B0606020202030204" pitchFamily="34" charset="0"/>
            </a:endParaRPr>
          </a:p>
          <a:p>
            <a:pPr algn="ctr"/>
            <a:r>
              <a:rPr lang="en-IE" sz="3958" i="1">
                <a:solidFill>
                  <a:schemeClr val="bg1"/>
                </a:solidFill>
                <a:latin typeface="Arial Narrow" panose="020B0606020202030204" pitchFamily="34" charset="0"/>
              </a:rPr>
              <a:t>RESPECT </a:t>
            </a:r>
          </a:p>
          <a:p>
            <a:pPr algn="ctr"/>
            <a:endParaRPr lang="en-IE" sz="3958" i="1">
              <a:solidFill>
                <a:schemeClr val="bg1"/>
              </a:solidFill>
              <a:latin typeface="Arial Narrow" panose="020B0606020202030204" pitchFamily="34" charset="0"/>
            </a:endParaRPr>
          </a:p>
          <a:p>
            <a:pPr algn="ctr"/>
            <a:r>
              <a:rPr lang="en-IE" sz="3958" i="1">
                <a:solidFill>
                  <a:schemeClr val="bg1"/>
                </a:solidFill>
                <a:latin typeface="Arial Narrow" panose="020B0606020202030204" pitchFamily="34" charset="0"/>
              </a:rPr>
              <a:t>SUSTAINABILITY</a:t>
            </a:r>
          </a:p>
          <a:p>
            <a:pPr algn="ctr"/>
            <a:endParaRPr lang="en-IE" sz="3958" i="1">
              <a:solidFill>
                <a:schemeClr val="bg1"/>
              </a:solidFill>
              <a:latin typeface="Arial Narrow" panose="020B0606020202030204" pitchFamily="34" charset="0"/>
            </a:endParaRPr>
          </a:p>
          <a:p>
            <a:pPr algn="ctr"/>
            <a:r>
              <a:rPr lang="en-IE" sz="3958" i="1">
                <a:solidFill>
                  <a:schemeClr val="bg1"/>
                </a:solidFill>
                <a:latin typeface="Arial Narrow" panose="020B0606020202030204" pitchFamily="34" charset="0"/>
              </a:rPr>
              <a:t>EXCELLENCE</a:t>
            </a:r>
          </a:p>
          <a:p>
            <a:pPr algn="ctr"/>
            <a:endParaRPr lang="en-IE" sz="3958" i="1">
              <a:solidFill>
                <a:schemeClr val="bg1"/>
              </a:solidFill>
              <a:latin typeface="Arial Narrow" panose="020B0606020202030204" pitchFamily="34" charset="0"/>
            </a:endParaRPr>
          </a:p>
          <a:p>
            <a:pPr algn="ctr"/>
            <a:r>
              <a:rPr lang="en-IE" sz="3958" i="1">
                <a:solidFill>
                  <a:schemeClr val="bg1"/>
                </a:solidFill>
                <a:latin typeface="Arial Narrow" panose="020B0606020202030204" pitchFamily="34" charset="0"/>
              </a:rPr>
              <a:t>OPENNESS</a:t>
            </a:r>
          </a:p>
          <a:p>
            <a:pPr algn="ctr"/>
            <a:endParaRPr lang="en-IE" sz="3958" i="1">
              <a:solidFill>
                <a:schemeClr val="bg1"/>
              </a:solidFill>
              <a:latin typeface="Arial Narrow" panose="020B0606020202030204" pitchFamily="34" charset="0"/>
            </a:endParaRPr>
          </a:p>
          <a:p>
            <a:pPr algn="ctr"/>
            <a:r>
              <a:rPr lang="en-IE" sz="3958" i="1">
                <a:solidFill>
                  <a:schemeClr val="bg1"/>
                </a:solidFill>
                <a:latin typeface="Arial Narrow" panose="020B0606020202030204" pitchFamily="34" charset="0"/>
              </a:rPr>
              <a:t>BELONGING</a:t>
            </a:r>
          </a:p>
          <a:p>
            <a:pPr algn="ctr"/>
            <a:endParaRPr lang="en-IE" sz="3958" i="1">
              <a:solidFill>
                <a:schemeClr val="bg1"/>
              </a:solidFill>
              <a:latin typeface="Arial Narrow" panose="020B0606020202030204" pitchFamily="34" charset="0"/>
            </a:endParaRPr>
          </a:p>
        </p:txBody>
      </p:sp>
      <p:pic>
        <p:nvPicPr>
          <p:cNvPr id="2" name="Picture 1">
            <a:extLst>
              <a:ext uri="{FF2B5EF4-FFF2-40B4-BE49-F238E27FC236}">
                <a16:creationId xmlns:a16="http://schemas.microsoft.com/office/drawing/2014/main" id="{8FD2662E-F514-92E3-9910-4608E45334F9}"/>
              </a:ext>
            </a:extLst>
          </p:cNvPr>
          <p:cNvPicPr>
            <a:picLocks noChangeAspect="1"/>
          </p:cNvPicPr>
          <p:nvPr/>
        </p:nvPicPr>
        <p:blipFill>
          <a:blip r:embed="rId3"/>
          <a:srcRect l="3450" r="3119"/>
          <a:stretch/>
        </p:blipFill>
        <p:spPr>
          <a:xfrm>
            <a:off x="5159887" y="-33325"/>
            <a:ext cx="14944213" cy="11376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397"/>
            <a:ext cx="3857625" cy="1458337"/>
          </a:xfrm>
          <a:prstGeom prst="rect">
            <a:avLst/>
          </a:prstGeom>
        </p:spPr>
      </p:pic>
      <p:pic>
        <p:nvPicPr>
          <p:cNvPr id="12" name="Picture 11"/>
          <p:cNvPicPr>
            <a:picLocks noChangeAspect="1"/>
          </p:cNvPicPr>
          <p:nvPr/>
        </p:nvPicPr>
        <p:blipFill>
          <a:blip r:embed="rId5"/>
          <a:stretch>
            <a:fillRect/>
          </a:stretch>
        </p:blipFill>
        <p:spPr>
          <a:xfrm>
            <a:off x="4280770" y="5495111"/>
            <a:ext cx="4328535" cy="1444877"/>
          </a:xfrm>
          <a:prstGeom prst="rect">
            <a:avLst/>
          </a:prstGeom>
        </p:spPr>
      </p:pic>
      <p:pic>
        <p:nvPicPr>
          <p:cNvPr id="13" name="Picture 12"/>
          <p:cNvPicPr>
            <a:picLocks noChangeAspect="1"/>
          </p:cNvPicPr>
          <p:nvPr/>
        </p:nvPicPr>
        <p:blipFill>
          <a:blip r:embed="rId6"/>
          <a:stretch>
            <a:fillRect/>
          </a:stretch>
        </p:blipFill>
        <p:spPr>
          <a:xfrm>
            <a:off x="4892843" y="5693249"/>
            <a:ext cx="4170025" cy="1048603"/>
          </a:xfrm>
          <a:prstGeom prst="rect">
            <a:avLst/>
          </a:prstGeom>
        </p:spPr>
      </p:pic>
      <p:pic>
        <p:nvPicPr>
          <p:cNvPr id="4" name="Picture 3">
            <a:extLst>
              <a:ext uri="{FF2B5EF4-FFF2-40B4-BE49-F238E27FC236}">
                <a16:creationId xmlns:a16="http://schemas.microsoft.com/office/drawing/2014/main" id="{24055BD7-A3C0-28C6-DD47-0A2939CBD4C9}"/>
              </a:ext>
            </a:extLst>
          </p:cNvPr>
          <p:cNvPicPr>
            <a:picLocks noChangeAspect="1"/>
          </p:cNvPicPr>
          <p:nvPr/>
        </p:nvPicPr>
        <p:blipFill>
          <a:blip r:embed="rId7"/>
          <a:stretch>
            <a:fillRect/>
          </a:stretch>
        </p:blipFill>
        <p:spPr>
          <a:xfrm>
            <a:off x="11931531" y="368390"/>
            <a:ext cx="7201302" cy="3852000"/>
          </a:xfrm>
          <a:prstGeom prst="rect">
            <a:avLst/>
          </a:prstGeom>
        </p:spPr>
      </p:pic>
    </p:spTree>
    <p:extLst>
      <p:ext uri="{BB962C8B-B14F-4D97-AF65-F5344CB8AC3E}">
        <p14:creationId xmlns:p14="http://schemas.microsoft.com/office/powerpoint/2010/main" val="404528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front of a castle&#10;&#10;Description automatically generated">
            <a:extLst>
              <a:ext uri="{FF2B5EF4-FFF2-40B4-BE49-F238E27FC236}">
                <a16:creationId xmlns:a16="http://schemas.microsoft.com/office/drawing/2014/main" id="{F644DC43-C8A9-6602-03DB-04425FB5326E}"/>
              </a:ext>
            </a:extLst>
          </p:cNvPr>
          <p:cNvPicPr>
            <a:picLocks noChangeAspect="1"/>
          </p:cNvPicPr>
          <p:nvPr/>
        </p:nvPicPr>
        <p:blipFill>
          <a:blip r:embed="rId3">
            <a:extLst>
              <a:ext uri="{28A0092B-C50C-407E-A947-70E740481C1C}">
                <a14:useLocalDpi xmlns:a14="http://schemas.microsoft.com/office/drawing/2010/main" val="0"/>
              </a:ext>
            </a:extLst>
          </a:blip>
          <a:srcRect l="12489" r="12489"/>
          <a:stretch/>
        </p:blipFill>
        <p:spPr>
          <a:xfrm>
            <a:off x="20" y="10"/>
            <a:ext cx="15095687" cy="1131838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sp>
        <p:nvSpPr>
          <p:cNvPr id="4" name="TextBox 3">
            <a:extLst>
              <a:ext uri="{FF2B5EF4-FFF2-40B4-BE49-F238E27FC236}">
                <a16:creationId xmlns:a16="http://schemas.microsoft.com/office/drawing/2014/main" id="{24F5FB79-A6BD-B495-268B-118C96201B8C}"/>
              </a:ext>
            </a:extLst>
          </p:cNvPr>
          <p:cNvSpPr txBox="1"/>
          <p:nvPr/>
        </p:nvSpPr>
        <p:spPr>
          <a:xfrm>
            <a:off x="10988928" y="190277"/>
            <a:ext cx="8213558" cy="31393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6600" b="1" i="0" u="none" strike="noStrike" kern="0" cap="none" spc="0" normalizeH="0" baseline="0" noProof="0" dirty="0">
                <a:ln>
                  <a:noFill/>
                </a:ln>
                <a:solidFill>
                  <a:srgbClr val="FFFEFE"/>
                </a:solidFill>
                <a:effectLst/>
                <a:uLnTx/>
                <a:uFillTx/>
                <a:latin typeface="Arial Narrow" panose="020B0606020202030204" pitchFamily="34" charset="0"/>
                <a:ea typeface="+mj-ea"/>
              </a:rPr>
              <a:t>University of Galway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6600" b="1" i="0" u="none" strike="noStrike" kern="0" cap="none" spc="0" normalizeH="0" baseline="0" noProof="0" dirty="0">
                <a:ln>
                  <a:noFill/>
                </a:ln>
                <a:solidFill>
                  <a:srgbClr val="FFFEFE"/>
                </a:solidFill>
                <a:effectLst/>
                <a:uLnTx/>
                <a:uFillTx/>
                <a:latin typeface="Arial Narrow" panose="020B0606020202030204" pitchFamily="34" charset="0"/>
                <a:ea typeface="+mj-ea"/>
              </a:rPr>
              <a:t> National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E" sz="6600" b="1" i="1" u="none" strike="noStrike" kern="0" cap="none" spc="0" normalizeH="0" baseline="0" noProof="0" dirty="0">
                <a:ln>
                  <a:noFill/>
                </a:ln>
                <a:solidFill>
                  <a:srgbClr val="FFFEFE"/>
                </a:solidFill>
                <a:effectLst/>
                <a:uLnTx/>
                <a:uFillTx/>
                <a:latin typeface="Arial Narrow" panose="020B0606020202030204" pitchFamily="34" charset="0"/>
                <a:ea typeface="+mj-ea"/>
              </a:rPr>
              <a:t>SDG Ambassador</a:t>
            </a:r>
          </a:p>
        </p:txBody>
      </p:sp>
      <p:pic>
        <p:nvPicPr>
          <p:cNvPr id="5" name="Picture 4">
            <a:extLst>
              <a:ext uri="{FF2B5EF4-FFF2-40B4-BE49-F238E27FC236}">
                <a16:creationId xmlns:a16="http://schemas.microsoft.com/office/drawing/2014/main" id="{335C9204-C70F-D701-4362-72D9833A7CE1}"/>
              </a:ext>
            </a:extLst>
          </p:cNvPr>
          <p:cNvPicPr>
            <a:picLocks noChangeAspect="1"/>
          </p:cNvPicPr>
          <p:nvPr/>
        </p:nvPicPr>
        <p:blipFill>
          <a:blip r:embed="rId4"/>
          <a:stretch>
            <a:fillRect/>
          </a:stretch>
        </p:blipFill>
        <p:spPr>
          <a:xfrm>
            <a:off x="15793221" y="9138886"/>
            <a:ext cx="3409265" cy="2088000"/>
          </a:xfrm>
          <a:prstGeom prst="rect">
            <a:avLst/>
          </a:prstGeom>
        </p:spPr>
      </p:pic>
      <p:pic>
        <p:nvPicPr>
          <p:cNvPr id="7" name="Picture 6">
            <a:extLst>
              <a:ext uri="{FF2B5EF4-FFF2-40B4-BE49-F238E27FC236}">
                <a16:creationId xmlns:a16="http://schemas.microsoft.com/office/drawing/2014/main" id="{DAB08D95-4E6E-0BBB-BEB5-E6042FFC5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6232" y="3812726"/>
            <a:ext cx="6382604" cy="4464000"/>
          </a:xfrm>
          <a:prstGeom prst="rect">
            <a:avLst/>
          </a:prstGeom>
        </p:spPr>
      </p:pic>
    </p:spTree>
    <p:extLst>
      <p:ext uri="{BB962C8B-B14F-4D97-AF65-F5344CB8AC3E}">
        <p14:creationId xmlns:p14="http://schemas.microsoft.com/office/powerpoint/2010/main" val="3980062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C5D9E-CAEF-EFB9-111A-E58B986F389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513" y="0"/>
            <a:ext cx="20099073" cy="11309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tanding in a hallway holding signs&#10;&#10;AI-generated content may be incorrect.">
            <a:extLst>
              <a:ext uri="{FF2B5EF4-FFF2-40B4-BE49-F238E27FC236}">
                <a16:creationId xmlns:a16="http://schemas.microsoft.com/office/drawing/2014/main" id="{DDA4627B-0AE1-5C4F-1F5A-320B15014A24}"/>
              </a:ext>
            </a:extLst>
          </p:cNvPr>
          <p:cNvPicPr>
            <a:picLocks noChangeAspect="1"/>
          </p:cNvPicPr>
          <p:nvPr/>
        </p:nvPicPr>
        <p:blipFill>
          <a:blip r:embed="rId3" cstate="print">
            <a:extLst>
              <a:ext uri="{28A0092B-C50C-407E-A947-70E740481C1C}">
                <a14:useLocalDpi xmlns:a14="http://schemas.microsoft.com/office/drawing/2010/main" val="0"/>
              </a:ext>
            </a:extLst>
          </a:blip>
          <a:srcRect t="8147" b="10927"/>
          <a:stretch>
            <a:fillRect/>
          </a:stretch>
        </p:blipFill>
        <p:spPr>
          <a:xfrm>
            <a:off x="20" y="2114"/>
            <a:ext cx="20104080" cy="11307236"/>
          </a:xfrm>
          <a:prstGeom prst="rect">
            <a:avLst/>
          </a:prstGeom>
        </p:spPr>
      </p:pic>
    </p:spTree>
    <p:extLst>
      <p:ext uri="{BB962C8B-B14F-4D97-AF65-F5344CB8AC3E}">
        <p14:creationId xmlns:p14="http://schemas.microsoft.com/office/powerpoint/2010/main" val="425094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live&#10;&#10;Description automatically generated with medium confidence">
            <a:extLst>
              <a:ext uri="{FF2B5EF4-FFF2-40B4-BE49-F238E27FC236}">
                <a16:creationId xmlns:a16="http://schemas.microsoft.com/office/drawing/2014/main" id="{D3FCAEC8-C515-4F8C-D05D-AEE50D226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50" y="2889943"/>
            <a:ext cx="17981999" cy="5529462"/>
          </a:xfrm>
          <a:prstGeom prst="rect">
            <a:avLst/>
          </a:prstGeom>
        </p:spPr>
      </p:pic>
    </p:spTree>
    <p:extLst>
      <p:ext uri="{BB962C8B-B14F-4D97-AF65-F5344CB8AC3E}">
        <p14:creationId xmlns:p14="http://schemas.microsoft.com/office/powerpoint/2010/main" val="656033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6020A-B2AE-2E93-7EA7-4C4D72C5E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51" r="2" b="11980"/>
          <a:stretch>
            <a:fillRect/>
          </a:stretch>
        </p:blipFill>
        <p:spPr bwMode="auto">
          <a:xfrm>
            <a:off x="10184680" y="10"/>
            <a:ext cx="9919420" cy="6464432"/>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close-up of a brochure&#10;&#10;AI-generated content may be incorrect.">
            <a:extLst>
              <a:ext uri="{FF2B5EF4-FFF2-40B4-BE49-F238E27FC236}">
                <a16:creationId xmlns:a16="http://schemas.microsoft.com/office/drawing/2014/main" id="{5F0013FE-43FB-400C-BEBE-2FEF03C25B31}"/>
              </a:ext>
            </a:extLst>
          </p:cNvPr>
          <p:cNvPicPr>
            <a:picLocks noChangeAspect="1"/>
          </p:cNvPicPr>
          <p:nvPr/>
        </p:nvPicPr>
        <p:blipFill>
          <a:blip r:embed="rId4"/>
          <a:srcRect l="176" r="8532" b="-1"/>
          <a:stretch>
            <a:fillRect/>
          </a:stretch>
        </p:blipFill>
        <p:spPr>
          <a:xfrm>
            <a:off x="20" y="6711691"/>
            <a:ext cx="5829593" cy="4597657"/>
          </a:xfrm>
          <a:prstGeom prst="rect">
            <a:avLst/>
          </a:prstGeom>
        </p:spPr>
      </p:pic>
      <p:pic>
        <p:nvPicPr>
          <p:cNvPr id="13" name="Picture 12" descr="A group of people standing in front of a glass wall&#10;&#10;Description automatically generated">
            <a:extLst>
              <a:ext uri="{FF2B5EF4-FFF2-40B4-BE49-F238E27FC236}">
                <a16:creationId xmlns:a16="http://schemas.microsoft.com/office/drawing/2014/main" id="{725E876F-B0DE-274A-9113-B68CF335A9BD}"/>
              </a:ext>
            </a:extLst>
          </p:cNvPr>
          <p:cNvPicPr>
            <a:picLocks noChangeAspect="1"/>
          </p:cNvPicPr>
          <p:nvPr/>
        </p:nvPicPr>
        <p:blipFill>
          <a:blip r:embed="rId5" cstate="print">
            <a:extLst>
              <a:ext uri="{28A0092B-C50C-407E-A947-70E740481C1C}">
                <a14:useLocalDpi xmlns:a14="http://schemas.microsoft.com/office/drawing/2010/main" val="0"/>
              </a:ext>
            </a:extLst>
          </a:blip>
          <a:srcRect l="5832" r="5398" b="1"/>
          <a:stretch>
            <a:fillRect/>
          </a:stretch>
        </p:blipFill>
        <p:spPr>
          <a:xfrm>
            <a:off x="6094878" y="5371324"/>
            <a:ext cx="7897014" cy="5938026"/>
          </a:xfrm>
          <a:prstGeom prst="rect">
            <a:avLst/>
          </a:prstGeom>
        </p:spPr>
      </p:pic>
      <p:pic>
        <p:nvPicPr>
          <p:cNvPr id="2" name="Picture 1" descr="A poster for a student&#10;&#10;AI-generated content may be incorrect.">
            <a:extLst>
              <a:ext uri="{FF2B5EF4-FFF2-40B4-BE49-F238E27FC236}">
                <a16:creationId xmlns:a16="http://schemas.microsoft.com/office/drawing/2014/main" id="{2F26E38D-EEA1-4C07-808B-1A550A2D5048}"/>
              </a:ext>
            </a:extLst>
          </p:cNvPr>
          <p:cNvPicPr>
            <a:picLocks noChangeAspect="1"/>
          </p:cNvPicPr>
          <p:nvPr/>
        </p:nvPicPr>
        <p:blipFill>
          <a:blip r:embed="rId6"/>
          <a:srcRect t="22209" r="-1" b="12947"/>
          <a:stretch>
            <a:fillRect/>
          </a:stretch>
        </p:blipFill>
        <p:spPr>
          <a:xfrm>
            <a:off x="1" y="10"/>
            <a:ext cx="9919419" cy="6464432"/>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a:extLst>
              <a:ext uri="{FF2B5EF4-FFF2-40B4-BE49-F238E27FC236}">
                <a16:creationId xmlns:a16="http://schemas.microsoft.com/office/drawing/2014/main" id="{C537C2F2-A7EF-A3F5-25AE-B75A424431CA}"/>
              </a:ext>
            </a:extLst>
          </p:cNvPr>
          <p:cNvPicPr>
            <a:picLocks noChangeAspect="1"/>
          </p:cNvPicPr>
          <p:nvPr/>
        </p:nvPicPr>
        <p:blipFill rotWithShape="1">
          <a:blip r:embed="rId7"/>
          <a:srcRect t="27390" r="-1" b="25429"/>
          <a:stretch>
            <a:fillRect/>
          </a:stretch>
        </p:blipFill>
        <p:spPr>
          <a:xfrm>
            <a:off x="14257159" y="6711691"/>
            <a:ext cx="5846942" cy="4597659"/>
          </a:xfrm>
          <a:prstGeom prst="rect">
            <a:avLst/>
          </a:prstGeom>
        </p:spPr>
      </p:pic>
    </p:spTree>
    <p:extLst>
      <p:ext uri="{BB962C8B-B14F-4D97-AF65-F5344CB8AC3E}">
        <p14:creationId xmlns:p14="http://schemas.microsoft.com/office/powerpoint/2010/main" val="241832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2552" y="6413350"/>
            <a:ext cx="6671548" cy="4896000"/>
          </a:xfrm>
          <a:prstGeom prst="rect">
            <a:avLst/>
          </a:prstGeom>
        </p:spPr>
      </p:pic>
      <p:pic>
        <p:nvPicPr>
          <p:cNvPr id="2050" name="Picture 2" descr="5 appliances you should always switch off to save energy"/>
          <p:cNvPicPr>
            <a:picLocks noChangeAspect="1" noChangeArrowheads="1"/>
          </p:cNvPicPr>
          <p:nvPr/>
        </p:nvPicPr>
        <p:blipFill rotWithShape="1">
          <a:blip r:embed="rId4">
            <a:extLst>
              <a:ext uri="{28A0092B-C50C-407E-A947-70E740481C1C}">
                <a14:useLocalDpi xmlns:a14="http://schemas.microsoft.com/office/drawing/2010/main" val="0"/>
              </a:ext>
            </a:extLst>
          </a:blip>
          <a:srcRect t="-21098" r="3243"/>
          <a:stretch>
            <a:fillRect/>
          </a:stretch>
        </p:blipFill>
        <p:spPr bwMode="auto">
          <a:xfrm>
            <a:off x="14140740" y="3510000"/>
            <a:ext cx="5593349" cy="277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a:stretch>
            <a:fillRect/>
          </a:stretch>
        </p:blipFill>
        <p:spPr>
          <a:xfrm>
            <a:off x="-84244" y="-1"/>
            <a:ext cx="292525" cy="15497845"/>
          </a:xfrm>
          <a:prstGeom prst="rect">
            <a:avLst/>
          </a:prstGeom>
        </p:spPr>
      </p:pic>
      <p:sp>
        <p:nvSpPr>
          <p:cNvPr id="2" name="TextBox 1"/>
          <p:cNvSpPr txBox="1"/>
          <p:nvPr/>
        </p:nvSpPr>
        <p:spPr>
          <a:xfrm>
            <a:off x="16178565" y="10597243"/>
            <a:ext cx="45393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E" sz="1800" b="0" i="0" u="none" strike="noStrike" kern="0" cap="none" spc="0" normalizeH="0" baseline="0" noProof="0" dirty="0">
                <a:ln>
                  <a:noFill/>
                </a:ln>
                <a:solidFill>
                  <a:srgbClr val="FFFEFE"/>
                </a:solidFill>
                <a:effectLst/>
                <a:uLnTx/>
                <a:uFillTx/>
              </a:rPr>
              <a:t>Photo Credit:  @JenniferPage_Z</a:t>
            </a:r>
          </a:p>
        </p:txBody>
      </p:sp>
      <p:pic>
        <p:nvPicPr>
          <p:cNvPr id="3" name="Picture 2" descr="A person and person standing next to a dispenser&#10;&#10;Description automatically generated">
            <a:extLst>
              <a:ext uri="{FF2B5EF4-FFF2-40B4-BE49-F238E27FC236}">
                <a16:creationId xmlns:a16="http://schemas.microsoft.com/office/drawing/2014/main" id="{17C0403C-876B-8070-0583-145495E46351}"/>
              </a:ext>
            </a:extLst>
          </p:cNvPr>
          <p:cNvPicPr>
            <a:picLocks noChangeAspect="1"/>
          </p:cNvPicPr>
          <p:nvPr/>
        </p:nvPicPr>
        <p:blipFill>
          <a:blip r:embed="rId6" cstate="print">
            <a:extLst>
              <a:ext uri="{28A0092B-C50C-407E-A947-70E740481C1C}">
                <a14:useLocalDpi xmlns:a14="http://schemas.microsoft.com/office/drawing/2010/main" val="0"/>
              </a:ext>
            </a:extLst>
          </a:blip>
          <a:srcRect l="4458" t="11024" r="8496" b="13055"/>
          <a:stretch>
            <a:fillRect/>
          </a:stretch>
        </p:blipFill>
        <p:spPr>
          <a:xfrm>
            <a:off x="655344" y="4097362"/>
            <a:ext cx="5112000" cy="6684547"/>
          </a:xfrm>
          <a:prstGeom prst="rect">
            <a:avLst/>
          </a:prstGeom>
        </p:spPr>
      </p:pic>
      <p:pic>
        <p:nvPicPr>
          <p:cNvPr id="4" name="Picture 3" descr="A bus parked on the side of a road&#10;&#10;Description automatically generated">
            <a:extLst>
              <a:ext uri="{FF2B5EF4-FFF2-40B4-BE49-F238E27FC236}">
                <a16:creationId xmlns:a16="http://schemas.microsoft.com/office/drawing/2014/main" id="{C66BC0E4-52A2-134C-23B2-43AE9CA86628}"/>
              </a:ext>
            </a:extLst>
          </p:cNvPr>
          <p:cNvPicPr>
            <a:picLocks noChangeAspect="1"/>
          </p:cNvPicPr>
          <p:nvPr/>
        </p:nvPicPr>
        <p:blipFill>
          <a:blip r:embed="rId7" cstate="print">
            <a:extLst>
              <a:ext uri="{28A0092B-C50C-407E-A947-70E740481C1C}">
                <a14:useLocalDpi xmlns:a14="http://schemas.microsoft.com/office/drawing/2010/main" val="0"/>
              </a:ext>
            </a:extLst>
          </a:blip>
          <a:srcRect l="3683" t="15581" b="10277"/>
          <a:stretch>
            <a:fillRect/>
          </a:stretch>
        </p:blipFill>
        <p:spPr>
          <a:xfrm rot="10800000">
            <a:off x="208281" y="-1"/>
            <a:ext cx="5700724" cy="3312000"/>
          </a:xfrm>
          <a:prstGeom prst="rect">
            <a:avLst/>
          </a:prstGeom>
        </p:spPr>
      </p:pic>
      <p:pic>
        <p:nvPicPr>
          <p:cNvPr id="6" name="Picture 5" descr="Solar Arrays, Arts/Science Building">
            <a:extLst>
              <a:ext uri="{FF2B5EF4-FFF2-40B4-BE49-F238E27FC236}">
                <a16:creationId xmlns:a16="http://schemas.microsoft.com/office/drawing/2014/main" id="{A0787CFB-1665-C6C6-0D23-9846629FD41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505" r="-291"/>
          <a:stretch>
            <a:fillRect/>
          </a:stretch>
        </p:blipFill>
        <p:spPr bwMode="auto">
          <a:xfrm>
            <a:off x="6558448" y="8496907"/>
            <a:ext cx="5586948" cy="2738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163524-FEC6-C2B0-7566-94896120CA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68100" y="17999"/>
            <a:ext cx="8136000" cy="3849345"/>
          </a:xfrm>
          <a:prstGeom prst="rect">
            <a:avLst/>
          </a:prstGeom>
        </p:spPr>
      </p:pic>
      <p:pic>
        <p:nvPicPr>
          <p:cNvPr id="1026" name="Picture 2" descr="E-bike rental scheme to be rolled out ...">
            <a:extLst>
              <a:ext uri="{FF2B5EF4-FFF2-40B4-BE49-F238E27FC236}">
                <a16:creationId xmlns:a16="http://schemas.microsoft.com/office/drawing/2014/main" id="{19E13737-96F7-5B45-C077-728EAD4BD89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218"/>
          <a:stretch>
            <a:fillRect/>
          </a:stretch>
        </p:blipFill>
        <p:spPr bwMode="auto">
          <a:xfrm>
            <a:off x="6490552" y="-12607"/>
            <a:ext cx="4896000" cy="3324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997D92-5799-DEBC-4415-EB61E1F55470}"/>
              </a:ext>
            </a:extLst>
          </p:cNvPr>
          <p:cNvPicPr>
            <a:picLocks noChangeAspect="1"/>
          </p:cNvPicPr>
          <p:nvPr/>
        </p:nvPicPr>
        <p:blipFill>
          <a:blip r:embed="rId11"/>
          <a:srcRect l="5938" t="3081" r="8203" b="5955"/>
          <a:stretch/>
        </p:blipFill>
        <p:spPr>
          <a:xfrm>
            <a:off x="6562552" y="3373285"/>
            <a:ext cx="4824000" cy="5062337"/>
          </a:xfrm>
          <a:prstGeom prst="rect">
            <a:avLst/>
          </a:prstGeom>
        </p:spPr>
      </p:pic>
    </p:spTree>
    <p:extLst>
      <p:ext uri="{BB962C8B-B14F-4D97-AF65-F5344CB8AC3E}">
        <p14:creationId xmlns:p14="http://schemas.microsoft.com/office/powerpoint/2010/main" val="761582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D52CE-DE7F-49CF-4C16-CDCFB8F80FB2}"/>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AC7823A-38E6-59F4-BB13-9F8E9DF82217}"/>
              </a:ext>
            </a:extLst>
          </p:cNvPr>
          <p:cNvSpPr>
            <a:spLocks noGrp="1"/>
          </p:cNvSpPr>
          <p:nvPr>
            <p:ph idx="4294967295"/>
          </p:nvPr>
        </p:nvSpPr>
        <p:spPr>
          <a:xfrm>
            <a:off x="8287496" y="5518244"/>
            <a:ext cx="10656112" cy="5791106"/>
          </a:xfrm>
          <a:prstGeom prst="rect">
            <a:avLst/>
          </a:prstGeom>
        </p:spPr>
        <p:txBody>
          <a:bodyPr vert="horz" lIns="91440" tIns="45720" rIns="91440" bIns="45720" rtlCol="0" anchor="ctr">
            <a:normAutofit/>
          </a:bodyPr>
          <a:lstStyle/>
          <a:p>
            <a:pPr indent="-228600" algn="l" rtl="0">
              <a:lnSpc>
                <a:spcPct val="90000"/>
              </a:lnSpc>
              <a:spcAft>
                <a:spcPts val="600"/>
              </a:spcAft>
              <a:buFont typeface="Arial" panose="020B0604020202020204" pitchFamily="34" charset="0"/>
              <a:buChar char="•"/>
            </a:pPr>
            <a:r>
              <a:rPr lang="en-US" sz="3500" b="1" kern="1200" dirty="0">
                <a:solidFill>
                  <a:schemeClr val="tx1"/>
                </a:solidFill>
                <a:latin typeface="+mn-lt"/>
                <a:ea typeface="+mn-ea"/>
              </a:rPr>
              <a:t>1</a:t>
            </a:r>
            <a:r>
              <a:rPr lang="en-US" sz="3500" b="1" kern="1200" dirty="0">
                <a:solidFill>
                  <a:schemeClr val="tx1"/>
                </a:solidFill>
                <a:latin typeface="Spectral-Light" panose="020B0604020202020204" charset="0"/>
              </a:rPr>
              <a:t>. Attend Introduction to Sustainability induction</a:t>
            </a:r>
            <a:r>
              <a:rPr lang="en-US" sz="3500" kern="1200" dirty="0">
                <a:solidFill>
                  <a:schemeClr val="tx1"/>
                </a:solidFill>
                <a:latin typeface="Spectral-Light" panose="020B0604020202020204" charset="0"/>
              </a:rPr>
              <a:t>.</a:t>
            </a:r>
          </a:p>
          <a:p>
            <a:pPr indent="-228600" algn="l" rtl="0">
              <a:lnSpc>
                <a:spcPct val="90000"/>
              </a:lnSpc>
              <a:spcAft>
                <a:spcPts val="600"/>
              </a:spcAft>
              <a:buFont typeface="Arial" panose="020B0604020202020204" pitchFamily="34" charset="0"/>
              <a:buChar char="•"/>
            </a:pPr>
            <a:r>
              <a:rPr lang="en-US" sz="3500" b="1" kern="1200" dirty="0">
                <a:solidFill>
                  <a:schemeClr val="tx1"/>
                </a:solidFill>
                <a:latin typeface="Spectral-Light" panose="020B0604020202020204" charset="0"/>
              </a:rPr>
              <a:t>2. Participate in:</a:t>
            </a:r>
          </a:p>
          <a:p>
            <a:pPr lvl="3" indent="-228600" algn="l" rtl="0" fontAlgn="ctr">
              <a:lnSpc>
                <a:spcPct val="90000"/>
              </a:lnSpc>
              <a:spcAft>
                <a:spcPts val="600"/>
              </a:spcAft>
              <a:buFont typeface="Arial" panose="020B0604020202020204" pitchFamily="34" charset="0"/>
              <a:buChar char="•"/>
            </a:pPr>
            <a:r>
              <a:rPr lang="en-US" sz="3500" kern="1200" dirty="0">
                <a:solidFill>
                  <a:schemeClr val="tx1"/>
                </a:solidFill>
                <a:latin typeface="Spectral-Light" panose="020B0604020202020204" charset="0"/>
              </a:rPr>
              <a:t>the </a:t>
            </a:r>
            <a:r>
              <a:rPr lang="en-US" sz="3500" i="1" kern="1200" dirty="0">
                <a:solidFill>
                  <a:schemeClr val="tx1"/>
                </a:solidFill>
                <a:latin typeface="Spectral-Light" panose="020B0604020202020204" charset="0"/>
              </a:rPr>
              <a:t>Community &amp; University Sustainability Partnership</a:t>
            </a:r>
            <a:r>
              <a:rPr lang="en-US" sz="3500" kern="1200" dirty="0">
                <a:solidFill>
                  <a:schemeClr val="tx1"/>
                </a:solidFill>
                <a:latin typeface="Spectral-Light" panose="020B0604020202020204" charset="0"/>
              </a:rPr>
              <a:t> (CUSP) (6hrs)</a:t>
            </a:r>
          </a:p>
          <a:p>
            <a:pPr lvl="3" indent="-228600" algn="l" rtl="0" fontAlgn="ctr">
              <a:lnSpc>
                <a:spcPct val="90000"/>
              </a:lnSpc>
              <a:spcAft>
                <a:spcPts val="600"/>
              </a:spcAft>
              <a:buFont typeface="Arial" panose="020B0604020202020204" pitchFamily="34" charset="0"/>
              <a:buChar char="•"/>
            </a:pPr>
            <a:r>
              <a:rPr lang="en-US" sz="3500" kern="1200" dirty="0">
                <a:solidFill>
                  <a:schemeClr val="tx1"/>
                </a:solidFill>
                <a:latin typeface="Spectral-Light" panose="020B0604020202020204" charset="0"/>
              </a:rPr>
              <a:t>OR Get active in the </a:t>
            </a:r>
            <a:r>
              <a:rPr lang="en-US" sz="3500" i="1" kern="1200" dirty="0">
                <a:solidFill>
                  <a:schemeClr val="tx1"/>
                </a:solidFill>
                <a:latin typeface="Spectral-Light" panose="020B0604020202020204" charset="0"/>
              </a:rPr>
              <a:t>SU Climate Crew </a:t>
            </a:r>
            <a:r>
              <a:rPr lang="en-US" sz="3500" kern="1200" dirty="0">
                <a:solidFill>
                  <a:schemeClr val="tx1"/>
                </a:solidFill>
                <a:latin typeface="Spectral-Light" panose="020B0604020202020204" charset="0"/>
              </a:rPr>
              <a:t>(6hrs)</a:t>
            </a:r>
          </a:p>
          <a:p>
            <a:pPr lvl="3" indent="-228600" algn="l" rtl="0" fontAlgn="ctr">
              <a:lnSpc>
                <a:spcPct val="90000"/>
              </a:lnSpc>
              <a:spcAft>
                <a:spcPts val="600"/>
              </a:spcAft>
              <a:buFont typeface="Arial" panose="020B0604020202020204" pitchFamily="34" charset="0"/>
              <a:buChar char="•"/>
            </a:pPr>
            <a:r>
              <a:rPr lang="en-US" sz="3500" kern="1200" dirty="0">
                <a:solidFill>
                  <a:schemeClr val="tx1"/>
                </a:solidFill>
                <a:latin typeface="Spectral-Light" panose="020B0604020202020204" charset="0"/>
              </a:rPr>
              <a:t>OR Achieve a </a:t>
            </a:r>
            <a:r>
              <a:rPr lang="en-US" sz="3500" i="1" kern="1200" dirty="0">
                <a:solidFill>
                  <a:schemeClr val="tx1"/>
                </a:solidFill>
                <a:latin typeface="Spectral-Light" panose="020B0604020202020204" charset="0"/>
              </a:rPr>
              <a:t>Student Sustainability Leadership Awards</a:t>
            </a:r>
            <a:endParaRPr lang="en-US" sz="3500" kern="1200" dirty="0">
              <a:solidFill>
                <a:schemeClr val="tx1"/>
              </a:solidFill>
              <a:latin typeface="Spectral-Light" panose="020B0604020202020204" charset="0"/>
            </a:endParaRPr>
          </a:p>
          <a:p>
            <a:pPr lvl="3" indent="-228600" algn="l" rtl="0" fontAlgn="ctr">
              <a:lnSpc>
                <a:spcPct val="90000"/>
              </a:lnSpc>
              <a:spcAft>
                <a:spcPts val="600"/>
              </a:spcAft>
              <a:buFont typeface="Arial" panose="020B0604020202020204" pitchFamily="34" charset="0"/>
              <a:buChar char="•"/>
            </a:pPr>
            <a:r>
              <a:rPr lang="en-US" sz="3500" kern="1200" dirty="0">
                <a:solidFill>
                  <a:schemeClr val="tx1"/>
                </a:solidFill>
                <a:latin typeface="Spectral-Light" panose="020B0604020202020204" charset="0"/>
              </a:rPr>
              <a:t>OR Be a </a:t>
            </a:r>
            <a:r>
              <a:rPr lang="en-US" sz="3500" i="1" kern="1200" dirty="0">
                <a:solidFill>
                  <a:schemeClr val="tx1"/>
                </a:solidFill>
                <a:latin typeface="Spectral-Light" panose="020B0604020202020204" charset="0"/>
              </a:rPr>
              <a:t>Student Residences Sustainability Champion</a:t>
            </a:r>
          </a:p>
          <a:p>
            <a:pPr indent="-228600" algn="l" rtl="0">
              <a:lnSpc>
                <a:spcPct val="90000"/>
              </a:lnSpc>
              <a:spcAft>
                <a:spcPts val="600"/>
              </a:spcAft>
              <a:buFont typeface="Arial" panose="020B0604020202020204" pitchFamily="34" charset="0"/>
              <a:buChar char="•"/>
            </a:pPr>
            <a:r>
              <a:rPr lang="en-US" sz="3500" kern="1200" dirty="0">
                <a:solidFill>
                  <a:schemeClr val="tx1"/>
                </a:solidFill>
                <a:latin typeface="Spectral-Light" panose="020B0604020202020204" charset="0"/>
              </a:rPr>
              <a:t>3. </a:t>
            </a:r>
            <a:r>
              <a:rPr lang="en-US" sz="3500" b="1" kern="1200" dirty="0">
                <a:solidFill>
                  <a:schemeClr val="tx1"/>
                </a:solidFill>
                <a:latin typeface="Spectral-Light" panose="020B0604020202020204" charset="0"/>
              </a:rPr>
              <a:t>Write a short reflection paragraph </a:t>
            </a:r>
            <a:r>
              <a:rPr lang="en-US" sz="3500" kern="1200" dirty="0">
                <a:solidFill>
                  <a:schemeClr val="tx1"/>
                </a:solidFill>
                <a:latin typeface="Spectral-Light" panose="020B0604020202020204" charset="0"/>
              </a:rPr>
              <a:t>(max 300 words).</a:t>
            </a: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endParaRPr>
          </a:p>
        </p:txBody>
      </p:sp>
      <p:pic>
        <p:nvPicPr>
          <p:cNvPr id="7" name="Picture 6">
            <a:extLst>
              <a:ext uri="{FF2B5EF4-FFF2-40B4-BE49-F238E27FC236}">
                <a16:creationId xmlns:a16="http://schemas.microsoft.com/office/drawing/2014/main" id="{F6956C76-785D-CBE3-EEED-0BC7901906DD}"/>
              </a:ext>
            </a:extLst>
          </p:cNvPr>
          <p:cNvPicPr>
            <a:picLocks noChangeAspect="1"/>
          </p:cNvPicPr>
          <p:nvPr/>
        </p:nvPicPr>
        <p:blipFill>
          <a:blip r:embed="rId3">
            <a:extLst>
              <a:ext uri="{28A0092B-C50C-407E-A947-70E740481C1C}">
                <a14:useLocalDpi xmlns:a14="http://schemas.microsoft.com/office/drawing/2010/main" val="0"/>
              </a:ext>
            </a:extLst>
          </a:blip>
          <a:srcRect t="1781" r="1" b="44019"/>
          <a:stretch>
            <a:fillRect/>
          </a:stretch>
        </p:blipFill>
        <p:spPr>
          <a:xfrm>
            <a:off x="7511394" y="9"/>
            <a:ext cx="12592704" cy="4555937"/>
          </a:xfrm>
          <a:prstGeom prst="rect">
            <a:avLst/>
          </a:prstGeom>
        </p:spPr>
      </p:pic>
      <p:pic>
        <p:nvPicPr>
          <p:cNvPr id="4" name="Picture 3">
            <a:extLst>
              <a:ext uri="{FF2B5EF4-FFF2-40B4-BE49-F238E27FC236}">
                <a16:creationId xmlns:a16="http://schemas.microsoft.com/office/drawing/2014/main" id="{CE9759E7-74C2-7F91-5A86-8A2FE02A2638}"/>
              </a:ext>
            </a:extLst>
          </p:cNvPr>
          <p:cNvPicPr>
            <a:picLocks noChangeAspect="1"/>
          </p:cNvPicPr>
          <p:nvPr/>
        </p:nvPicPr>
        <p:blipFill>
          <a:blip r:embed="rId4"/>
          <a:srcRect l="2887" r="-3" b="-3"/>
          <a:stretch>
            <a:fillRect/>
          </a:stretch>
        </p:blipFill>
        <p:spPr>
          <a:xfrm>
            <a:off x="276448" y="4661498"/>
            <a:ext cx="7528778" cy="6647852"/>
          </a:xfrm>
          <a:prstGeom prst="rect">
            <a:avLst/>
          </a:prstGeom>
        </p:spPr>
      </p:pic>
    </p:spTree>
    <p:extLst>
      <p:ext uri="{BB962C8B-B14F-4D97-AF65-F5344CB8AC3E}">
        <p14:creationId xmlns:p14="http://schemas.microsoft.com/office/powerpoint/2010/main" val="4188939337"/>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fc988d4-577e-42e9-9b2a-2c85a526e18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4334E90161F04FBC841F5562821D8D" ma:contentTypeVersion="16" ma:contentTypeDescription="Create a new document." ma:contentTypeScope="" ma:versionID="30945757ff39e3810fd5a7f696c6a893">
  <xsd:schema xmlns:xsd="http://www.w3.org/2001/XMLSchema" xmlns:xs="http://www.w3.org/2001/XMLSchema" xmlns:p="http://schemas.microsoft.com/office/2006/metadata/properties" xmlns:ns3="4fc988d4-577e-42e9-9b2a-2c85a526e18d" xmlns:ns4="405233e3-2b02-4cc3-b510-aa513db20907" targetNamespace="http://schemas.microsoft.com/office/2006/metadata/properties" ma:root="true" ma:fieldsID="3cb8618dfc0420fd2c3d384c57240cda" ns3:_="" ns4:_="">
    <xsd:import namespace="4fc988d4-577e-42e9-9b2a-2c85a526e18d"/>
    <xsd:import namespace="405233e3-2b02-4cc3-b510-aa513db2090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988d4-577e-42e9-9b2a-2c85a526e1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5233e3-2b02-4cc3-b510-aa513db2090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F78AC1-306B-4B9B-8B1F-F049432CF5E1}">
  <ds:schemaRefs>
    <ds:schemaRef ds:uri="405233e3-2b02-4cc3-b510-aa513db20907"/>
    <ds:schemaRef ds:uri="4fc988d4-577e-42e9-9b2a-2c85a526e1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1B0FD438-C00E-4149-AC88-199ED8EB5E86}">
  <ds:schemaRefs>
    <ds:schemaRef ds:uri="405233e3-2b02-4cc3-b510-aa513db20907"/>
    <ds:schemaRef ds:uri="4fc988d4-577e-42e9-9b2a-2c85a526e1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233</TotalTime>
  <Words>421</Words>
  <Application>Microsoft Office PowerPoint</Application>
  <PresentationFormat>Custom</PresentationFormat>
  <Paragraphs>65</Paragraphs>
  <Slides>12</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Calibri Light</vt:lpstr>
      <vt:lpstr>Spectral-Light</vt:lpstr>
      <vt:lpstr>Calibri</vt:lpstr>
      <vt:lpstr>Inter</vt:lpstr>
      <vt:lpstr>Arial</vt:lpstr>
      <vt:lpstr>Arial Narrow</vt:lpstr>
      <vt:lpstr>Spectral</vt:lpstr>
      <vt:lpstr>Office Theme</vt:lpstr>
      <vt:lpstr>Office Theme</vt:lpstr>
      <vt:lpstr> Introduction  to  Sustainability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O'Dowd, Michelle</cp:lastModifiedBy>
  <cp:revision>3</cp:revision>
  <dcterms:created xsi:type="dcterms:W3CDTF">2022-08-02T10:02:09Z</dcterms:created>
  <dcterms:modified xsi:type="dcterms:W3CDTF">2026-01-06T15:21:27Z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0x010100124334E90161F04FBC841F5562821D8D</vt:lpwstr>
  </property>
  <property fmtid="{D5CDD505-2E9C-101B-9397-08002B2CF9AE}" pid="7" name="MediaServiceImageTags">
    <vt:lpwstr/>
  </property>
</Properties>
</file>