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5"/>
  </p:notesMasterIdLst>
  <p:sldIdLst>
    <p:sldId id="9212" r:id="rId3"/>
    <p:sldId id="9262" r:id="rId4"/>
    <p:sldId id="278" r:id="rId6"/>
    <p:sldId id="9287" r:id="rId7"/>
    <p:sldId id="9288" r:id="rId8"/>
    <p:sldId id="9289" r:id="rId9"/>
    <p:sldId id="9259" r:id="rId10"/>
    <p:sldId id="9279" r:id="rId11"/>
    <p:sldId id="9265" r:id="rId12"/>
    <p:sldId id="549" r:id="rId13"/>
    <p:sldId id="285" r:id="rId14"/>
    <p:sldId id="9264" r:id="rId15"/>
    <p:sldId id="286" r:id="rId16"/>
    <p:sldId id="9239" r:id="rId17"/>
    <p:sldId id="288" r:id="rId18"/>
    <p:sldId id="289" r:id="rId19"/>
    <p:sldId id="287" r:id="rId20"/>
    <p:sldId id="9272" r:id="rId21"/>
    <p:sldId id="9283" r:id="rId22"/>
    <p:sldId id="290" r:id="rId23"/>
    <p:sldId id="9282" r:id="rId24"/>
    <p:sldId id="9284" r:id="rId25"/>
    <p:sldId id="9285" r:id="rId26"/>
    <p:sldId id="9286" r:id="rId27"/>
    <p:sldId id="9290" r:id="rId28"/>
    <p:sldId id="9280" r:id="rId29"/>
    <p:sldId id="9275" r:id="rId30"/>
  </p:sldIdLst>
  <p:sldSz cx="9144000" cy="6858000" type="screen4x3"/>
  <p:notesSz cx="6858000" cy="9144000"/>
  <p:embeddedFontLst>
    <p:embeddedFont>
      <p:font typeface="Calibri" panose="020F0502020204030204"/>
      <p:regular r:id="rId34"/>
    </p:embeddedFont>
    <p:embeddedFont>
      <p:font typeface="Open Sans" panose="020B0606030504020204"/>
      <p:regular r:id="rId35"/>
      <p:bold r:id="rId36"/>
      <p:italic r:id="rId37"/>
      <p:boldItalic r:id="rId38"/>
    </p:embeddedFont>
    <p:embeddedFont>
      <p:font typeface="Calibri" panose="020F0502020204030204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3"/>
    <p:restoredTop sz="94930"/>
  </p:normalViewPr>
  <p:slideViewPr>
    <p:cSldViewPr snapToGrid="0" showGuides="1">
      <p:cViewPr varScale="1">
        <p:scale>
          <a:sx n="117" d="100"/>
          <a:sy n="117" d="100"/>
        </p:scale>
        <p:origin x="1344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2" Type="http://schemas.openxmlformats.org/officeDocument/2006/relationships/font" Target="fonts/font9.fntdata"/><Relationship Id="rId41" Type="http://schemas.openxmlformats.org/officeDocument/2006/relationships/font" Target="fonts/font8.fntdata"/><Relationship Id="rId40" Type="http://schemas.openxmlformats.org/officeDocument/2006/relationships/font" Target="fonts/font7.fntdata"/><Relationship Id="rId4" Type="http://schemas.openxmlformats.org/officeDocument/2006/relationships/slide" Target="slides/slide2.xml"/><Relationship Id="rId39" Type="http://schemas.openxmlformats.org/officeDocument/2006/relationships/font" Target="fonts/font6.fntdata"/><Relationship Id="rId38" Type="http://schemas.openxmlformats.org/officeDocument/2006/relationships/font" Target="fonts/font5.fntdata"/><Relationship Id="rId37" Type="http://schemas.openxmlformats.org/officeDocument/2006/relationships/font" Target="fonts/font4.fntdata"/><Relationship Id="rId36" Type="http://schemas.openxmlformats.org/officeDocument/2006/relationships/font" Target="fonts/font3.fntdata"/><Relationship Id="rId35" Type="http://schemas.openxmlformats.org/officeDocument/2006/relationships/font" Target="fonts/font2.fntdata"/><Relationship Id="rId34" Type="http://schemas.openxmlformats.org/officeDocument/2006/relationships/font" Target="fonts/font1.fntdata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fld>
            <a:endParaRPr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3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en-GB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1" name="Google Shape;341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fld>
            <a:endParaRPr lang="en-US"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1" name="Google Shape;341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1" name="Google Shape;341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1" name="Google Shape;341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7" name="Google Shape;367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0" name="Google Shape;360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7" name="Google Shape;227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9" name="Google Shape;24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7" name="Google Shape;227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1" name="Google Shape;341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6" name="Google Shape;296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05" name="Google Shape;305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23" name="Google Shape;323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2" name="Google Shape;332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14" name="Google Shape;314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matchingName="Title and Content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4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4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4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4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matchingName="Title and Vertical Text">
  <p:cSld name="VERTICAL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5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58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7" name="Google Shape;87;p5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5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5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matchingName="Vertical Title and Text">
  <p:cSld name="VERTICAL_TITLE_AND_VERTICAL_TEX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59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59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3" name="Google Shape;93;p5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5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5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EB5AC5-7E79-954B-B1D8-5B665FC60858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_AND_BOD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8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 panose="020F0502020204030204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6" name="Google Shape;26;p4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27" name="Google Shape;27;p48"/>
          <p:cNvSpPr txBox="1">
            <a:spLocks noGrp="1"/>
          </p:cNvSpPr>
          <p:nvPr>
            <p:ph type="sldNum" idx="12"/>
          </p:nvPr>
        </p:nvSpPr>
        <p:spPr>
          <a:xfrm>
            <a:off x="8472459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900" b="0" i="0" u="none" strike="noStrike" cap="none">
                <a:solidFill>
                  <a:schemeClr val="lt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900" b="0" i="0" u="none" strike="noStrike" cap="none">
                <a:solidFill>
                  <a:schemeClr val="lt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900" b="0" i="0" u="none" strike="noStrike" cap="none">
                <a:solidFill>
                  <a:schemeClr val="lt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900" b="0" i="0" u="none" strike="noStrike" cap="none">
                <a:solidFill>
                  <a:schemeClr val="lt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900" b="0" i="0" u="none" strike="noStrike" cap="none">
                <a:solidFill>
                  <a:schemeClr val="lt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900" b="0" i="0" u="none" strike="noStrike" cap="none">
                <a:solidFill>
                  <a:schemeClr val="lt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900" b="0" i="0" u="none" strike="noStrike" cap="none">
                <a:solidFill>
                  <a:schemeClr val="lt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900" b="0" i="0" u="none" strike="noStrike" cap="none">
                <a:solidFill>
                  <a:schemeClr val="lt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900" b="0" i="0" u="none" strike="noStrike" cap="none">
                <a:solidFill>
                  <a:schemeClr val="lt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matchingName="Content">
  <p:cSld name="OBJECT_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0"/>
          <p:cNvSpPr txBox="1">
            <a:spLocks noGrp="1"/>
          </p:cNvSpPr>
          <p:nvPr>
            <p:ph type="body" idx="1"/>
          </p:nvPr>
        </p:nvSpPr>
        <p:spPr>
          <a:xfrm>
            <a:off x="685800" y="609600"/>
            <a:ext cx="7772400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5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5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5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_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51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 panose="020F0502020204030204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51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2" name="Google Shape;42;p5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5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5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matchingName="Two Content">
  <p:cSld name="TWO_OBJECT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5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5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8" name="Google Shape;48;p52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9" name="Google Shape;49;p5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5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5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matchingName="Comparison">
  <p:cSld name="TWO_OBJECTS_WITH_TEX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53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/>
        </p:txBody>
      </p:sp>
      <p:sp>
        <p:nvSpPr>
          <p:cNvPr id="55" name="Google Shape;55;p53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6" name="Google Shape;56;p53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/>
        </p:txBody>
      </p:sp>
      <p:sp>
        <p:nvSpPr>
          <p:cNvPr id="57" name="Google Shape;57;p53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8" name="Google Shape;58;p5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5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5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_ONL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5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5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5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5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5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5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5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matchingName="Content with Caption">
  <p:cSld name="OBJECT_WITH_CAPTIO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5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 panose="020F0502020204030204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56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73" name="Google Shape;73;p56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74" name="Google Shape;74;p5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5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5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  <a:defRPr sz="4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4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Char char="•"/>
              <a:defRPr sz="3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–"/>
              <a:defRPr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–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12" name="Google Shape;12;p4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13" name="Google Shape;13;p4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14" name="Google Shape;14;p4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jpeg"/><Relationship Id="rId8" Type="http://schemas.openxmlformats.org/officeDocument/2006/relationships/image" Target="../media/image13.jpeg"/><Relationship Id="rId7" Type="http://schemas.openxmlformats.org/officeDocument/2006/relationships/image" Target="../media/image12.jpeg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17.jpeg"/><Relationship Id="rId11" Type="http://schemas.openxmlformats.org/officeDocument/2006/relationships/image" Target="../media/image16.jpeg"/><Relationship Id="rId10" Type="http://schemas.openxmlformats.org/officeDocument/2006/relationships/image" Target="../media/image15.jpeg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 descr="A group of people walking along a river&#10;&#10;Description automatically generated"/>
          <p:cNvPicPr>
            <a:picLocks noGrp="1" noChangeAspect="1"/>
          </p:cNvPicPr>
          <p:nvPr/>
        </p:nvPicPr>
        <p:blipFill>
          <a:blip r:embed="rId1"/>
          <a:srcRect t="84919" r="13999" b="-1"/>
          <a:stretch>
            <a:fillRect/>
          </a:stretch>
        </p:blipFill>
        <p:spPr>
          <a:xfrm>
            <a:off x="0" y="5242560"/>
            <a:ext cx="9144000" cy="1615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Content Placeholder 4" descr="A group of people walking along a river&#10;&#10;Description automatically generated"/>
          <p:cNvPicPr>
            <a:picLocks noGrp="1" noChangeAspect="1"/>
          </p:cNvPicPr>
          <p:nvPr>
            <p:ph idx="4294967295"/>
          </p:nvPr>
        </p:nvPicPr>
        <p:blipFill>
          <a:blip r:embed="rId1"/>
          <a:srcRect r="13999" b="-1"/>
          <a:stretch>
            <a:fillRect/>
          </a:stretch>
        </p:blipFill>
        <p:spPr>
          <a:xfrm>
            <a:off x="0" y="0"/>
            <a:ext cx="9144000" cy="5241925"/>
          </a:xfrm>
          <a:prstGeom prst="rect">
            <a:avLst/>
          </a:prstGeom>
        </p:spPr>
      </p:pic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31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Pre 2000, it was a wasteland</a:t>
            </a:r>
            <a:endParaRPr lang="en-US" sz="3100" kern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2" name="Straight Connector 11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3" name="Content Placeholder 3" descr="Cowslip.jpg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51208" name="Rectangle 5120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92906" y="5317240"/>
            <a:ext cx="8408194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Creating Wildflower Meadows</a:t>
            </a:r>
            <a:endParaRPr lang="en-US" sz="3200" b="1" kern="12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charset="0"/>
              <a:ea typeface="+mj-ea"/>
              <a:cs typeface="Calibri" panose="020F0502020204030204" charset="0"/>
            </a:endParaRPr>
          </a:p>
        </p:txBody>
      </p:sp>
      <p:cxnSp>
        <p:nvCxnSpPr>
          <p:cNvPr id="51210" name="Straight Connector 51209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212" name="Straight Connector 51211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3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1"/>
          <a:srcRect l="12" r="13"/>
          <a:stretch>
            <a:fillRect/>
          </a:stretch>
        </p:blipFill>
        <p:spPr>
          <a:xfrm>
            <a:off x="0" y="0"/>
            <a:ext cx="914146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30"/>
          <p:cNvSpPr/>
          <p:nvPr/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lt1">
              <a:alpha val="9294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00" name="Google Shape;300;p30"/>
          <p:cNvSpPr txBox="1"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</a:pPr>
            <a:r>
              <a:rPr lang="en-US" sz="3200" b="1" dirty="0"/>
              <a:t>Creating Orchards</a:t>
            </a:r>
            <a:endParaRPr sz="3100" dirty="0"/>
          </a:p>
        </p:txBody>
      </p:sp>
      <p:cxnSp>
        <p:nvCxnSpPr>
          <p:cNvPr id="301" name="Google Shape;301;p30"/>
          <p:cNvCxnSpPr/>
          <p:nvPr/>
        </p:nvCxnSpPr>
        <p:spPr>
          <a:xfrm>
            <a:off x="0" y="5241983"/>
            <a:ext cx="9144000" cy="0"/>
          </a:xfrm>
          <a:prstGeom prst="straightConnector1">
            <a:avLst/>
          </a:prstGeom>
          <a:noFill/>
          <a:ln w="41275" cap="flat" cmpd="sng">
            <a:solidFill>
              <a:schemeClr val="lt1">
                <a:alpha val="89803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02" name="Google Shape;302;p30"/>
          <p:cNvCxnSpPr/>
          <p:nvPr/>
        </p:nvCxnSpPr>
        <p:spPr>
          <a:xfrm>
            <a:off x="0" y="6134852"/>
            <a:ext cx="9144000" cy="0"/>
          </a:xfrm>
          <a:prstGeom prst="straightConnector1">
            <a:avLst/>
          </a:prstGeom>
          <a:noFill/>
          <a:ln w="41275" cap="flat" cmpd="sng">
            <a:solidFill>
              <a:schemeClr val="lt1">
                <a:alpha val="89803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3" name="Content Placeholder 3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51208" name="Rectangle 5120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92906" y="5317240"/>
            <a:ext cx="8408194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Cleaning up Wetlands</a:t>
            </a:r>
            <a:endParaRPr lang="en-US" sz="3100" b="1" kern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51210" name="Straight Connector 51209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212" name="Straight Connector 51211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3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1"/>
          <a:srcRect l="12" r="13"/>
          <a:stretch>
            <a:fillRect/>
          </a:stretch>
        </p:blipFill>
        <p:spPr>
          <a:xfrm>
            <a:off x="0" y="-1"/>
            <a:ext cx="9141698" cy="6857993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31"/>
          <p:cNvSpPr/>
          <p:nvPr/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lt1">
              <a:alpha val="9294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09" name="Google Shape;309;p31"/>
          <p:cNvSpPr txBox="1"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</a:pPr>
            <a:r>
              <a:rPr lang="en-US" sz="3200" b="1" dirty="0"/>
              <a:t>Undertaking Scientific Monitoring</a:t>
            </a:r>
            <a:endParaRPr sz="3100" dirty="0"/>
          </a:p>
        </p:txBody>
      </p:sp>
      <p:cxnSp>
        <p:nvCxnSpPr>
          <p:cNvPr id="310" name="Google Shape;310;p31"/>
          <p:cNvCxnSpPr/>
          <p:nvPr/>
        </p:nvCxnSpPr>
        <p:spPr>
          <a:xfrm>
            <a:off x="0" y="5241983"/>
            <a:ext cx="9144000" cy="0"/>
          </a:xfrm>
          <a:prstGeom prst="straightConnector1">
            <a:avLst/>
          </a:prstGeom>
          <a:noFill/>
          <a:ln w="41275" cap="flat" cmpd="sng">
            <a:solidFill>
              <a:schemeClr val="lt1">
                <a:alpha val="89803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11" name="Google Shape;311;p31"/>
          <p:cNvCxnSpPr/>
          <p:nvPr/>
        </p:nvCxnSpPr>
        <p:spPr>
          <a:xfrm>
            <a:off x="0" y="6134852"/>
            <a:ext cx="9144000" cy="0"/>
          </a:xfrm>
          <a:prstGeom prst="straightConnector1">
            <a:avLst/>
          </a:prstGeom>
          <a:noFill/>
          <a:ln w="41275" cap="flat" cmpd="sng">
            <a:solidFill>
              <a:schemeClr val="lt1">
                <a:alpha val="89803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stone wall with moss on it&#10;&#10;Description automatically generated"/>
          <p:cNvPicPr>
            <a:picLocks noGrp="1" noChangeAspect="1"/>
          </p:cNvPicPr>
          <p:nvPr>
            <p:ph idx="4294967295"/>
          </p:nvPr>
        </p:nvPicPr>
        <p:blipFill>
          <a:blip r:embed="rId1"/>
          <a:srcRect r="15999" b="-1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32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Restoring Ancient Farmland features</a:t>
            </a:r>
            <a:endParaRPr lang="en-US" sz="3200" b="1" kern="120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charset="0"/>
              <a:ea typeface="+mj-ea"/>
              <a:cs typeface="Calibri" panose="020F0502020204030204" charset="0"/>
            </a:endParaRPr>
          </a:p>
        </p:txBody>
      </p:sp>
      <p:cxnSp>
        <p:nvCxnSpPr>
          <p:cNvPr id="11" name="Straight Connector 10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3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1"/>
          <a:srcRect l="12" r="13"/>
          <a:stretch>
            <a:fillRect/>
          </a:stretch>
        </p:blipFill>
        <p:spPr>
          <a:xfrm>
            <a:off x="-6864" y="0"/>
            <a:ext cx="9141694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33"/>
          <p:cNvSpPr/>
          <p:nvPr/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lt1">
              <a:alpha val="9294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27" name="Google Shape;327;p33"/>
          <p:cNvSpPr txBox="1"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</a:pPr>
            <a:r>
              <a:rPr lang="en-US" sz="3200" b="1" dirty="0"/>
              <a:t>Enhancing Park Infrastructure - Before</a:t>
            </a:r>
            <a:endParaRPr sz="3100" dirty="0"/>
          </a:p>
        </p:txBody>
      </p:sp>
      <p:cxnSp>
        <p:nvCxnSpPr>
          <p:cNvPr id="328" name="Google Shape;328;p33"/>
          <p:cNvCxnSpPr/>
          <p:nvPr/>
        </p:nvCxnSpPr>
        <p:spPr>
          <a:xfrm>
            <a:off x="0" y="5241983"/>
            <a:ext cx="9144000" cy="0"/>
          </a:xfrm>
          <a:prstGeom prst="straightConnector1">
            <a:avLst/>
          </a:prstGeom>
          <a:noFill/>
          <a:ln w="41275" cap="flat" cmpd="sng">
            <a:solidFill>
              <a:schemeClr val="lt1">
                <a:alpha val="89803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29" name="Google Shape;329;p33"/>
          <p:cNvCxnSpPr/>
          <p:nvPr/>
        </p:nvCxnSpPr>
        <p:spPr>
          <a:xfrm>
            <a:off x="0" y="6134852"/>
            <a:ext cx="9144000" cy="0"/>
          </a:xfrm>
          <a:prstGeom prst="straightConnector1">
            <a:avLst/>
          </a:prstGeom>
          <a:noFill/>
          <a:ln w="41275" cap="flat" cmpd="sng">
            <a:solidFill>
              <a:schemeClr val="lt1">
                <a:alpha val="89803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3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1"/>
          <a:srcRect l="12" r="13"/>
          <a:stretch>
            <a:fillRect/>
          </a:stretch>
        </p:blipFill>
        <p:spPr>
          <a:xfrm>
            <a:off x="-110490" y="0"/>
            <a:ext cx="925322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34"/>
          <p:cNvSpPr/>
          <p:nvPr/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lt1">
              <a:alpha val="9294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36" name="Google Shape;336;p34"/>
          <p:cNvSpPr txBox="1"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</a:pPr>
            <a:r>
              <a:rPr lang="en-US" sz="3200" b="1" dirty="0"/>
              <a:t>Enhancing Park Infrastructure - After</a:t>
            </a:r>
            <a:endParaRPr sz="3100" dirty="0"/>
          </a:p>
        </p:txBody>
      </p:sp>
      <p:cxnSp>
        <p:nvCxnSpPr>
          <p:cNvPr id="337" name="Google Shape;337;p34"/>
          <p:cNvCxnSpPr/>
          <p:nvPr/>
        </p:nvCxnSpPr>
        <p:spPr>
          <a:xfrm>
            <a:off x="0" y="5241983"/>
            <a:ext cx="9144000" cy="0"/>
          </a:xfrm>
          <a:prstGeom prst="straightConnector1">
            <a:avLst/>
          </a:prstGeom>
          <a:noFill/>
          <a:ln w="41275" cap="flat" cmpd="sng">
            <a:solidFill>
              <a:schemeClr val="lt1">
                <a:alpha val="89803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38" name="Google Shape;338;p34"/>
          <p:cNvCxnSpPr/>
          <p:nvPr/>
        </p:nvCxnSpPr>
        <p:spPr>
          <a:xfrm>
            <a:off x="0" y="6134852"/>
            <a:ext cx="9144000" cy="0"/>
          </a:xfrm>
          <a:prstGeom prst="straightConnector1">
            <a:avLst/>
          </a:prstGeom>
          <a:noFill/>
          <a:ln w="41275" cap="flat" cmpd="sng">
            <a:solidFill>
              <a:schemeClr val="lt1">
                <a:alpha val="89803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32"/>
          <p:cNvPicPr preferRelativeResize="0">
            <a:picLocks noGrp="1"/>
          </p:cNvPicPr>
          <p:nvPr>
            <p:ph type="body" idx="1"/>
          </p:nvPr>
        </p:nvPicPr>
        <p:blipFill>
          <a:blip r:embed="rId1"/>
          <a:srcRect l="13521" r="13521"/>
          <a:stretch>
            <a:fillRect/>
          </a:stretch>
        </p:blipFill>
        <p:spPr>
          <a:xfrm>
            <a:off x="0" y="10"/>
            <a:ext cx="9141694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32"/>
          <p:cNvSpPr/>
          <p:nvPr/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lt1">
              <a:alpha val="9294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18" name="Google Shape;318;p32"/>
          <p:cNvSpPr txBox="1"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</a:pPr>
            <a:r>
              <a:rPr lang="en-US" sz="3200" b="1"/>
              <a:t>Removing </a:t>
            </a:r>
            <a:r>
              <a:rPr lang="en-US" sz="3200" b="1" dirty="0"/>
              <a:t>Invasive Species</a:t>
            </a:r>
            <a:endParaRPr sz="3100" dirty="0"/>
          </a:p>
        </p:txBody>
      </p:sp>
      <p:cxnSp>
        <p:nvCxnSpPr>
          <p:cNvPr id="319" name="Google Shape;319;p32"/>
          <p:cNvCxnSpPr/>
          <p:nvPr/>
        </p:nvCxnSpPr>
        <p:spPr>
          <a:xfrm>
            <a:off x="0" y="5241983"/>
            <a:ext cx="9144000" cy="0"/>
          </a:xfrm>
          <a:prstGeom prst="straightConnector1">
            <a:avLst/>
          </a:prstGeom>
          <a:noFill/>
          <a:ln w="41275" cap="flat" cmpd="sng">
            <a:solidFill>
              <a:schemeClr val="lt1">
                <a:alpha val="89803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20" name="Google Shape;320;p32"/>
          <p:cNvCxnSpPr/>
          <p:nvPr/>
        </p:nvCxnSpPr>
        <p:spPr>
          <a:xfrm>
            <a:off x="0" y="6134852"/>
            <a:ext cx="9144000" cy="0"/>
          </a:xfrm>
          <a:prstGeom prst="straightConnector1">
            <a:avLst/>
          </a:prstGeom>
          <a:noFill/>
          <a:ln w="41275" cap="flat" cmpd="sng">
            <a:solidFill>
              <a:schemeClr val="lt1">
                <a:alpha val="89803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35"/>
          <p:cNvPicPr preferRelativeResize="0">
            <a:picLocks noGrp="1"/>
          </p:cNvPicPr>
          <p:nvPr>
            <p:ph type="body" idx="1"/>
          </p:nvPr>
        </p:nvPicPr>
        <p:blipFill>
          <a:blip r:embed="rId1"/>
          <a:srcRect l="13" r="13"/>
          <a:stretch>
            <a:fillRect/>
          </a:stretch>
        </p:blipFill>
        <p:spPr>
          <a:xfrm>
            <a:off x="-83820" y="0"/>
            <a:ext cx="925131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35"/>
          <p:cNvSpPr/>
          <p:nvPr/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lt1">
              <a:alpha val="9294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45" name="Google Shape;345;p35"/>
          <p:cNvSpPr txBox="1">
            <a:spLocks noGrp="1"/>
          </p:cNvSpPr>
          <p:nvPr>
            <p:ph type="title"/>
          </p:nvPr>
        </p:nvSpPr>
        <p:spPr>
          <a:xfrm>
            <a:off x="0" y="5317240"/>
            <a:ext cx="8801100" cy="744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</a:pPr>
            <a:r>
              <a:rPr lang="en-US" sz="3200" b="1" dirty="0"/>
              <a:t>Removing Litter from </a:t>
            </a:r>
            <a:r>
              <a:rPr lang="en-US" sz="3200" b="1" dirty="0" err="1"/>
              <a:t>Terryland</a:t>
            </a:r>
            <a:r>
              <a:rPr lang="en-US" sz="3200" b="1" dirty="0"/>
              <a:t> Forest Park</a:t>
            </a:r>
            <a:endParaRPr sz="3100" dirty="0"/>
          </a:p>
        </p:txBody>
      </p:sp>
      <p:cxnSp>
        <p:nvCxnSpPr>
          <p:cNvPr id="346" name="Google Shape;346;p35"/>
          <p:cNvCxnSpPr/>
          <p:nvPr/>
        </p:nvCxnSpPr>
        <p:spPr>
          <a:xfrm>
            <a:off x="0" y="5241983"/>
            <a:ext cx="9144000" cy="0"/>
          </a:xfrm>
          <a:prstGeom prst="straightConnector1">
            <a:avLst/>
          </a:prstGeom>
          <a:noFill/>
          <a:ln w="41275" cap="flat" cmpd="sng">
            <a:solidFill>
              <a:schemeClr val="lt1">
                <a:alpha val="89803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47" name="Google Shape;347;p35"/>
          <p:cNvCxnSpPr/>
          <p:nvPr/>
        </p:nvCxnSpPr>
        <p:spPr>
          <a:xfrm>
            <a:off x="0" y="6134852"/>
            <a:ext cx="9144000" cy="0"/>
          </a:xfrm>
          <a:prstGeom prst="straightConnector1">
            <a:avLst/>
          </a:prstGeom>
          <a:noFill/>
          <a:ln w="41275" cap="flat" cmpd="sng">
            <a:solidFill>
              <a:schemeClr val="lt1">
                <a:alpha val="89803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mushroom shaped statues in a grassy field&#10;&#10;Description automatically generated"/>
          <p:cNvPicPr>
            <a:picLocks noGrp="1" noChangeAspect="1"/>
          </p:cNvPicPr>
          <p:nvPr>
            <p:ph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7" name="TextBox 6"/>
          <p:cNvSpPr txBox="1"/>
          <p:nvPr/>
        </p:nvSpPr>
        <p:spPr>
          <a:xfrm>
            <a:off x="0" y="5396805"/>
            <a:ext cx="5355771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‘The F</a:t>
            </a:r>
            <a:r>
              <a:rPr lang="en-GB" sz="3200" b="1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a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iry Ring’ – part of the Outdoor Classroom for schools</a:t>
            </a:r>
            <a:endParaRPr lang="en-US" sz="3200" b="1" dirty="0">
              <a:solidFill>
                <a:schemeClr val="bg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1"/>
          <a:srcRect l="8597" r="8597"/>
          <a:stretch>
            <a:fillRect/>
          </a:stretch>
        </p:blipFill>
        <p:spPr>
          <a:xfrm>
            <a:off x="0" y="0"/>
            <a:ext cx="9144000" cy="6135370"/>
          </a:xfrm>
          <a:prstGeom prst="rect">
            <a:avLst/>
          </a:prstGeom>
        </p:spPr>
      </p:pic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17240"/>
            <a:ext cx="9144000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31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Mar 12th 2000: 3,000 people of all ages came to a field </a:t>
            </a:r>
            <a:br>
              <a:rPr lang="en-US" sz="31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31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&amp; left behind a forest</a:t>
            </a:r>
            <a:endParaRPr lang="en-US" sz="3100" kern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2" name="Straight Connector 11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0" y="6134852"/>
            <a:ext cx="9144000" cy="0"/>
          </a:xfrm>
          <a:prstGeom prst="line">
            <a:avLst/>
          </a:prstGeom>
          <a:ln w="19050">
            <a:solidFill>
              <a:schemeClr val="bg1">
                <a:alpha val="9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Content Placeholder 4"/>
          <p:cNvPicPr>
            <a:picLocks noGrp="1" noChangeAspect="1"/>
          </p:cNvPicPr>
          <p:nvPr/>
        </p:nvPicPr>
        <p:blipFill>
          <a:blip r:embed="rId1"/>
          <a:srcRect l="8597" t="89391" r="8597"/>
          <a:stretch>
            <a:fillRect/>
          </a:stretch>
        </p:blipFill>
        <p:spPr>
          <a:xfrm>
            <a:off x="0" y="6156325"/>
            <a:ext cx="9144000" cy="70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3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1"/>
          <a:srcRect l="12" r="13"/>
          <a:stretch>
            <a:fillRect/>
          </a:stretch>
        </p:blipFill>
        <p:spPr>
          <a:xfrm>
            <a:off x="-635" y="0"/>
            <a:ext cx="916813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35"/>
          <p:cNvSpPr/>
          <p:nvPr/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lt1">
              <a:alpha val="9294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45" name="Google Shape;345;p35"/>
          <p:cNvSpPr txBox="1"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</a:pPr>
            <a:r>
              <a:rPr lang="en-US" sz="3200" b="1" dirty="0"/>
              <a:t>Developing Eco-Heritage Trails</a:t>
            </a:r>
            <a:endParaRPr sz="3100" dirty="0"/>
          </a:p>
        </p:txBody>
      </p:sp>
      <p:cxnSp>
        <p:nvCxnSpPr>
          <p:cNvPr id="346" name="Google Shape;346;p35"/>
          <p:cNvCxnSpPr/>
          <p:nvPr/>
        </p:nvCxnSpPr>
        <p:spPr>
          <a:xfrm>
            <a:off x="0" y="5241983"/>
            <a:ext cx="9144000" cy="0"/>
          </a:xfrm>
          <a:prstGeom prst="straightConnector1">
            <a:avLst/>
          </a:prstGeom>
          <a:noFill/>
          <a:ln w="41275" cap="flat" cmpd="sng">
            <a:solidFill>
              <a:schemeClr val="lt1">
                <a:alpha val="89803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47" name="Google Shape;347;p35"/>
          <p:cNvCxnSpPr/>
          <p:nvPr/>
        </p:nvCxnSpPr>
        <p:spPr>
          <a:xfrm>
            <a:off x="0" y="6134852"/>
            <a:ext cx="9144000" cy="0"/>
          </a:xfrm>
          <a:prstGeom prst="straightConnector1">
            <a:avLst/>
          </a:prstGeom>
          <a:noFill/>
          <a:ln w="41275" cap="flat" cmpd="sng">
            <a:solidFill>
              <a:schemeClr val="lt1">
                <a:alpha val="89803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35"/>
          <p:cNvPicPr preferRelativeResize="0">
            <a:picLocks noGrp="1"/>
          </p:cNvPicPr>
          <p:nvPr>
            <p:ph type="body" idx="1"/>
          </p:nvPr>
        </p:nvPicPr>
        <p:blipFill>
          <a:blip r:embed="rId1"/>
          <a:srcRect l="2998" r="2998"/>
          <a:stretch>
            <a:fillRect/>
          </a:stretch>
        </p:blipFill>
        <p:spPr>
          <a:xfrm>
            <a:off x="-193040" y="0"/>
            <a:ext cx="936053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35"/>
          <p:cNvSpPr/>
          <p:nvPr/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lt1">
              <a:alpha val="9294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45" name="Google Shape;345;p35"/>
          <p:cNvSpPr txBox="1">
            <a:spLocks noGrp="1"/>
          </p:cNvSpPr>
          <p:nvPr>
            <p:ph type="title"/>
          </p:nvPr>
        </p:nvSpPr>
        <p:spPr>
          <a:xfrm>
            <a:off x="0" y="5317240"/>
            <a:ext cx="8801100" cy="744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</a:pPr>
            <a:r>
              <a:rPr lang="en-US" sz="3555" b="1" dirty="0" err="1"/>
              <a:t>Terryland</a:t>
            </a:r>
            <a:r>
              <a:rPr lang="en-US" sz="3555" b="1" dirty="0"/>
              <a:t> volunteers enjoy heritage cycle tours (May)</a:t>
            </a:r>
            <a:endParaRPr sz="3555" dirty="0"/>
          </a:p>
        </p:txBody>
      </p:sp>
      <p:cxnSp>
        <p:nvCxnSpPr>
          <p:cNvPr id="346" name="Google Shape;346;p35"/>
          <p:cNvCxnSpPr/>
          <p:nvPr/>
        </p:nvCxnSpPr>
        <p:spPr>
          <a:xfrm>
            <a:off x="0" y="5241983"/>
            <a:ext cx="9144000" cy="0"/>
          </a:xfrm>
          <a:prstGeom prst="straightConnector1">
            <a:avLst/>
          </a:prstGeom>
          <a:noFill/>
          <a:ln w="41275" cap="flat" cmpd="sng">
            <a:solidFill>
              <a:schemeClr val="lt1">
                <a:alpha val="89803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47" name="Google Shape;347;p35"/>
          <p:cNvCxnSpPr/>
          <p:nvPr/>
        </p:nvCxnSpPr>
        <p:spPr>
          <a:xfrm>
            <a:off x="0" y="6134852"/>
            <a:ext cx="9144000" cy="0"/>
          </a:xfrm>
          <a:prstGeom prst="straightConnector1">
            <a:avLst/>
          </a:prstGeom>
          <a:noFill/>
          <a:ln w="41275" cap="flat" cmpd="sng">
            <a:solidFill>
              <a:schemeClr val="lt1">
                <a:alpha val="89803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35"/>
          <p:cNvPicPr preferRelativeResize="0">
            <a:picLocks noGrp="1"/>
          </p:cNvPicPr>
          <p:nvPr>
            <p:ph type="body" idx="1"/>
          </p:nvPr>
        </p:nvPicPr>
        <p:blipFill>
          <a:blip r:embed="rId1"/>
          <a:srcRect l="16377" r="16377"/>
          <a:stretch>
            <a:fillRect/>
          </a:stretch>
        </p:blipFill>
        <p:spPr>
          <a:xfrm>
            <a:off x="-635" y="0"/>
            <a:ext cx="916813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35"/>
          <p:cNvSpPr/>
          <p:nvPr/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lt1">
              <a:alpha val="9294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45" name="Google Shape;345;p35"/>
          <p:cNvSpPr txBox="1">
            <a:spLocks noGrp="1"/>
          </p:cNvSpPr>
          <p:nvPr>
            <p:ph type="title"/>
          </p:nvPr>
        </p:nvSpPr>
        <p:spPr>
          <a:xfrm>
            <a:off x="546100" y="5317240"/>
            <a:ext cx="8801100" cy="744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</a:pPr>
            <a:r>
              <a:rPr lang="en-US" sz="3555" b="1" dirty="0"/>
              <a:t>Just 3 </a:t>
            </a:r>
            <a:r>
              <a:rPr lang="en-US" sz="3555" b="1" dirty="0" err="1"/>
              <a:t>Terryland</a:t>
            </a:r>
            <a:r>
              <a:rPr lang="en-US" sz="3555" b="1" dirty="0"/>
              <a:t> volunteers also work on a farm in Connemara</a:t>
            </a:r>
            <a:endParaRPr sz="3555" dirty="0"/>
          </a:p>
        </p:txBody>
      </p:sp>
      <p:cxnSp>
        <p:nvCxnSpPr>
          <p:cNvPr id="346" name="Google Shape;346;p35"/>
          <p:cNvCxnSpPr/>
          <p:nvPr/>
        </p:nvCxnSpPr>
        <p:spPr>
          <a:xfrm>
            <a:off x="0" y="5241983"/>
            <a:ext cx="9144000" cy="0"/>
          </a:xfrm>
          <a:prstGeom prst="straightConnector1">
            <a:avLst/>
          </a:prstGeom>
          <a:noFill/>
          <a:ln w="41275" cap="flat" cmpd="sng">
            <a:solidFill>
              <a:schemeClr val="lt1">
                <a:alpha val="89803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47" name="Google Shape;347;p35"/>
          <p:cNvCxnSpPr/>
          <p:nvPr/>
        </p:nvCxnSpPr>
        <p:spPr>
          <a:xfrm>
            <a:off x="0" y="6134852"/>
            <a:ext cx="9144000" cy="0"/>
          </a:xfrm>
          <a:prstGeom prst="straightConnector1">
            <a:avLst/>
          </a:prstGeom>
          <a:noFill/>
          <a:ln w="41275" cap="flat" cmpd="sng">
            <a:solidFill>
              <a:schemeClr val="lt1">
                <a:alpha val="89803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4091476"/>
            <a:ext cx="9144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1295" y="5279511"/>
            <a:ext cx="7261411" cy="73988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Making a HQ out of an old shipping container</a:t>
            </a:r>
            <a:endParaRPr lang="en-US" sz="2600" kern="120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Content Placeholder 4" descr="A picture containing text, sky, outdoor, sign&#10;&#10;Description automatically generated"/>
          <p:cNvPicPr>
            <a:picLocks noGrp="1" noChangeAspect="1"/>
          </p:cNvPicPr>
          <p:nvPr>
            <p:ph idx="4294967295"/>
          </p:nvPr>
        </p:nvPicPr>
        <p:blipFill rotWithShape="1">
          <a:blip r:embed="rId1"/>
          <a:srcRect t="4710" b="9456"/>
          <a:stretch>
            <a:fillRect/>
          </a:stretch>
        </p:blipFill>
        <p:spPr>
          <a:xfrm>
            <a:off x="20" y="10"/>
            <a:ext cx="9143979" cy="5886523"/>
          </a:xfrm>
          <a:custGeom>
            <a:avLst/>
            <a:gdLst/>
            <a:ahLst/>
            <a:cxnLst/>
            <a:rect l="l" t="t" r="r" b="b"/>
            <a:pathLst>
              <a:path w="12191999" h="5886533">
                <a:moveTo>
                  <a:pt x="4721173" y="4907914"/>
                </a:moveTo>
                <a:lnTo>
                  <a:pt x="4722109" y="4908125"/>
                </a:lnTo>
                <a:cubicBezTo>
                  <a:pt x="4721143" y="4908767"/>
                  <a:pt x="4718263" y="4909373"/>
                  <a:pt x="4717199" y="490939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751311"/>
                </a:lnTo>
                <a:lnTo>
                  <a:pt x="12140860" y="5770509"/>
                </a:lnTo>
                <a:cubicBezTo>
                  <a:pt x="12126656" y="5772723"/>
                  <a:pt x="12093589" y="5827925"/>
                  <a:pt x="12080161" y="5826358"/>
                </a:cubicBezTo>
                <a:cubicBezTo>
                  <a:pt x="11978188" y="5850511"/>
                  <a:pt x="11967361" y="5873564"/>
                  <a:pt x="11917885" y="5861578"/>
                </a:cubicBezTo>
                <a:cubicBezTo>
                  <a:pt x="11872779" y="5859863"/>
                  <a:pt x="11928861" y="5896778"/>
                  <a:pt x="11894610" y="5883738"/>
                </a:cubicBezTo>
                <a:cubicBezTo>
                  <a:pt x="11860359" y="5870698"/>
                  <a:pt x="11736091" y="5807232"/>
                  <a:pt x="11712379" y="5783337"/>
                </a:cubicBezTo>
                <a:cubicBezTo>
                  <a:pt x="11688667" y="5759442"/>
                  <a:pt x="11627912" y="5782933"/>
                  <a:pt x="11585366" y="5740371"/>
                </a:cubicBezTo>
                <a:lnTo>
                  <a:pt x="11516470" y="5663679"/>
                </a:lnTo>
                <a:cubicBezTo>
                  <a:pt x="11468274" y="5661847"/>
                  <a:pt x="11507335" y="5626593"/>
                  <a:pt x="11462692" y="5610127"/>
                </a:cubicBezTo>
                <a:cubicBezTo>
                  <a:pt x="11417567" y="5608500"/>
                  <a:pt x="11408021" y="5556613"/>
                  <a:pt x="11369712" y="5548654"/>
                </a:cubicBezTo>
                <a:cubicBezTo>
                  <a:pt x="11354317" y="5554704"/>
                  <a:pt x="11288328" y="5499810"/>
                  <a:pt x="11273969" y="5488986"/>
                </a:cubicBezTo>
                <a:cubicBezTo>
                  <a:pt x="11231913" y="5490378"/>
                  <a:pt x="11221973" y="5480544"/>
                  <a:pt x="11195084" y="5467967"/>
                </a:cubicBezTo>
                <a:cubicBezTo>
                  <a:pt x="11164086" y="5497749"/>
                  <a:pt x="11171649" y="5471790"/>
                  <a:pt x="11143408" y="5468614"/>
                </a:cubicBezTo>
                <a:cubicBezTo>
                  <a:pt x="11125906" y="5464975"/>
                  <a:pt x="11102603" y="5460835"/>
                  <a:pt x="11085935" y="5459365"/>
                </a:cubicBezTo>
                <a:cubicBezTo>
                  <a:pt x="11057493" y="5459661"/>
                  <a:pt x="11029906" y="5441496"/>
                  <a:pt x="11030953" y="5456484"/>
                </a:cubicBezTo>
                <a:cubicBezTo>
                  <a:pt x="11007784" y="5459001"/>
                  <a:pt x="10982005" y="5463178"/>
                  <a:pt x="10951060" y="5461240"/>
                </a:cubicBezTo>
                <a:cubicBezTo>
                  <a:pt x="10885365" y="5424406"/>
                  <a:pt x="10915288" y="5460968"/>
                  <a:pt x="10857721" y="5448157"/>
                </a:cubicBezTo>
                <a:cubicBezTo>
                  <a:pt x="10806646" y="5435790"/>
                  <a:pt x="10707075" y="5402712"/>
                  <a:pt x="10644616" y="5387039"/>
                </a:cubicBezTo>
                <a:cubicBezTo>
                  <a:pt x="10616446" y="5382224"/>
                  <a:pt x="10558603" y="5371613"/>
                  <a:pt x="10519277" y="5366793"/>
                </a:cubicBezTo>
                <a:cubicBezTo>
                  <a:pt x="10495461" y="5368312"/>
                  <a:pt x="10473830" y="5354868"/>
                  <a:pt x="10445981" y="5364735"/>
                </a:cubicBezTo>
                <a:cubicBezTo>
                  <a:pt x="10436536" y="5368773"/>
                  <a:pt x="10409281" y="5367966"/>
                  <a:pt x="10383865" y="5360888"/>
                </a:cubicBezTo>
                <a:cubicBezTo>
                  <a:pt x="10374827" y="5369095"/>
                  <a:pt x="10347864" y="5360432"/>
                  <a:pt x="10336852" y="5360277"/>
                </a:cubicBezTo>
                <a:cubicBezTo>
                  <a:pt x="10323586" y="5366987"/>
                  <a:pt x="10274741" y="5357921"/>
                  <a:pt x="10261098" y="5350526"/>
                </a:cubicBezTo>
                <a:lnTo>
                  <a:pt x="10126497" y="5339011"/>
                </a:lnTo>
                <a:lnTo>
                  <a:pt x="10082166" y="5336916"/>
                </a:lnTo>
                <a:cubicBezTo>
                  <a:pt x="10074567" y="5338985"/>
                  <a:pt x="10046860" y="5337657"/>
                  <a:pt x="10039237" y="5338580"/>
                </a:cubicBezTo>
                <a:cubicBezTo>
                  <a:pt x="9998458" y="5328479"/>
                  <a:pt x="9984394" y="5327989"/>
                  <a:pt x="9960016" y="5323065"/>
                </a:cubicBezTo>
                <a:cubicBezTo>
                  <a:pt x="9918980" y="5322923"/>
                  <a:pt x="9888741" y="5326122"/>
                  <a:pt x="9847789" y="5316297"/>
                </a:cubicBezTo>
                <a:lnTo>
                  <a:pt x="9728306" y="5296090"/>
                </a:lnTo>
                <a:cubicBezTo>
                  <a:pt x="9675056" y="5305676"/>
                  <a:pt x="9602035" y="5297282"/>
                  <a:pt x="9584504" y="5284670"/>
                </a:cubicBezTo>
                <a:cubicBezTo>
                  <a:pt x="9518952" y="5270394"/>
                  <a:pt x="9415429" y="5244268"/>
                  <a:pt x="9343049" y="5238968"/>
                </a:cubicBezTo>
                <a:lnTo>
                  <a:pt x="9231367" y="5187063"/>
                </a:lnTo>
                <a:lnTo>
                  <a:pt x="9194807" y="5176984"/>
                </a:lnTo>
                <a:lnTo>
                  <a:pt x="9189243" y="5167745"/>
                </a:lnTo>
                <a:lnTo>
                  <a:pt x="9151229" y="5156543"/>
                </a:lnTo>
                <a:lnTo>
                  <a:pt x="9150207" y="5157608"/>
                </a:lnTo>
                <a:cubicBezTo>
                  <a:pt x="9147045" y="5159739"/>
                  <a:pt x="9143081" y="5160831"/>
                  <a:pt x="9137315" y="5159777"/>
                </a:cubicBezTo>
                <a:cubicBezTo>
                  <a:pt x="9138862" y="5179261"/>
                  <a:pt x="9130952" y="5165972"/>
                  <a:pt x="9113809" y="5161143"/>
                </a:cubicBezTo>
                <a:cubicBezTo>
                  <a:pt x="9112388" y="5190326"/>
                  <a:pt x="9068114" y="5155892"/>
                  <a:pt x="9053450" y="5169457"/>
                </a:cubicBezTo>
                <a:lnTo>
                  <a:pt x="9005483" y="5166172"/>
                </a:lnTo>
                <a:lnTo>
                  <a:pt x="9005198" y="5166412"/>
                </a:lnTo>
                <a:cubicBezTo>
                  <a:pt x="9003143" y="5166632"/>
                  <a:pt x="9000324" y="5166304"/>
                  <a:pt x="8996229" y="5165201"/>
                </a:cubicBezTo>
                <a:lnTo>
                  <a:pt x="8990391" y="5163140"/>
                </a:lnTo>
                <a:lnTo>
                  <a:pt x="8974334" y="5159914"/>
                </a:lnTo>
                <a:lnTo>
                  <a:pt x="8968008" y="5160614"/>
                </a:lnTo>
                <a:lnTo>
                  <a:pt x="8963045" y="5162839"/>
                </a:lnTo>
                <a:cubicBezTo>
                  <a:pt x="8954690" y="5154888"/>
                  <a:pt x="8955517" y="5145940"/>
                  <a:pt x="8928985" y="5166027"/>
                </a:cubicBezTo>
                <a:cubicBezTo>
                  <a:pt x="8898031" y="5165007"/>
                  <a:pt x="8789300" y="5150352"/>
                  <a:pt x="8752441" y="5146795"/>
                </a:cubicBezTo>
                <a:cubicBezTo>
                  <a:pt x="8719819" y="5136075"/>
                  <a:pt x="8748194" y="5149736"/>
                  <a:pt x="8707844" y="5144694"/>
                </a:cubicBezTo>
                <a:cubicBezTo>
                  <a:pt x="8671606" y="5125159"/>
                  <a:pt x="8639142" y="5141599"/>
                  <a:pt x="8596068" y="5136122"/>
                </a:cubicBezTo>
                <a:lnTo>
                  <a:pt x="8525227" y="5150964"/>
                </a:lnTo>
                <a:lnTo>
                  <a:pt x="8510980" y="5145049"/>
                </a:lnTo>
                <a:lnTo>
                  <a:pt x="8506164" y="5142048"/>
                </a:lnTo>
                <a:cubicBezTo>
                  <a:pt x="8502646" y="5140271"/>
                  <a:pt x="8500045" y="5139460"/>
                  <a:pt x="8497965" y="5139310"/>
                </a:cubicBezTo>
                <a:lnTo>
                  <a:pt x="8497591" y="5139489"/>
                </a:lnTo>
                <a:lnTo>
                  <a:pt x="8490246" y="5136439"/>
                </a:lnTo>
                <a:lnTo>
                  <a:pt x="8367179" y="5122397"/>
                </a:lnTo>
                <a:cubicBezTo>
                  <a:pt x="8362021" y="5120372"/>
                  <a:pt x="8357730" y="5120720"/>
                  <a:pt x="8353796" y="5122203"/>
                </a:cubicBezTo>
                <a:lnTo>
                  <a:pt x="8352369" y="5123043"/>
                </a:lnTo>
                <a:lnTo>
                  <a:pt x="8320101" y="5105625"/>
                </a:lnTo>
                <a:lnTo>
                  <a:pt x="8314429" y="5105299"/>
                </a:lnTo>
                <a:lnTo>
                  <a:pt x="8295170" y="5091404"/>
                </a:lnTo>
                <a:lnTo>
                  <a:pt x="8284273" y="5085581"/>
                </a:lnTo>
                <a:lnTo>
                  <a:pt x="8283146" y="5081138"/>
                </a:lnTo>
                <a:cubicBezTo>
                  <a:pt x="8280842" y="5077893"/>
                  <a:pt x="8276148" y="5075245"/>
                  <a:pt x="8266072" y="5073963"/>
                </a:cubicBezTo>
                <a:lnTo>
                  <a:pt x="8263373" y="5074193"/>
                </a:lnTo>
                <a:lnTo>
                  <a:pt x="8252030" y="5064350"/>
                </a:lnTo>
                <a:cubicBezTo>
                  <a:pt x="8248856" y="5060500"/>
                  <a:pt x="8246644" y="5056218"/>
                  <a:pt x="8245831" y="5051358"/>
                </a:cubicBezTo>
                <a:cubicBezTo>
                  <a:pt x="8181824" y="5054265"/>
                  <a:pt x="8147127" y="5020143"/>
                  <a:pt x="8090268" y="5005197"/>
                </a:cubicBezTo>
                <a:cubicBezTo>
                  <a:pt x="8025464" y="4982055"/>
                  <a:pt x="7967067" y="4960819"/>
                  <a:pt x="7905404" y="4963224"/>
                </a:cubicBezTo>
                <a:cubicBezTo>
                  <a:pt x="7835116" y="4948312"/>
                  <a:pt x="7780962" y="4946081"/>
                  <a:pt x="7718741" y="4937509"/>
                </a:cubicBezTo>
                <a:lnTo>
                  <a:pt x="7614343" y="4940980"/>
                </a:lnTo>
                <a:lnTo>
                  <a:pt x="7527539" y="4935152"/>
                </a:lnTo>
                <a:lnTo>
                  <a:pt x="7519567" y="4932599"/>
                </a:lnTo>
                <a:cubicBezTo>
                  <a:pt x="7513989" y="4931260"/>
                  <a:pt x="7510169" y="4930910"/>
                  <a:pt x="7507408" y="4931264"/>
                </a:cubicBezTo>
                <a:lnTo>
                  <a:pt x="7507036" y="4931591"/>
                </a:lnTo>
                <a:lnTo>
                  <a:pt x="7495791" y="4929639"/>
                </a:lnTo>
                <a:cubicBezTo>
                  <a:pt x="7476982" y="4925521"/>
                  <a:pt x="7422524" y="4942937"/>
                  <a:pt x="7405387" y="4937744"/>
                </a:cubicBezTo>
                <a:cubicBezTo>
                  <a:pt x="7374785" y="4940694"/>
                  <a:pt x="7333986" y="4941799"/>
                  <a:pt x="7312176" y="4947339"/>
                </a:cubicBezTo>
                <a:lnTo>
                  <a:pt x="7310849" y="4948781"/>
                </a:lnTo>
                <a:lnTo>
                  <a:pt x="7218556" y="4923532"/>
                </a:lnTo>
                <a:lnTo>
                  <a:pt x="7201098" y="4918982"/>
                </a:lnTo>
                <a:lnTo>
                  <a:pt x="7197000" y="4913624"/>
                </a:lnTo>
                <a:cubicBezTo>
                  <a:pt x="7192108" y="4910101"/>
                  <a:pt x="7184502" y="4907962"/>
                  <a:pt x="7170804" y="4908976"/>
                </a:cubicBezTo>
                <a:lnTo>
                  <a:pt x="7096984" y="4896748"/>
                </a:lnTo>
                <a:cubicBezTo>
                  <a:pt x="7061144" y="4895770"/>
                  <a:pt x="7050185" y="4894793"/>
                  <a:pt x="7018492" y="4897122"/>
                </a:cubicBezTo>
                <a:cubicBezTo>
                  <a:pt x="6937524" y="4886184"/>
                  <a:pt x="6943641" y="4862018"/>
                  <a:pt x="6904142" y="4867616"/>
                </a:cubicBezTo>
                <a:cubicBezTo>
                  <a:pt x="6871918" y="4872824"/>
                  <a:pt x="6787985" y="4853750"/>
                  <a:pt x="6708218" y="4839661"/>
                </a:cubicBezTo>
                <a:cubicBezTo>
                  <a:pt x="6649102" y="4830206"/>
                  <a:pt x="6628102" y="4816105"/>
                  <a:pt x="6549451" y="4810885"/>
                </a:cubicBezTo>
                <a:cubicBezTo>
                  <a:pt x="6472150" y="4766795"/>
                  <a:pt x="6409692" y="4790518"/>
                  <a:pt x="6317556" y="4764085"/>
                </a:cubicBezTo>
                <a:cubicBezTo>
                  <a:pt x="6297547" y="4748563"/>
                  <a:pt x="6209288" y="4765756"/>
                  <a:pt x="6168670" y="4761998"/>
                </a:cubicBezTo>
                <a:cubicBezTo>
                  <a:pt x="6128052" y="4758240"/>
                  <a:pt x="6090536" y="4744692"/>
                  <a:pt x="6073844" y="4741536"/>
                </a:cubicBezTo>
                <a:lnTo>
                  <a:pt x="6068526" y="4743073"/>
                </a:lnTo>
                <a:lnTo>
                  <a:pt x="6048634" y="4742390"/>
                </a:lnTo>
                <a:lnTo>
                  <a:pt x="6041279" y="4750739"/>
                </a:lnTo>
                <a:lnTo>
                  <a:pt x="6010088" y="4755832"/>
                </a:lnTo>
                <a:cubicBezTo>
                  <a:pt x="5998677" y="4756419"/>
                  <a:pt x="5970124" y="4755506"/>
                  <a:pt x="5957373" y="4752188"/>
                </a:cubicBezTo>
                <a:lnTo>
                  <a:pt x="5758915" y="4736496"/>
                </a:lnTo>
                <a:lnTo>
                  <a:pt x="5626957" y="4735473"/>
                </a:lnTo>
                <a:lnTo>
                  <a:pt x="5470902" y="4749493"/>
                </a:lnTo>
                <a:cubicBezTo>
                  <a:pt x="5478131" y="4762521"/>
                  <a:pt x="5439006" y="4748455"/>
                  <a:pt x="5432757" y="4760746"/>
                </a:cubicBezTo>
                <a:cubicBezTo>
                  <a:pt x="5429365" y="4770778"/>
                  <a:pt x="5391824" y="4775462"/>
                  <a:pt x="5381664" y="4778448"/>
                </a:cubicBezTo>
                <a:lnTo>
                  <a:pt x="5261760" y="4798865"/>
                </a:lnTo>
                <a:cubicBezTo>
                  <a:pt x="5251595" y="4799049"/>
                  <a:pt x="5230547" y="4807359"/>
                  <a:pt x="5222959" y="4809989"/>
                </a:cubicBezTo>
                <a:lnTo>
                  <a:pt x="5174657" y="4812979"/>
                </a:lnTo>
                <a:lnTo>
                  <a:pt x="5156551" y="4820202"/>
                </a:lnTo>
                <a:lnTo>
                  <a:pt x="5142595" y="4823602"/>
                </a:lnTo>
                <a:lnTo>
                  <a:pt x="5139593" y="4825703"/>
                </a:lnTo>
                <a:cubicBezTo>
                  <a:pt x="5133873" y="4829743"/>
                  <a:pt x="5128076" y="4833554"/>
                  <a:pt x="5121656" y="4836556"/>
                </a:cubicBezTo>
                <a:cubicBezTo>
                  <a:pt x="5108317" y="4807937"/>
                  <a:pt x="5064853" y="4857373"/>
                  <a:pt x="5065787" y="4829985"/>
                </a:cubicBezTo>
                <a:cubicBezTo>
                  <a:pt x="5028193" y="4841501"/>
                  <a:pt x="5038944" y="4812412"/>
                  <a:pt x="5011510" y="4846366"/>
                </a:cubicBezTo>
                <a:cubicBezTo>
                  <a:pt x="4937023" y="4845983"/>
                  <a:pt x="4916353" y="4832976"/>
                  <a:pt x="4840437" y="4870383"/>
                </a:cubicBezTo>
                <a:cubicBezTo>
                  <a:pt x="4806739" y="4887025"/>
                  <a:pt x="4784106" y="4898171"/>
                  <a:pt x="4762444" y="4898151"/>
                </a:cubicBezTo>
                <a:cubicBezTo>
                  <a:pt x="4741323" y="4902652"/>
                  <a:pt x="4729481" y="4905474"/>
                  <a:pt x="4723182" y="4907166"/>
                </a:cubicBezTo>
                <a:lnTo>
                  <a:pt x="4721173" y="4907914"/>
                </a:lnTo>
                <a:lnTo>
                  <a:pt x="4715524" y="4906639"/>
                </a:lnTo>
                <a:cubicBezTo>
                  <a:pt x="4680148" y="4913595"/>
                  <a:pt x="4524744" y="4914403"/>
                  <a:pt x="4515810" y="4916541"/>
                </a:cubicBezTo>
                <a:cubicBezTo>
                  <a:pt x="4457819" y="4929653"/>
                  <a:pt x="4462659" y="4930394"/>
                  <a:pt x="4428539" y="4927192"/>
                </a:cubicBezTo>
                <a:cubicBezTo>
                  <a:pt x="4423303" y="4923821"/>
                  <a:pt x="4368974" y="4930115"/>
                  <a:pt x="4362872" y="4928538"/>
                </a:cubicBezTo>
                <a:lnTo>
                  <a:pt x="4316962" y="4921923"/>
                </a:lnTo>
                <a:lnTo>
                  <a:pt x="4315106" y="4923264"/>
                </a:lnTo>
                <a:cubicBezTo>
                  <a:pt x="4306123" y="4926635"/>
                  <a:pt x="4299993" y="4926634"/>
                  <a:pt x="4295140" y="4925143"/>
                </a:cubicBezTo>
                <a:lnTo>
                  <a:pt x="4290059" y="4922226"/>
                </a:lnTo>
                <a:lnTo>
                  <a:pt x="4276138" y="4922472"/>
                </a:lnTo>
                <a:lnTo>
                  <a:pt x="4248113" y="4920148"/>
                </a:lnTo>
                <a:lnTo>
                  <a:pt x="4202046" y="4922943"/>
                </a:lnTo>
                <a:cubicBezTo>
                  <a:pt x="4201945" y="4923363"/>
                  <a:pt x="4201842" y="4923782"/>
                  <a:pt x="4201741" y="4924202"/>
                </a:cubicBezTo>
                <a:cubicBezTo>
                  <a:pt x="4200116" y="4927039"/>
                  <a:pt x="4197140" y="4929158"/>
                  <a:pt x="4191245" y="4929836"/>
                </a:cubicBezTo>
                <a:cubicBezTo>
                  <a:pt x="4204212" y="4947125"/>
                  <a:pt x="4161274" y="4945230"/>
                  <a:pt x="4142742" y="4945701"/>
                </a:cubicBezTo>
                <a:cubicBezTo>
                  <a:pt x="4124717" y="4952767"/>
                  <a:pt x="4099099" y="4966347"/>
                  <a:pt x="4083094" y="4972234"/>
                </a:cubicBezTo>
                <a:lnTo>
                  <a:pt x="4074543" y="4973069"/>
                </a:lnTo>
                <a:cubicBezTo>
                  <a:pt x="4074504" y="4973170"/>
                  <a:pt x="4074463" y="4973269"/>
                  <a:pt x="4074424" y="4973368"/>
                </a:cubicBezTo>
                <a:cubicBezTo>
                  <a:pt x="4072678" y="4974152"/>
                  <a:pt x="4069906" y="4974653"/>
                  <a:pt x="4065507" y="4974812"/>
                </a:cubicBezTo>
                <a:lnTo>
                  <a:pt x="4058951" y="4974594"/>
                </a:lnTo>
                <a:lnTo>
                  <a:pt x="4042361" y="4976215"/>
                </a:lnTo>
                <a:lnTo>
                  <a:pt x="4036993" y="4978649"/>
                </a:lnTo>
                <a:lnTo>
                  <a:pt x="4035360" y="4982316"/>
                </a:lnTo>
                <a:lnTo>
                  <a:pt x="4033775" y="4982081"/>
                </a:lnTo>
                <a:cubicBezTo>
                  <a:pt x="4021424" y="4977217"/>
                  <a:pt x="4016874" y="4968841"/>
                  <a:pt x="4004535" y="4994649"/>
                </a:cubicBezTo>
                <a:cubicBezTo>
                  <a:pt x="3976667" y="4987584"/>
                  <a:pt x="3972977" y="5002913"/>
                  <a:pt x="3936843" y="5012106"/>
                </a:cubicBezTo>
                <a:cubicBezTo>
                  <a:pt x="3920506" y="5004382"/>
                  <a:pt x="3908535" y="5009071"/>
                  <a:pt x="3897272" y="5017761"/>
                </a:cubicBezTo>
                <a:cubicBezTo>
                  <a:pt x="3861092" y="5017265"/>
                  <a:pt x="3829628" y="5031135"/>
                  <a:pt x="3789757" y="5037999"/>
                </a:cubicBezTo>
                <a:cubicBezTo>
                  <a:pt x="3741007" y="5052705"/>
                  <a:pt x="3725129" y="5054682"/>
                  <a:pt x="3682510" y="5061922"/>
                </a:cubicBezTo>
                <a:lnTo>
                  <a:pt x="3610032" y="5094193"/>
                </a:lnTo>
                <a:lnTo>
                  <a:pt x="3603852" y="5092831"/>
                </a:lnTo>
                <a:cubicBezTo>
                  <a:pt x="3599580" y="5092212"/>
                  <a:pt x="3596726" y="5092212"/>
                  <a:pt x="3594733" y="5092667"/>
                </a:cubicBezTo>
                <a:lnTo>
                  <a:pt x="3594498" y="5092936"/>
                </a:lnTo>
                <a:lnTo>
                  <a:pt x="3585975" y="5092246"/>
                </a:lnTo>
                <a:cubicBezTo>
                  <a:pt x="3571623" y="5090455"/>
                  <a:pt x="3549389" y="5104654"/>
                  <a:pt x="3536132" y="5101945"/>
                </a:cubicBezTo>
                <a:cubicBezTo>
                  <a:pt x="3513940" y="5106241"/>
                  <a:pt x="3488622" y="5099976"/>
                  <a:pt x="3473220" y="5105606"/>
                </a:cubicBezTo>
                <a:lnTo>
                  <a:pt x="3400725" y="5117654"/>
                </a:lnTo>
                <a:lnTo>
                  <a:pt x="3375935" y="5106247"/>
                </a:lnTo>
                <a:lnTo>
                  <a:pt x="3348219" y="5109860"/>
                </a:lnTo>
                <a:cubicBezTo>
                  <a:pt x="3337206" y="5110533"/>
                  <a:pt x="3327054" y="5111295"/>
                  <a:pt x="3319639" y="5114795"/>
                </a:cubicBezTo>
                <a:lnTo>
                  <a:pt x="3248529" y="5133347"/>
                </a:lnTo>
                <a:lnTo>
                  <a:pt x="3210308" y="5119794"/>
                </a:lnTo>
                <a:cubicBezTo>
                  <a:pt x="3206088" y="5117870"/>
                  <a:pt x="3200152" y="5117326"/>
                  <a:pt x="3190375" y="5119915"/>
                </a:cubicBezTo>
                <a:lnTo>
                  <a:pt x="3188145" y="5121096"/>
                </a:lnTo>
                <a:cubicBezTo>
                  <a:pt x="3182625" y="5119116"/>
                  <a:pt x="3141856" y="5121682"/>
                  <a:pt x="3108596" y="5122416"/>
                </a:cubicBezTo>
                <a:cubicBezTo>
                  <a:pt x="3055968" y="5124842"/>
                  <a:pt x="3048940" y="5117475"/>
                  <a:pt x="2988584" y="5125502"/>
                </a:cubicBezTo>
                <a:cubicBezTo>
                  <a:pt x="2928853" y="5129690"/>
                  <a:pt x="2917951" y="5124649"/>
                  <a:pt x="2876540" y="5133019"/>
                </a:cubicBezTo>
                <a:lnTo>
                  <a:pt x="2626864" y="5133771"/>
                </a:lnTo>
                <a:cubicBezTo>
                  <a:pt x="2562348" y="5111858"/>
                  <a:pt x="2563422" y="5142456"/>
                  <a:pt x="2491422" y="5135486"/>
                </a:cubicBezTo>
                <a:cubicBezTo>
                  <a:pt x="2433091" y="5200962"/>
                  <a:pt x="2455709" y="5160483"/>
                  <a:pt x="2415617" y="5168715"/>
                </a:cubicBezTo>
                <a:lnTo>
                  <a:pt x="2290098" y="5166151"/>
                </a:lnTo>
                <a:cubicBezTo>
                  <a:pt x="2257057" y="5152522"/>
                  <a:pt x="2202458" y="5187690"/>
                  <a:pt x="2161714" y="5169302"/>
                </a:cubicBezTo>
                <a:cubicBezTo>
                  <a:pt x="2122714" y="5172302"/>
                  <a:pt x="2080450" y="5180350"/>
                  <a:pt x="2056089" y="5184144"/>
                </a:cubicBezTo>
                <a:cubicBezTo>
                  <a:pt x="2019828" y="5191108"/>
                  <a:pt x="1978839" y="5203797"/>
                  <a:pt x="1944153" y="5211084"/>
                </a:cubicBezTo>
                <a:cubicBezTo>
                  <a:pt x="1925867" y="5199079"/>
                  <a:pt x="1896027" y="5224183"/>
                  <a:pt x="1847968" y="5227868"/>
                </a:cubicBezTo>
                <a:cubicBezTo>
                  <a:pt x="1827977" y="5213971"/>
                  <a:pt x="1815570" y="5230544"/>
                  <a:pt x="1777083" y="5212267"/>
                </a:cubicBezTo>
                <a:cubicBezTo>
                  <a:pt x="1775439" y="5214216"/>
                  <a:pt x="1773397" y="5216035"/>
                  <a:pt x="1771025" y="5217668"/>
                </a:cubicBezTo>
                <a:cubicBezTo>
                  <a:pt x="1757251" y="5227146"/>
                  <a:pt x="1735528" y="5228402"/>
                  <a:pt x="1722509" y="5220470"/>
                </a:cubicBezTo>
                <a:cubicBezTo>
                  <a:pt x="1691779" y="5208440"/>
                  <a:pt x="1662321" y="5203305"/>
                  <a:pt x="1633941" y="5200774"/>
                </a:cubicBezTo>
                <a:lnTo>
                  <a:pt x="1586145" y="5210184"/>
                </a:lnTo>
                <a:cubicBezTo>
                  <a:pt x="1567948" y="5215416"/>
                  <a:pt x="1545900" y="5226363"/>
                  <a:pt x="1524748" y="5232173"/>
                </a:cubicBezTo>
                <a:cubicBezTo>
                  <a:pt x="1502586" y="5235395"/>
                  <a:pt x="1478013" y="5230993"/>
                  <a:pt x="1459242" y="5245044"/>
                </a:cubicBezTo>
                <a:cubicBezTo>
                  <a:pt x="1421474" y="5260197"/>
                  <a:pt x="1374524" y="5244220"/>
                  <a:pt x="1349457" y="5280705"/>
                </a:cubicBezTo>
                <a:cubicBezTo>
                  <a:pt x="1273276" y="5302389"/>
                  <a:pt x="1121512" y="5336260"/>
                  <a:pt x="1009212" y="5361227"/>
                </a:cubicBezTo>
                <a:cubicBezTo>
                  <a:pt x="939016" y="5373529"/>
                  <a:pt x="866895" y="5370149"/>
                  <a:pt x="808572" y="5377024"/>
                </a:cubicBezTo>
                <a:cubicBezTo>
                  <a:pt x="802823" y="5374184"/>
                  <a:pt x="726016" y="5397963"/>
                  <a:pt x="719549" y="5396991"/>
                </a:cubicBezTo>
                <a:lnTo>
                  <a:pt x="698795" y="5397657"/>
                </a:lnTo>
                <a:cubicBezTo>
                  <a:pt x="689833" y="5401894"/>
                  <a:pt x="683492" y="5402495"/>
                  <a:pt x="678327" y="5401487"/>
                </a:cubicBezTo>
                <a:lnTo>
                  <a:pt x="672784" y="5399085"/>
                </a:lnTo>
                <a:lnTo>
                  <a:pt x="658406" y="5400696"/>
                </a:lnTo>
                <a:lnTo>
                  <a:pt x="629185" y="5401132"/>
                </a:lnTo>
                <a:lnTo>
                  <a:pt x="624558" y="5403782"/>
                </a:lnTo>
                <a:lnTo>
                  <a:pt x="581798" y="5408438"/>
                </a:lnTo>
                <a:cubicBezTo>
                  <a:pt x="581736" y="5408865"/>
                  <a:pt x="581671" y="5409294"/>
                  <a:pt x="581608" y="5409722"/>
                </a:cubicBezTo>
                <a:cubicBezTo>
                  <a:pt x="580204" y="5412704"/>
                  <a:pt x="577331" y="5415106"/>
                  <a:pt x="571299" y="5416358"/>
                </a:cubicBezTo>
                <a:cubicBezTo>
                  <a:pt x="551623" y="5426267"/>
                  <a:pt x="484499" y="5459654"/>
                  <a:pt x="463549" y="5469173"/>
                </a:cubicBezTo>
                <a:cubicBezTo>
                  <a:pt x="453136" y="5470720"/>
                  <a:pt x="449731" y="5472678"/>
                  <a:pt x="445606" y="5473465"/>
                </a:cubicBezTo>
                <a:lnTo>
                  <a:pt x="438799" y="5473893"/>
                </a:lnTo>
                <a:cubicBezTo>
                  <a:pt x="417222" y="5482183"/>
                  <a:pt x="343312" y="5513407"/>
                  <a:pt x="316138" y="5523213"/>
                </a:cubicBezTo>
                <a:cubicBezTo>
                  <a:pt x="298481" y="5517132"/>
                  <a:pt x="286556" y="5522972"/>
                  <a:pt x="275748" y="5532726"/>
                </a:cubicBezTo>
                <a:cubicBezTo>
                  <a:pt x="238274" y="5535784"/>
                  <a:pt x="207076" y="5552679"/>
                  <a:pt x="166496" y="5563424"/>
                </a:cubicBezTo>
                <a:lnTo>
                  <a:pt x="0" y="5629888"/>
                </a:lnTo>
                <a:close/>
              </a:path>
            </a:pathLst>
          </a:cu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/>
          <p:nvPr>
            <p:ph type="body" idx="1"/>
          </p:nvPr>
        </p:nvSpPr>
        <p:spPr/>
        <p:txBody>
          <a:bodyPr/>
          <a:p>
            <a:endParaRPr lang="en-GB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rcRect l="16293" r="11325"/>
          <a:stretch>
            <a:fillRect/>
          </a:stretch>
        </p:blipFill>
        <p:spPr>
          <a:xfrm>
            <a:off x="-15875" y="0"/>
            <a:ext cx="915987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38"/>
          <p:cNvSpPr/>
          <p:nvPr/>
        </p:nvSpPr>
        <p:spPr>
          <a:xfrm>
            <a:off x="0" y="0"/>
            <a:ext cx="835823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5" name="Picture 4" descr="SeedCollectio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74395" y="0"/>
            <a:ext cx="5143500" cy="6858000"/>
          </a:xfrm>
          <a:prstGeom prst="rect">
            <a:avLst/>
          </a:prstGeom>
        </p:spPr>
      </p:pic>
      <p:pic>
        <p:nvPicPr>
          <p:cNvPr id="6" name="Picture 5" descr="AcornPick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2655" y="0"/>
            <a:ext cx="5143500" cy="6858000"/>
          </a:xfrm>
          <a:prstGeom prst="rect">
            <a:avLst/>
          </a:prstGeom>
        </p:spPr>
      </p:pic>
      <p:pic>
        <p:nvPicPr>
          <p:cNvPr id="3" name="Picture 2" descr="SaplingAtTheNursery"/>
          <p:cNvPicPr>
            <a:picLocks noChangeAspect="1"/>
          </p:cNvPicPr>
          <p:nvPr/>
        </p:nvPicPr>
        <p:blipFill>
          <a:blip r:embed="rId3"/>
          <a:srcRect l="41415"/>
          <a:stretch>
            <a:fillRect/>
          </a:stretch>
        </p:blipFill>
        <p:spPr>
          <a:xfrm>
            <a:off x="2912110" y="0"/>
            <a:ext cx="260604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229;p20"/>
          <p:cNvPicPr preferRelativeResize="0"/>
          <p:nvPr/>
        </p:nvPicPr>
        <p:blipFill>
          <a:blip r:embed="rId1"/>
          <a:srcRect t="87767"/>
          <a:stretch>
            <a:fillRect/>
          </a:stretch>
        </p:blipFill>
        <p:spPr>
          <a:xfrm>
            <a:off x="0" y="5208270"/>
            <a:ext cx="9144635" cy="65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29;p20"/>
          <p:cNvPicPr preferRelativeResize="0"/>
          <p:nvPr/>
        </p:nvPicPr>
        <p:blipFill>
          <a:blip r:embed="rId1"/>
          <a:srcRect t="87767"/>
          <a:stretch>
            <a:fillRect/>
          </a:stretch>
        </p:blipFill>
        <p:spPr>
          <a:xfrm>
            <a:off x="-635" y="5859145"/>
            <a:ext cx="9144635" cy="999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0"/>
          <p:cNvPicPr preferRelativeResize="0"/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9144635" cy="5320665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20"/>
          <p:cNvSpPr/>
          <p:nvPr/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lt1">
              <a:alpha val="9294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31" name="Google Shape;231;p20"/>
          <p:cNvSpPr txBox="1">
            <a:spLocks noGrp="1"/>
          </p:cNvSpPr>
          <p:nvPr>
            <p:ph type="title"/>
          </p:nvPr>
        </p:nvSpPr>
        <p:spPr>
          <a:xfrm>
            <a:off x="244384" y="5317240"/>
            <a:ext cx="8659586" cy="744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Calibri" panose="020F0502020204030204"/>
              <a:buNone/>
            </a:pPr>
            <a:r>
              <a:rPr lang="en-US" sz="3100" dirty="0">
                <a:solidFill>
                  <a:srgbClr val="262626"/>
                </a:solidFill>
              </a:rPr>
              <a:t>A Forest Park in the heart of the City</a:t>
            </a:r>
            <a:br>
              <a:rPr lang="en-US" sz="3100" dirty="0">
                <a:solidFill>
                  <a:srgbClr val="262626"/>
                </a:solidFill>
              </a:rPr>
            </a:br>
            <a:r>
              <a:rPr lang="en-US" sz="3100" dirty="0">
                <a:solidFill>
                  <a:srgbClr val="262626"/>
                </a:solidFill>
              </a:rPr>
              <a:t>Created by volunteers</a:t>
            </a:r>
            <a:endParaRPr dirty="0"/>
          </a:p>
        </p:txBody>
      </p:sp>
      <p:cxnSp>
        <p:nvCxnSpPr>
          <p:cNvPr id="232" name="Google Shape;232;p20"/>
          <p:cNvCxnSpPr/>
          <p:nvPr/>
        </p:nvCxnSpPr>
        <p:spPr>
          <a:xfrm>
            <a:off x="0" y="5241983"/>
            <a:ext cx="9144000" cy="0"/>
          </a:xfrm>
          <a:prstGeom prst="straightConnector1">
            <a:avLst/>
          </a:prstGeom>
          <a:noFill/>
          <a:ln w="41275" cap="flat" cmpd="sng">
            <a:solidFill>
              <a:schemeClr val="lt1">
                <a:alpha val="89803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33" name="Google Shape;233;p20"/>
          <p:cNvCxnSpPr/>
          <p:nvPr/>
        </p:nvCxnSpPr>
        <p:spPr>
          <a:xfrm>
            <a:off x="0" y="6134852"/>
            <a:ext cx="9144000" cy="0"/>
          </a:xfrm>
          <a:prstGeom prst="straightConnector1">
            <a:avLst/>
          </a:prstGeom>
          <a:noFill/>
          <a:ln w="41275" cap="flat" cmpd="sng">
            <a:solidFill>
              <a:schemeClr val="lt1">
                <a:alpha val="89803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b="1" dirty="0"/>
              <a:t>J</a:t>
            </a:r>
            <a:r>
              <a:rPr lang="en-US" b="1" dirty="0"/>
              <a:t>oin Us</a:t>
            </a:r>
            <a:r>
              <a:rPr lang="en-GB" altLang="en-US" b="1" dirty="0"/>
              <a:t> at Tuatha</a:t>
            </a:r>
            <a:r>
              <a:rPr lang="en-US" b="1" dirty="0"/>
              <a:t>!</a:t>
            </a:r>
            <a:endParaRPr lang="en-US" b="1" dirty="0"/>
          </a:p>
        </p:txBody>
      </p:sp>
      <p:pic>
        <p:nvPicPr>
          <p:cNvPr id="5" name="Picture 4" descr="A qr code with a black border&#10;&#10;Description automatically genera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26660" y="1484630"/>
            <a:ext cx="3206750" cy="325374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4572000" y="1426845"/>
            <a:ext cx="0" cy="484060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" name="Text Box 5"/>
          <p:cNvSpPr txBox="1"/>
          <p:nvPr/>
        </p:nvSpPr>
        <p:spPr>
          <a:xfrm>
            <a:off x="4488180" y="4968240"/>
            <a:ext cx="4065270" cy="12014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GB" altLang="en-US" sz="2400" b="1">
                <a:latin typeface="Calibri" panose="020F0502020204030204" charset="0"/>
                <a:cs typeface="Calibri" panose="020F0502020204030204" charset="0"/>
              </a:rPr>
              <a:t>Registeration form.</a:t>
            </a:r>
            <a:br>
              <a:rPr lang="en-GB" altLang="en-US" sz="2400" b="1">
                <a:latin typeface="Calibri" panose="020F0502020204030204" charset="0"/>
                <a:cs typeface="Calibri" panose="020F0502020204030204" charset="0"/>
              </a:rPr>
            </a:br>
            <a:r>
              <a:rPr lang="en-GB" altLang="en-US" sz="2400" b="1">
                <a:latin typeface="Calibri" panose="020F0502020204030204" charset="0"/>
                <a:cs typeface="Calibri" panose="020F0502020204030204" charset="0"/>
              </a:rPr>
              <a:t>You could also register next week at the Society’s day </a:t>
            </a:r>
            <a:endParaRPr lang="en-GB" altLang="en-US" sz="2400" b="1"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55" y="1864360"/>
            <a:ext cx="4080510" cy="229362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161925" y="4954270"/>
            <a:ext cx="4065270" cy="12153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GB" altLang="en-US" sz="2400" b="1">
                <a:latin typeface="Calibri" panose="020F0502020204030204" charset="0"/>
                <a:cs typeface="Calibri" panose="020F0502020204030204" charset="0"/>
              </a:rPr>
              <a:t>Find us at </a:t>
            </a:r>
            <a:r>
              <a:rPr lang="en-US" altLang="en-GB" sz="2400" b="1">
                <a:latin typeface="Calibri" panose="020F0502020204030204" charset="0"/>
                <a:cs typeface="Calibri" panose="020F0502020204030204" charset="0"/>
              </a:rPr>
              <a:t>An Nead/The Nest Tuatha Terryland Volunteers</a:t>
            </a:r>
            <a:r>
              <a:rPr lang="en-GB" altLang="en-US" sz="2400" b="1">
                <a:latin typeface="Calibri" panose="020F0502020204030204" charset="0"/>
                <a:cs typeface="Calibri" panose="020F0502020204030204" charset="0"/>
              </a:rPr>
              <a:t> </a:t>
            </a:r>
            <a:endParaRPr lang="en-GB" altLang="en-US" sz="2400" b="1">
              <a:latin typeface="Calibri" panose="020F0502020204030204" charset="0"/>
              <a:cs typeface="Calibri" panose="020F0502020204030204" charset="0"/>
            </a:endParaRPr>
          </a:p>
          <a:p>
            <a:pPr algn="ctr"/>
            <a:r>
              <a:rPr lang="en-GB" altLang="en-US" sz="2400" b="1">
                <a:latin typeface="Calibri" panose="020F0502020204030204" charset="0"/>
                <a:cs typeface="Calibri" panose="020F0502020204030204" charset="0"/>
              </a:rPr>
              <a:t>(Saturdays 10 am to 12 pm)</a:t>
            </a:r>
            <a:endParaRPr lang="en-GB" altLang="en-US" sz="2400" b="1">
              <a:latin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2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1"/>
          <a:srcRect/>
          <a:stretch>
            <a:fillRect/>
          </a:stretch>
        </p:blipFill>
        <p:spPr>
          <a:xfrm>
            <a:off x="-97790" y="-217805"/>
            <a:ext cx="9357995" cy="71932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853543" y="805543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2000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53543" y="4484914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2025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29;p20"/>
          <p:cNvPicPr preferRelativeResize="0"/>
          <p:nvPr/>
        </p:nvPicPr>
        <p:blipFill>
          <a:blip r:embed="rId1"/>
          <a:srcRect/>
          <a:stretch>
            <a:fillRect/>
          </a:stretch>
        </p:blipFill>
        <p:spPr>
          <a:xfrm>
            <a:off x="0" y="-1905"/>
            <a:ext cx="9144000" cy="5737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0"/>
          <p:cNvPicPr preferRelativeResize="0"/>
          <p:nvPr/>
        </p:nvPicPr>
        <p:blipFill>
          <a:blip r:embed="rId1"/>
          <a:srcRect t="96287"/>
          <a:stretch>
            <a:fillRect/>
          </a:stretch>
        </p:blipFill>
        <p:spPr>
          <a:xfrm>
            <a:off x="0" y="5598160"/>
            <a:ext cx="9144000" cy="125984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20"/>
          <p:cNvSpPr/>
          <p:nvPr/>
        </p:nvSpPr>
        <p:spPr>
          <a:xfrm>
            <a:off x="0" y="5600812"/>
            <a:ext cx="9144000" cy="736551"/>
          </a:xfrm>
          <a:prstGeom prst="rect">
            <a:avLst/>
          </a:prstGeom>
          <a:solidFill>
            <a:schemeClr val="lt1">
              <a:alpha val="9294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31" name="Google Shape;231;p20"/>
          <p:cNvSpPr txBox="1">
            <a:spLocks noGrp="1"/>
          </p:cNvSpPr>
          <p:nvPr>
            <p:ph type="title"/>
          </p:nvPr>
        </p:nvSpPr>
        <p:spPr>
          <a:xfrm>
            <a:off x="141514" y="5597910"/>
            <a:ext cx="8659586" cy="744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Calibri" panose="020F0502020204030204"/>
              <a:buNone/>
            </a:pPr>
            <a:r>
              <a:rPr lang="en-US" sz="3100" dirty="0">
                <a:solidFill>
                  <a:srgbClr val="262626"/>
                </a:solidFill>
              </a:rPr>
              <a:t>Green Lungs of the Galway City, 2000-2025</a:t>
            </a:r>
            <a:endParaRPr dirty="0"/>
          </a:p>
        </p:txBody>
      </p:sp>
      <p:cxnSp>
        <p:nvCxnSpPr>
          <p:cNvPr id="232" name="Google Shape;232;p20"/>
          <p:cNvCxnSpPr/>
          <p:nvPr/>
        </p:nvCxnSpPr>
        <p:spPr>
          <a:xfrm>
            <a:off x="0" y="5522653"/>
            <a:ext cx="9144000" cy="0"/>
          </a:xfrm>
          <a:prstGeom prst="straightConnector1">
            <a:avLst/>
          </a:prstGeom>
          <a:noFill/>
          <a:ln w="41275" cap="flat" cmpd="sng">
            <a:solidFill>
              <a:schemeClr val="lt1">
                <a:alpha val="89803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33" name="Google Shape;233;p20"/>
          <p:cNvCxnSpPr/>
          <p:nvPr/>
        </p:nvCxnSpPr>
        <p:spPr>
          <a:xfrm>
            <a:off x="0" y="6415522"/>
            <a:ext cx="9144000" cy="0"/>
          </a:xfrm>
          <a:prstGeom prst="straightConnector1">
            <a:avLst/>
          </a:prstGeom>
          <a:noFill/>
          <a:ln w="41275" cap="flat" cmpd="sng">
            <a:solidFill>
              <a:schemeClr val="lt1">
                <a:alpha val="89803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35"/>
          <p:cNvPicPr preferRelativeResize="0">
            <a:picLocks noGrp="1"/>
          </p:cNvPicPr>
          <p:nvPr>
            <p:ph type="body" idx="1"/>
          </p:nvPr>
        </p:nvPicPr>
        <p:blipFill>
          <a:blip r:embed="rId1"/>
          <a:srcRect l="5611" r="5611"/>
          <a:stretch>
            <a:fillRect/>
          </a:stretch>
        </p:blipFill>
        <p:spPr>
          <a:xfrm>
            <a:off x="1391" y="0"/>
            <a:ext cx="9141694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35"/>
          <p:cNvSpPr/>
          <p:nvPr/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lt1">
              <a:alpha val="9294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45" name="Google Shape;345;p35"/>
          <p:cNvSpPr txBox="1">
            <a:spLocks noGrp="1"/>
          </p:cNvSpPr>
          <p:nvPr>
            <p:ph type="title"/>
          </p:nvPr>
        </p:nvSpPr>
        <p:spPr>
          <a:xfrm>
            <a:off x="0" y="5317240"/>
            <a:ext cx="8801100" cy="744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</a:pPr>
            <a:r>
              <a:rPr lang="en-US" sz="3200" b="1" dirty="0"/>
              <a:t>President of Ireland celebrates </a:t>
            </a:r>
            <a:r>
              <a:rPr lang="en-US" sz="3200" b="1" dirty="0" err="1"/>
              <a:t>Terryland</a:t>
            </a:r>
            <a:r>
              <a:rPr lang="en-US" sz="3200" b="1" dirty="0"/>
              <a:t> Forest Park’s 25 years, June 2025 &amp; unveils his poem</a:t>
            </a:r>
            <a:endParaRPr sz="3100" dirty="0"/>
          </a:p>
        </p:txBody>
      </p:sp>
      <p:cxnSp>
        <p:nvCxnSpPr>
          <p:cNvPr id="346" name="Google Shape;346;p35"/>
          <p:cNvCxnSpPr/>
          <p:nvPr/>
        </p:nvCxnSpPr>
        <p:spPr>
          <a:xfrm>
            <a:off x="0" y="5241983"/>
            <a:ext cx="9144000" cy="0"/>
          </a:xfrm>
          <a:prstGeom prst="straightConnector1">
            <a:avLst/>
          </a:prstGeom>
          <a:noFill/>
          <a:ln w="41275" cap="flat" cmpd="sng">
            <a:solidFill>
              <a:schemeClr val="lt1">
                <a:alpha val="89803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47" name="Google Shape;347;p35"/>
          <p:cNvCxnSpPr/>
          <p:nvPr/>
        </p:nvCxnSpPr>
        <p:spPr>
          <a:xfrm>
            <a:off x="0" y="6134852"/>
            <a:ext cx="9144000" cy="0"/>
          </a:xfrm>
          <a:prstGeom prst="straightConnector1">
            <a:avLst/>
          </a:prstGeom>
          <a:noFill/>
          <a:ln w="41275" cap="flat" cmpd="sng">
            <a:solidFill>
              <a:schemeClr val="lt1">
                <a:alpha val="89803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Picture 3" descr="25YearsArticleTuatha"/>
          <p:cNvPicPr>
            <a:picLocks noChangeAspect="1"/>
          </p:cNvPicPr>
          <p:nvPr/>
        </p:nvPicPr>
        <p:blipFill>
          <a:blip r:embed="rId1"/>
          <a:srcRect r="52222" b="4659"/>
          <a:stretch>
            <a:fillRect/>
          </a:stretch>
        </p:blipFill>
        <p:spPr>
          <a:xfrm>
            <a:off x="0" y="0"/>
            <a:ext cx="5062220" cy="687705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052060" y="-24765"/>
            <a:ext cx="4090670" cy="6902450"/>
            <a:chOff x="7956" y="-39"/>
            <a:chExt cx="6442" cy="10870"/>
          </a:xfrm>
        </p:grpSpPr>
        <p:grpSp>
          <p:nvGrpSpPr>
            <p:cNvPr id="2" name="Group 1"/>
            <p:cNvGrpSpPr/>
            <p:nvPr/>
          </p:nvGrpSpPr>
          <p:grpSpPr>
            <a:xfrm rot="0">
              <a:off x="7956" y="-39"/>
              <a:ext cx="6442" cy="10870"/>
              <a:chOff x="7956" y="-39"/>
              <a:chExt cx="6442" cy="10870"/>
            </a:xfrm>
          </p:grpSpPr>
          <p:pic>
            <p:nvPicPr>
              <p:cNvPr id="14" name="Picture 13" descr="FamilyDay1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969" y="2543"/>
                <a:ext cx="2677" cy="4551"/>
              </a:xfrm>
              <a:prstGeom prst="rect">
                <a:avLst/>
              </a:prstGeom>
            </p:spPr>
          </p:pic>
          <p:pic>
            <p:nvPicPr>
              <p:cNvPr id="6" name="Picture 5" descr="FamilyDay7"/>
              <p:cNvPicPr>
                <a:picLocks noChangeAspect="1"/>
              </p:cNvPicPr>
              <p:nvPr/>
            </p:nvPicPr>
            <p:blipFill>
              <a:blip r:embed="rId3"/>
              <a:srcRect t="41862"/>
              <a:stretch>
                <a:fillRect/>
              </a:stretch>
            </p:blipFill>
            <p:spPr>
              <a:xfrm>
                <a:off x="7956" y="0"/>
                <a:ext cx="2666" cy="1206"/>
              </a:xfrm>
              <a:prstGeom prst="rect">
                <a:avLst/>
              </a:prstGeom>
            </p:spPr>
          </p:pic>
          <p:pic>
            <p:nvPicPr>
              <p:cNvPr id="7" name="Picture 6" descr="FamilyDay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638" y="7094"/>
                <a:ext cx="2374" cy="3735"/>
              </a:xfrm>
              <a:prstGeom prst="rect">
                <a:avLst/>
              </a:prstGeom>
            </p:spPr>
          </p:pic>
          <p:pic>
            <p:nvPicPr>
              <p:cNvPr id="9" name="Picture 8" descr="FamilyDay4"/>
              <p:cNvPicPr>
                <a:picLocks noChangeAspect="1"/>
              </p:cNvPicPr>
              <p:nvPr/>
            </p:nvPicPr>
            <p:blipFill>
              <a:blip r:embed="rId5"/>
              <a:srcRect r="49941"/>
              <a:stretch>
                <a:fillRect/>
              </a:stretch>
            </p:blipFill>
            <p:spPr>
              <a:xfrm>
                <a:off x="12340" y="-39"/>
                <a:ext cx="2059" cy="3650"/>
              </a:xfrm>
              <a:prstGeom prst="rect">
                <a:avLst/>
              </a:prstGeom>
            </p:spPr>
          </p:pic>
          <p:pic>
            <p:nvPicPr>
              <p:cNvPr id="10" name="Picture 9" descr="FamilyDay3"/>
              <p:cNvPicPr>
                <a:picLocks noChangeAspect="1"/>
              </p:cNvPicPr>
              <p:nvPr/>
            </p:nvPicPr>
            <p:blipFill>
              <a:blip r:embed="rId6"/>
              <a:srcRect l="26552" r="21729"/>
              <a:stretch>
                <a:fillRect/>
              </a:stretch>
            </p:blipFill>
            <p:spPr>
              <a:xfrm>
                <a:off x="13011" y="7367"/>
                <a:ext cx="1371" cy="3463"/>
              </a:xfrm>
              <a:prstGeom prst="rect">
                <a:avLst/>
              </a:prstGeom>
            </p:spPr>
          </p:pic>
          <p:pic>
            <p:nvPicPr>
              <p:cNvPr id="12" name="Picture 11" descr="FamilyDay1"/>
              <p:cNvPicPr>
                <a:picLocks noChangeAspect="1"/>
              </p:cNvPicPr>
              <p:nvPr/>
            </p:nvPicPr>
            <p:blipFill>
              <a:blip r:embed="rId7"/>
              <a:srcRect l="17259" r="10777"/>
              <a:stretch>
                <a:fillRect/>
              </a:stretch>
            </p:blipFill>
            <p:spPr>
              <a:xfrm>
                <a:off x="10638" y="189"/>
                <a:ext cx="1726" cy="3416"/>
              </a:xfrm>
              <a:prstGeom prst="rect">
                <a:avLst/>
              </a:prstGeom>
            </p:spPr>
          </p:pic>
          <p:pic>
            <p:nvPicPr>
              <p:cNvPr id="13" name="Picture 12" descr="FamilyDay14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973" y="6361"/>
                <a:ext cx="2665" cy="4470"/>
              </a:xfrm>
              <a:prstGeom prst="rect">
                <a:avLst/>
              </a:prstGeom>
            </p:spPr>
          </p:pic>
          <p:pic>
            <p:nvPicPr>
              <p:cNvPr id="15" name="Picture 14" descr="FamilyDay12"/>
              <p:cNvPicPr>
                <a:picLocks noChangeAspect="1"/>
              </p:cNvPicPr>
              <p:nvPr/>
            </p:nvPicPr>
            <p:blipFill>
              <a:blip r:embed="rId9"/>
              <a:srcRect t="14812" b="-1183"/>
              <a:stretch>
                <a:fillRect/>
              </a:stretch>
            </p:blipFill>
            <p:spPr>
              <a:xfrm>
                <a:off x="10632" y="3588"/>
                <a:ext cx="2397" cy="3796"/>
              </a:xfrm>
              <a:prstGeom prst="rect">
                <a:avLst/>
              </a:prstGeom>
            </p:spPr>
          </p:pic>
          <p:pic>
            <p:nvPicPr>
              <p:cNvPr id="16" name="Picture 15" descr="FamilyDay11"/>
              <p:cNvPicPr>
                <a:picLocks noChangeAspect="1"/>
              </p:cNvPicPr>
              <p:nvPr/>
            </p:nvPicPr>
            <p:blipFill>
              <a:blip r:embed="rId10"/>
              <a:srcRect t="18501" b="24874"/>
              <a:stretch>
                <a:fillRect/>
              </a:stretch>
            </p:blipFill>
            <p:spPr>
              <a:xfrm>
                <a:off x="7969" y="1206"/>
                <a:ext cx="2671" cy="2207"/>
              </a:xfrm>
              <a:prstGeom prst="rect">
                <a:avLst/>
              </a:prstGeom>
            </p:spPr>
          </p:pic>
          <p:pic>
            <p:nvPicPr>
              <p:cNvPr id="17" name="Picture 16" descr="FamilyDay10"/>
              <p:cNvPicPr>
                <a:picLocks noChangeAspect="1"/>
              </p:cNvPicPr>
              <p:nvPr/>
            </p:nvPicPr>
            <p:blipFill>
              <a:blip r:embed="rId11"/>
              <a:srcRect l="17814" r="34111"/>
              <a:stretch>
                <a:fillRect/>
              </a:stretch>
            </p:blipFill>
            <p:spPr>
              <a:xfrm>
                <a:off x="13020" y="3600"/>
                <a:ext cx="1379" cy="3783"/>
              </a:xfrm>
              <a:prstGeom prst="rect">
                <a:avLst/>
              </a:prstGeom>
            </p:spPr>
          </p:pic>
        </p:grpSp>
        <p:pic>
          <p:nvPicPr>
            <p:cNvPr id="18" name="Picture 17" descr="FamilyDay9"/>
            <p:cNvPicPr>
              <a:picLocks noChangeAspect="1"/>
            </p:cNvPicPr>
            <p:nvPr/>
          </p:nvPicPr>
          <p:blipFill>
            <a:blip r:embed="rId12"/>
            <a:srcRect l="400" t="34905"/>
            <a:stretch>
              <a:fillRect/>
            </a:stretch>
          </p:blipFill>
          <p:spPr>
            <a:xfrm>
              <a:off x="10622" y="0"/>
              <a:ext cx="1749" cy="129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/>
          </p:nvPr>
        </p:nvPicPr>
        <p:blipFill>
          <a:blip r:embed="rId1"/>
          <a:srcRect/>
          <a:stretch>
            <a:fillRect/>
          </a:stretch>
        </p:blipFill>
        <p:spPr>
          <a:xfrm>
            <a:off x="576412" y="0"/>
            <a:ext cx="8218714" cy="6858000"/>
          </a:xfrm>
        </p:spPr>
      </p:pic>
      <p:pic>
        <p:nvPicPr>
          <p:cNvPr id="2" name="Content Placeholder 7"/>
          <p:cNvPicPr>
            <a:picLocks noGrp="1" noChangeAspect="1"/>
          </p:cNvPicPr>
          <p:nvPr/>
        </p:nvPicPr>
        <p:blipFill>
          <a:blip r:embed="rId1"/>
          <a:srcRect r="85428"/>
          <a:stretch>
            <a:fillRect/>
          </a:stretch>
        </p:blipFill>
        <p:spPr>
          <a:xfrm>
            <a:off x="-14605" y="0"/>
            <a:ext cx="59118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Content Placeholder 7"/>
          <p:cNvPicPr>
            <a:picLocks noGrp="1" noChangeAspect="1"/>
          </p:cNvPicPr>
          <p:nvPr/>
        </p:nvPicPr>
        <p:blipFill>
          <a:blip r:embed="rId1"/>
          <a:srcRect r="85428"/>
          <a:stretch>
            <a:fillRect/>
          </a:stretch>
        </p:blipFill>
        <p:spPr>
          <a:xfrm>
            <a:off x="8771890" y="0"/>
            <a:ext cx="47498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1"/>
          <a:srcRect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17240"/>
            <a:ext cx="8801100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3555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Just 3 students are part of this greening of Galway city</a:t>
            </a:r>
            <a:endParaRPr lang="en-US" sz="3555" b="1" kern="12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charset="0"/>
              <a:ea typeface="+mj-ea"/>
              <a:cs typeface="Calibri" panose="020F0502020204030204" charset="0"/>
            </a:endParaRPr>
          </a:p>
        </p:txBody>
      </p:sp>
      <p:cxnSp>
        <p:nvCxnSpPr>
          <p:cNvPr id="11" name="Straight Connector 10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3" name="Content Placeholder 3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51208" name="Rectangle 5120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92906" y="5317240"/>
            <a:ext cx="8408194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</a:rPr>
              <a:t>Creating Woodlands</a:t>
            </a:r>
            <a:endParaRPr lang="en-US" sz="3200" b="1" kern="12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charset="0"/>
              <a:ea typeface="+mj-ea"/>
              <a:cs typeface="Calibri" panose="020F0502020204030204" charset="0"/>
            </a:endParaRPr>
          </a:p>
        </p:txBody>
      </p:sp>
      <p:cxnSp>
        <p:nvCxnSpPr>
          <p:cNvPr id="51210" name="Straight Connector 51209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212" name="Straight Connector 51211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1080</Words>
  <Application>WPS Presentation</Application>
  <PresentationFormat>On-screen Show (4:3)</PresentationFormat>
  <Paragraphs>53</Paragraphs>
  <Slides>27</Slides>
  <Notes>16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8" baseType="lpstr">
      <vt:lpstr>Arial</vt:lpstr>
      <vt:lpstr>SimSun</vt:lpstr>
      <vt:lpstr>Wingdings</vt:lpstr>
      <vt:lpstr>Arial</vt:lpstr>
      <vt:lpstr>Calibri</vt:lpstr>
      <vt:lpstr>Open Sans</vt:lpstr>
      <vt:lpstr>Microsoft YaHei</vt:lpstr>
      <vt:lpstr>Arial Unicode MS</vt:lpstr>
      <vt:lpstr>Arial Rounded MT Bold</vt:lpstr>
      <vt:lpstr>Calibri</vt:lpstr>
      <vt:lpstr>Office Theme</vt:lpstr>
      <vt:lpstr>Pre 2000, it was a wasteland</vt:lpstr>
      <vt:lpstr>Mar 12th 2000: 3,000 people of all ages came to a field  &amp; left behind a forest</vt:lpstr>
      <vt:lpstr>PowerPoint 演示文稿</vt:lpstr>
      <vt:lpstr>Green Lungs of the Galway City, 2000-2025</vt:lpstr>
      <vt:lpstr>President of Ireland celebrates Terryland Forest Park’s 25 years, June 2025 &amp; unveils his poem</vt:lpstr>
      <vt:lpstr>PowerPoint 演示文稿</vt:lpstr>
      <vt:lpstr>PowerPoint 演示文稿</vt:lpstr>
      <vt:lpstr>Just 3 students are part of this greening of Galway city</vt:lpstr>
      <vt:lpstr>PowerPoint 演示文稿</vt:lpstr>
      <vt:lpstr>PowerPoint 演示文稿</vt:lpstr>
      <vt:lpstr>Creating Orchards</vt:lpstr>
      <vt:lpstr>PowerPoint 演示文稿</vt:lpstr>
      <vt:lpstr>Undertaking Scientific Monitoring</vt:lpstr>
      <vt:lpstr>Restoring Ancient Farmland features</vt:lpstr>
      <vt:lpstr>Enhancing Park Infrastructure - Before</vt:lpstr>
      <vt:lpstr>Enhancing Park Infrastructure - After</vt:lpstr>
      <vt:lpstr>Removing Invasive Species</vt:lpstr>
      <vt:lpstr>Removing Litter from Terryland Forest Park</vt:lpstr>
      <vt:lpstr>PowerPoint 演示文稿</vt:lpstr>
      <vt:lpstr>Developing Eco-Heritage Trails</vt:lpstr>
      <vt:lpstr>Terryland volunteers enjoy heritage cycle tours (May)</vt:lpstr>
      <vt:lpstr>Just 3 Terryland volunteers also work on a farm in Connemara</vt:lpstr>
      <vt:lpstr>Making a HQ out of an old shipping container</vt:lpstr>
      <vt:lpstr>PowerPoint 演示文稿</vt:lpstr>
      <vt:lpstr>PowerPoint 演示文稿</vt:lpstr>
      <vt:lpstr>A Forest Park in the heart of the City Created by volunteers</vt:lpstr>
      <vt:lpstr>Join Us!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Office 2004 Test Drive User</dc:creator>
  <cp:lastModifiedBy>5052_Muskan A</cp:lastModifiedBy>
  <cp:revision>29</cp:revision>
  <dcterms:created xsi:type="dcterms:W3CDTF">2019-02-20T17:12:00Z</dcterms:created>
  <dcterms:modified xsi:type="dcterms:W3CDTF">2026-01-07T18:02:22Z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D8CBD6875B7D40B79714C4A549D4DFAA_12</vt:lpwstr>
  </property>
  <property fmtid="{D5CDD505-2E9C-101B-9397-08002B2CF9AE}" pid="3" name="KSOProductBuildVer">
    <vt:lpwstr>2057-12.2.0.23196</vt:lpwstr>
  </property>
</Properties>
</file>