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sldIdLst>
    <p:sldId id="315" r:id="rId5"/>
    <p:sldId id="269" r:id="rId6"/>
    <p:sldId id="266" r:id="rId7"/>
    <p:sldId id="302" r:id="rId8"/>
    <p:sldId id="317" r:id="rId9"/>
    <p:sldId id="316" r:id="rId10"/>
    <p:sldId id="312" r:id="rId11"/>
    <p:sldId id="314" r:id="rId12"/>
    <p:sldId id="318" r:id="rId13"/>
    <p:sldId id="287" r:id="rId14"/>
    <p:sldId id="301" r:id="rId15"/>
  </p:sldIdLst>
  <p:sldSz cx="20104100" cy="11309350"/>
  <p:notesSz cx="20104100" cy="11309350"/>
  <p:embeddedFontLst>
    <p:embeddedFont>
      <p:font typeface="Inter" panose="02000503000000020004" pitchFamily="2" charset="0"/>
      <p:regular r:id="rId17"/>
      <p:bold r:id="rId18"/>
    </p:embeddedFont>
    <p:embeddedFont>
      <p:font typeface="Spectral" panose="02020502060000000000" pitchFamily="18" charset="77"/>
      <p:regular r:id="rId19"/>
      <p:bold r:id="rId20"/>
      <p:italic r:id="rId21"/>
      <p:boldItalic r:id="rId22"/>
    </p:embeddedFont>
    <p:embeddedFont>
      <p:font typeface="Spectral-Light" panose="02020502060000000000" pitchFamily="18" charset="77"/>
      <p:regular r:id="rId23"/>
      <p:italic r:id="rId24"/>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0050"/>
    <a:srgbClr val="9E0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768"/>
  </p:normalViewPr>
  <p:slideViewPr>
    <p:cSldViewPr snapToGrid="0">
      <p:cViewPr varScale="1">
        <p:scale>
          <a:sx n="56" d="100"/>
          <a:sy n="56" d="100"/>
        </p:scale>
        <p:origin x="224" y="5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1/7/26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 are very welcome to our Library presentation.  We would like to introduce you to a number of key Library services that will help you during your time in University</a:t>
            </a:r>
            <a:r>
              <a:rPr lang="en-IE" baseline="0"/>
              <a:t> of Galway</a:t>
            </a:r>
            <a:endParaRPr lang="en-IE"/>
          </a:p>
        </p:txBody>
      </p:sp>
      <p:sp>
        <p:nvSpPr>
          <p:cNvPr id="4" name="Slide Number Placeholder 3"/>
          <p:cNvSpPr>
            <a:spLocks noGrp="1"/>
          </p:cNvSpPr>
          <p:nvPr>
            <p:ph type="sldNum" sz="quarter" idx="10"/>
          </p:nvPr>
        </p:nvSpPr>
        <p:spPr/>
        <p:txBody>
          <a:bodyPr/>
          <a:lstStyle/>
          <a:p>
            <a:fld id="{8455A33F-C8A7-DE49-A7E8-C404C3272368}" type="slidenum">
              <a:rPr lang="en-US" smtClean="0"/>
              <a:t>1</a:t>
            </a:fld>
            <a:endParaRPr lang="en-US"/>
          </a:p>
        </p:txBody>
      </p:sp>
    </p:spTree>
    <p:extLst>
      <p:ext uri="{BB962C8B-B14F-4D97-AF65-F5344CB8AC3E}">
        <p14:creationId xmlns:p14="http://schemas.microsoft.com/office/powerpoint/2010/main" val="2386099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There are many ways to contact us, email – Library@universityofgalway.ie – ONLINE Chat, Phone: 091 – 493399 – Social Media</a:t>
            </a:r>
          </a:p>
          <a:p>
            <a:endParaRPr lang="en-IE"/>
          </a:p>
          <a:p>
            <a:r>
              <a:rPr lang="en-IE"/>
              <a:t>Services are liable to change so please keep an eye on our website for up to date information </a:t>
            </a:r>
          </a:p>
          <a:p>
            <a:endParaRPr lang="en-IE"/>
          </a:p>
          <a:p>
            <a:r>
              <a:rPr lang="en-IE"/>
              <a:t>if you are not sure about anything PLEASE JUST ASK! – WE ARE HERE TO HELP </a:t>
            </a:r>
          </a:p>
        </p:txBody>
      </p:sp>
      <p:sp>
        <p:nvSpPr>
          <p:cNvPr id="4" name="Slide Number Placeholder 3"/>
          <p:cNvSpPr>
            <a:spLocks noGrp="1"/>
          </p:cNvSpPr>
          <p:nvPr>
            <p:ph type="sldNum" sz="quarter" idx="10"/>
          </p:nvPr>
        </p:nvSpPr>
        <p:spPr/>
        <p:txBody>
          <a:bodyPr/>
          <a:lstStyle/>
          <a:p>
            <a:fld id="{8455A33F-C8A7-DE49-A7E8-C404C3272368}" type="slidenum">
              <a:rPr lang="en-US" smtClean="0"/>
              <a:t>10</a:t>
            </a:fld>
            <a:endParaRPr lang="en-US"/>
          </a:p>
        </p:txBody>
      </p:sp>
    </p:spTree>
    <p:extLst>
      <p:ext uri="{BB962C8B-B14F-4D97-AF65-F5344CB8AC3E}">
        <p14:creationId xmlns:p14="http://schemas.microsoft.com/office/powerpoint/2010/main" val="234908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Our opening hours are available on our website, from Monday 8th September the Library will be open until 10pm Mon-Friday and until 5:30pm on Saturday and Sunday </a:t>
            </a:r>
          </a:p>
        </p:txBody>
      </p:sp>
      <p:sp>
        <p:nvSpPr>
          <p:cNvPr id="4" name="Slide Number Placeholder 3"/>
          <p:cNvSpPr>
            <a:spLocks noGrp="1"/>
          </p:cNvSpPr>
          <p:nvPr>
            <p:ph type="sldNum" sz="quarter" idx="10"/>
          </p:nvPr>
        </p:nvSpPr>
        <p:spPr/>
        <p:txBody>
          <a:bodyPr/>
          <a:lstStyle/>
          <a:p>
            <a:fld id="{8455A33F-C8A7-DE49-A7E8-C404C3272368}" type="slidenum">
              <a:rPr lang="en-US" smtClean="0"/>
              <a:t>2</a:t>
            </a:fld>
            <a:endParaRPr lang="en-US"/>
          </a:p>
        </p:txBody>
      </p:sp>
    </p:spTree>
    <p:extLst>
      <p:ext uri="{BB962C8B-B14F-4D97-AF65-F5344CB8AC3E}">
        <p14:creationId xmlns:p14="http://schemas.microsoft.com/office/powerpoint/2010/main" val="305933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 will need your student card to enter and exit the library. </a:t>
            </a:r>
          </a:p>
        </p:txBody>
      </p:sp>
      <p:sp>
        <p:nvSpPr>
          <p:cNvPr id="4" name="Slide Number Placeholder 3"/>
          <p:cNvSpPr>
            <a:spLocks noGrp="1"/>
          </p:cNvSpPr>
          <p:nvPr>
            <p:ph type="sldNum" sz="quarter" idx="10"/>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228650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As a student of the University of Galway you have:</a:t>
            </a:r>
            <a:endParaRPr lang="en-US"/>
          </a:p>
          <a:p>
            <a:r>
              <a:rPr lang="en-IE"/>
              <a:t>access to millions of academic and scholarly resources such as books and journal articles that your lecturers will expect you to use in your essays and assignments // support services for further assistance in specific areas such as help finding resources</a:t>
            </a:r>
            <a:endParaRPr lang="en-US">
              <a:ea typeface="Calibri" panose="020F0502020204030204"/>
              <a:cs typeface="Calibri" panose="020F0502020204030204"/>
            </a:endParaRPr>
          </a:p>
          <a:p>
            <a:r>
              <a:rPr lang="en-IE"/>
              <a:t>or academic writing// physical library and virtual space</a:t>
            </a:r>
            <a:endParaRPr lang="en-US">
              <a:ea typeface="Calibri" panose="020F0502020204030204"/>
              <a:cs typeface="Calibri" panose="020F0502020204030204"/>
            </a:endParaRPr>
          </a:p>
          <a:p>
            <a:r>
              <a:rPr lang="en-IE"/>
              <a:t>this is </a:t>
            </a:r>
            <a:r>
              <a:rPr lang="en-IE" u="sng"/>
              <a:t>your</a:t>
            </a:r>
            <a:r>
              <a:rPr lang="en-IE"/>
              <a:t> library and we are here to help you!</a:t>
            </a:r>
            <a:endParaRPr lang="en-US">
              <a:ea typeface="Calibri" panose="020F0502020204030204"/>
              <a:cs typeface="Calibri" panose="020F0502020204030204"/>
            </a:endParaRPr>
          </a:p>
          <a:p>
            <a:endParaRPr lang="en-IE">
              <a:ea typeface="Calibri"/>
              <a:cs typeface="Calibri"/>
            </a:endParaRPr>
          </a:p>
        </p:txBody>
      </p:sp>
      <p:sp>
        <p:nvSpPr>
          <p:cNvPr id="4" name="Slide Number Placeholder 3"/>
          <p:cNvSpPr>
            <a:spLocks noGrp="1"/>
          </p:cNvSpPr>
          <p:nvPr>
            <p:ph type="sldNum" sz="quarter" idx="5"/>
          </p:nvPr>
        </p:nvSpPr>
        <p:spPr/>
        <p:txBody>
          <a:bodyPr/>
          <a:lstStyle/>
          <a:p>
            <a:fld id="{8455A33F-C8A7-DE49-A7E8-C404C3272368}" type="slidenum">
              <a:rPr lang="en-US" smtClean="0"/>
              <a:t>4</a:t>
            </a:fld>
            <a:endParaRPr lang="en-US"/>
          </a:p>
        </p:txBody>
      </p:sp>
    </p:spTree>
    <p:extLst>
      <p:ext uri="{BB962C8B-B14F-4D97-AF65-F5344CB8AC3E}">
        <p14:creationId xmlns:p14="http://schemas.microsoft.com/office/powerpoint/2010/main" val="972159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library is also a great place to study, use group study rooms for group projects and avail of the printing and photocopying facilities.</a:t>
            </a:r>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5</a:t>
            </a:fld>
            <a:endParaRPr lang="en-US"/>
          </a:p>
        </p:txBody>
      </p:sp>
    </p:spTree>
    <p:extLst>
      <p:ext uri="{BB962C8B-B14F-4D97-AF65-F5344CB8AC3E}">
        <p14:creationId xmlns:p14="http://schemas.microsoft.com/office/powerpoint/2010/main" val="319994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Info on the slide.</a:t>
            </a:r>
          </a:p>
        </p:txBody>
      </p:sp>
      <p:sp>
        <p:nvSpPr>
          <p:cNvPr id="4" name="Slide Number Placeholder 3"/>
          <p:cNvSpPr>
            <a:spLocks noGrp="1"/>
          </p:cNvSpPr>
          <p:nvPr>
            <p:ph type="sldNum" sz="quarter" idx="5"/>
          </p:nvPr>
        </p:nvSpPr>
        <p:spPr/>
        <p:txBody>
          <a:bodyPr/>
          <a:lstStyle/>
          <a:p>
            <a:fld id="{8455A33F-C8A7-DE49-A7E8-C404C3272368}" type="slidenum">
              <a:rPr lang="en-US" smtClean="0"/>
              <a:t>6</a:t>
            </a:fld>
            <a:endParaRPr lang="en-US"/>
          </a:p>
        </p:txBody>
      </p:sp>
    </p:spTree>
    <p:extLst>
      <p:ext uri="{BB962C8B-B14F-4D97-AF65-F5344CB8AC3E}">
        <p14:creationId xmlns:p14="http://schemas.microsoft.com/office/powerpoint/2010/main" val="193884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Our Academic Skills Team have created a wide range of guides to help you on your academic journey. – </a:t>
            </a:r>
          </a:p>
          <a:p>
            <a:endParaRPr lang="en-IE"/>
          </a:p>
          <a:p>
            <a:r>
              <a:rPr lang="en-IE"/>
              <a:t>Our First Year In Guide is  A dedicated library guide for first year students which focuses on providing you with key supports in using the library, finding resources and developing your skills around critical thinking and academic integrity.</a:t>
            </a:r>
            <a:endParaRPr lang="en-IE">
              <a:ea typeface="Calibri"/>
              <a:cs typeface="Calibri"/>
            </a:endParaRPr>
          </a:p>
          <a:p>
            <a:r>
              <a:rPr lang="en-IE"/>
              <a:t> </a:t>
            </a:r>
            <a:endParaRPr lang="en-IE">
              <a:ea typeface="Calibri"/>
              <a:cs typeface="Calibri"/>
            </a:endParaRPr>
          </a:p>
          <a:p>
            <a:r>
              <a:rPr lang="en-IE"/>
              <a:t>Our Research Skills for students is a self-directed guide that will provide you with the skills you will need to find, evaluate and correctly cite information sources. The guide includes a series of self-directed Workshops and Tutorials and is aimed at students who are being asked to use Library Resources independently by your lecturer. </a:t>
            </a:r>
            <a:endParaRPr lang="en-IE">
              <a:ea typeface="Calibri"/>
              <a:cs typeface="Calibri"/>
            </a:endParaRPr>
          </a:p>
          <a:p>
            <a:endParaRPr lang="en-IE">
              <a:ea typeface="Calibri"/>
              <a:cs typeface="Calibri"/>
            </a:endParaRPr>
          </a:p>
          <a:p>
            <a:r>
              <a:rPr lang="en-IE">
                <a:ea typeface="Calibri"/>
                <a:cs typeface="Calibri"/>
              </a:rPr>
              <a:t>We also have an academic integrity guide which outlines the university policy on academic integrity as well as supports for citing and referencing, avoiding plagiarism and academic writing.</a:t>
            </a:r>
          </a:p>
          <a:p>
            <a:endParaRPr lang="en-IE">
              <a:ea typeface="Calibri"/>
              <a:cs typeface="Calibri"/>
            </a:endParaRPr>
          </a:p>
          <a:p>
            <a:r>
              <a:rPr lang="en-IE" sz="1200" b="0" i="0" kern="1200">
                <a:solidFill>
                  <a:schemeClr val="tx1"/>
                </a:solidFill>
                <a:effectLst/>
                <a:latin typeface="+mn-lt"/>
                <a:ea typeface="+mn-ea"/>
                <a:cs typeface="+mn-cs"/>
              </a:rPr>
              <a:t>“Master the Library Catalogue” with a suite of videos, split into chapters, that will show you how to log in to the catalogue, search for books and articles, carry out a keyword search, apply filters to results, carry out an advanced search, and more!</a:t>
            </a:r>
            <a:endParaRPr lang="en-IE">
              <a:ea typeface="Calibri"/>
              <a:cs typeface="Calibri"/>
            </a:endParaRPr>
          </a:p>
        </p:txBody>
      </p:sp>
      <p:sp>
        <p:nvSpPr>
          <p:cNvPr id="4" name="Slide Number Placeholder 3"/>
          <p:cNvSpPr>
            <a:spLocks noGrp="1"/>
          </p:cNvSpPr>
          <p:nvPr>
            <p:ph type="sldNum" sz="quarter" idx="10"/>
          </p:nvPr>
        </p:nvSpPr>
        <p:spPr/>
        <p:txBody>
          <a:bodyPr/>
          <a:lstStyle/>
          <a:p>
            <a:fld id="{8455A33F-C8A7-DE49-A7E8-C404C3272368}" type="slidenum">
              <a:rPr lang="en-US" smtClean="0"/>
              <a:t>7</a:t>
            </a:fld>
            <a:endParaRPr lang="en-US"/>
          </a:p>
        </p:txBody>
      </p:sp>
    </p:spTree>
    <p:extLst>
      <p:ext uri="{BB962C8B-B14F-4D97-AF65-F5344CB8AC3E}">
        <p14:creationId xmlns:p14="http://schemas.microsoft.com/office/powerpoint/2010/main" val="101233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Please take your time to review our Getting Started in the Library guide, this online guide will give you all the information you need on using the Library and all the services we have to offer. </a:t>
            </a:r>
          </a:p>
          <a:p>
            <a:endParaRPr lang="en-IE"/>
          </a:p>
          <a:p>
            <a:r>
              <a:rPr lang="en-IE"/>
              <a:t>We provide support, help, and training to enable you to get to discover the best resources for you.</a:t>
            </a:r>
          </a:p>
        </p:txBody>
      </p:sp>
      <p:sp>
        <p:nvSpPr>
          <p:cNvPr id="4" name="Slide Number Placeholder 3"/>
          <p:cNvSpPr>
            <a:spLocks noGrp="1"/>
          </p:cNvSpPr>
          <p:nvPr>
            <p:ph type="sldNum" sz="quarter" idx="10"/>
          </p:nvPr>
        </p:nvSpPr>
        <p:spPr/>
        <p:txBody>
          <a:bodyPr/>
          <a:lstStyle/>
          <a:p>
            <a:fld id="{8455A33F-C8A7-DE49-A7E8-C404C3272368}" type="slidenum">
              <a:rPr lang="en-US" smtClean="0"/>
              <a:t>8</a:t>
            </a:fld>
            <a:endParaRPr lang="en-US"/>
          </a:p>
        </p:txBody>
      </p:sp>
    </p:spTree>
    <p:extLst>
      <p:ext uri="{BB962C8B-B14F-4D97-AF65-F5344CB8AC3E}">
        <p14:creationId xmlns:p14="http://schemas.microsoft.com/office/powerpoint/2010/main" val="395056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6E10-3A6C-8031-483C-A08F0D9C6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355CC-30ED-D285-8E80-3D5C4C16E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021B1-D10C-4C77-49DF-7FF6A82B33A8}"/>
              </a:ext>
            </a:extLst>
          </p:cNvPr>
          <p:cNvSpPr>
            <a:spLocks noGrp="1"/>
          </p:cNvSpPr>
          <p:nvPr>
            <p:ph type="body" idx="1"/>
          </p:nvPr>
        </p:nvSpPr>
        <p:spPr/>
        <p:txBody>
          <a:bodyPr/>
          <a:lstStyle/>
          <a:p>
            <a:r>
              <a:rPr lang="en-US">
                <a:ea typeface="Calibri"/>
                <a:cs typeface="Calibri"/>
              </a:rPr>
              <a:t>Info on the slide.</a:t>
            </a:r>
          </a:p>
        </p:txBody>
      </p:sp>
      <p:sp>
        <p:nvSpPr>
          <p:cNvPr id="4" name="Slide Number Placeholder 3">
            <a:extLst>
              <a:ext uri="{FF2B5EF4-FFF2-40B4-BE49-F238E27FC236}">
                <a16:creationId xmlns:a16="http://schemas.microsoft.com/office/drawing/2014/main" id="{F7093E51-DD8D-9E07-3D64-3E890F3A0806}"/>
              </a:ext>
            </a:extLst>
          </p:cNvPr>
          <p:cNvSpPr>
            <a:spLocks noGrp="1"/>
          </p:cNvSpPr>
          <p:nvPr>
            <p:ph type="sldNum" sz="quarter" idx="5"/>
          </p:nvPr>
        </p:nvSpPr>
        <p:spPr/>
        <p:txBody>
          <a:bodyPr/>
          <a:lstStyle/>
          <a:p>
            <a:fld id="{8455A33F-C8A7-DE49-A7E8-C404C3272368}" type="slidenum">
              <a:rPr lang="en-US" smtClean="0"/>
              <a:t>9</a:t>
            </a:fld>
            <a:endParaRPr lang="en-US"/>
          </a:p>
        </p:txBody>
      </p:sp>
    </p:spTree>
    <p:extLst>
      <p:ext uri="{BB962C8B-B14F-4D97-AF65-F5344CB8AC3E}">
        <p14:creationId xmlns:p14="http://schemas.microsoft.com/office/powerpoint/2010/main" val="21015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a:t>Slide title maximum of 3 lines</a:t>
            </a:r>
            <a:endParaRPr lang="en-US"/>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a:t>Slide title maximum of 3 lines</a:t>
            </a:r>
            <a:endParaRPr lang="en-US"/>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a:t>Slide title maximum of 3 lines</a:t>
            </a:r>
            <a:endParaRPr lang="en-US"/>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a:t>Title</a:t>
            </a:r>
            <a:endParaRPr lang="en-US"/>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a:t>Icons</a:t>
            </a:r>
            <a:endParaRPr lang="en-US"/>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a:t>
            </a:r>
            <a:r>
              <a:rPr sz="2700" spc="-55">
                <a:solidFill>
                  <a:srgbClr val="FFFFFF"/>
                </a:solidFill>
                <a:latin typeface="Spectral-Light"/>
                <a:cs typeface="Spectral-Light"/>
              </a:rPr>
              <a:t>.ie</a:t>
            </a:r>
            <a:endParaRPr sz="270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a:t>Thank you</a:t>
            </a:r>
            <a:endParaRPr lang="en-US"/>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a:t>Click icon to add picture</a:t>
            </a:r>
            <a:endParaRPr lang="en-US"/>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youtube.com/playlist?list=PL9oT8OP695c8IvT1z9d88TScRcVmUliEq&amp;si=VvNZJWqE0maKcPUE" TargetMode="External"/><Relationship Id="rId3" Type="http://schemas.openxmlformats.org/officeDocument/2006/relationships/image" Target="../media/image9.png"/><Relationship Id="rId7" Type="http://schemas.openxmlformats.org/officeDocument/2006/relationships/image" Target="../media/image22.png"/><Relationship Id="rId12" Type="http://schemas.openxmlformats.org/officeDocument/2006/relationships/hyperlink" Target="https://library.universityofgalway.ie/studying/academicskills/academicintegrityforstudent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hyperlink" Target="https://openpress.universityofgalway.ie/researchskillsforstudents/" TargetMode="External"/><Relationship Id="rId5" Type="http://schemas.openxmlformats.org/officeDocument/2006/relationships/image" Target="../media/image20.png"/><Relationship Id="rId10" Type="http://schemas.openxmlformats.org/officeDocument/2006/relationships/hyperlink" Target="https://openpress.universityofgalway.ie/firstyearin/" TargetMode="External"/><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99F8B-E562-D666-542E-68D5EA71AF98}"/>
              </a:ext>
            </a:extLst>
          </p:cNvPr>
          <p:cNvSpPr>
            <a:spLocks noGrp="1"/>
          </p:cNvSpPr>
          <p:nvPr>
            <p:ph type="title"/>
          </p:nvPr>
        </p:nvSpPr>
        <p:spPr>
          <a:xfrm>
            <a:off x="916006" y="2694478"/>
            <a:ext cx="8404357" cy="3769995"/>
          </a:xfrm>
        </p:spPr>
        <p:txBody>
          <a:bodyPr/>
          <a:lstStyle/>
          <a:p>
            <a:r>
              <a:rPr lang="en-US"/>
              <a:t>Welcome to </a:t>
            </a:r>
            <a:br>
              <a:rPr lang="en-US"/>
            </a:br>
            <a:r>
              <a:rPr lang="en-US"/>
              <a:t>The Library </a:t>
            </a:r>
          </a:p>
        </p:txBody>
      </p:sp>
      <p:pic>
        <p:nvPicPr>
          <p:cNvPr id="6" name="Picture Placeholder 5" descr="A person smiling at another person&#10;&#10;Description automatically generated">
            <a:extLst>
              <a:ext uri="{FF2B5EF4-FFF2-40B4-BE49-F238E27FC236}">
                <a16:creationId xmlns:a16="http://schemas.microsoft.com/office/drawing/2014/main" id="{A3E32E88-E58C-5B52-B740-8AB50BB72C3C}"/>
              </a:ext>
            </a:extLst>
          </p:cNvPr>
          <p:cNvPicPr>
            <a:picLocks noGrp="1" noChangeAspect="1"/>
          </p:cNvPicPr>
          <p:nvPr>
            <p:ph type="pic" sz="quarter" idx="10"/>
          </p:nvPr>
        </p:nvPicPr>
        <p:blipFill>
          <a:blip r:embed="rId3"/>
          <a:srcRect t="21919" b="21919"/>
          <a:stretch/>
        </p:blipFill>
        <p:spPr>
          <a:xfrm>
            <a:off x="9845002" y="0"/>
            <a:ext cx="10267769" cy="8480623"/>
          </a:xfrm>
        </p:spPr>
      </p:pic>
    </p:spTree>
    <p:extLst>
      <p:ext uri="{BB962C8B-B14F-4D97-AF65-F5344CB8AC3E}">
        <p14:creationId xmlns:p14="http://schemas.microsoft.com/office/powerpoint/2010/main" val="277426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Image result for mobile phone icon white"/>
          <p:cNvPicPr>
            <a:picLocks noChangeAspect="1" noChangeArrowheads="1"/>
          </p:cNvPicPr>
          <p:nvPr/>
        </p:nvPicPr>
        <p:blipFill>
          <a:blip r:embed="rId3" cstate="print">
            <a:clrChange>
              <a:clrFrom>
                <a:srgbClr val="303030"/>
              </a:clrFrom>
              <a:clrTo>
                <a:srgbClr val="303030">
                  <a:alpha val="0"/>
                </a:srgbClr>
              </a:clrTo>
            </a:clrChange>
            <a:extLst>
              <a:ext uri="{28A0092B-C50C-407E-A947-70E740481C1C}">
                <a14:useLocalDpi xmlns:a14="http://schemas.microsoft.com/office/drawing/2010/main" val="0"/>
              </a:ext>
            </a:extLst>
          </a:blip>
          <a:srcRect/>
          <a:stretch>
            <a:fillRect/>
          </a:stretch>
        </p:blipFill>
        <p:spPr bwMode="auto">
          <a:xfrm>
            <a:off x="2990125" y="3693610"/>
            <a:ext cx="2232248" cy="223224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Image result for email icon"/>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7045414" y="3623513"/>
            <a:ext cx="2368541" cy="236854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flipH="1" flipV="1">
            <a:off x="855606" y="897089"/>
            <a:ext cx="4083876" cy="1343494"/>
          </a:xfrm>
          <a:prstGeom prst="rect">
            <a:avLst/>
          </a:prstGeom>
          <a:solidFill>
            <a:schemeClr val="accent1">
              <a:lumMod val="75000"/>
            </a:schemeClr>
          </a:solidFill>
        </p:spPr>
        <p:txBody>
          <a:bodyPr wrap="square" rtlCol="0">
            <a:spAutoFit/>
          </a:bodyPr>
          <a:lstStyle/>
          <a:p>
            <a:endParaRPr lang="en-IE"/>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94" y="479573"/>
            <a:ext cx="5760456" cy="2178525"/>
          </a:xfrm>
          <a:prstGeom prst="rect">
            <a:avLst/>
          </a:prstGeom>
          <a:solidFill>
            <a:srgbClr val="A70050"/>
          </a:solid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318" y="3723368"/>
            <a:ext cx="3384376" cy="2538283"/>
          </a:xfrm>
          <a:prstGeom prst="rect">
            <a:avLst/>
          </a:prstGeom>
        </p:spPr>
      </p:pic>
      <p:sp>
        <p:nvSpPr>
          <p:cNvPr id="15" name="TextBox 14"/>
          <p:cNvSpPr txBox="1"/>
          <p:nvPr/>
        </p:nvSpPr>
        <p:spPr>
          <a:xfrm>
            <a:off x="2538975" y="6683783"/>
            <a:ext cx="3134547" cy="954107"/>
          </a:xfrm>
          <a:prstGeom prst="rect">
            <a:avLst/>
          </a:prstGeom>
          <a:noFill/>
        </p:spPr>
        <p:txBody>
          <a:bodyPr wrap="square" rtlCol="0">
            <a:spAutoFit/>
          </a:bodyPr>
          <a:lstStyle/>
          <a:p>
            <a:pPr algn="ctr" rtl="0" eaLnBrk="0" fontAlgn="base" hangingPunct="0">
              <a:spcBef>
                <a:spcPct val="0"/>
              </a:spcBef>
              <a:spcAft>
                <a:spcPct val="0"/>
              </a:spcAft>
            </a:pPr>
            <a:r>
              <a:rPr lang="en-IE" sz="2800" kern="1200">
                <a:solidFill>
                  <a:schemeClr val="bg1"/>
                </a:solidFill>
                <a:latin typeface="Arial" panose="020B0604020202020204" pitchFamily="34" charset="0"/>
                <a:ea typeface="ＭＳ Ｐゴシック" panose="020B0600070205080204" pitchFamily="34" charset="-128"/>
                <a:cs typeface="+mn-cs"/>
              </a:rPr>
              <a:t>Phone</a:t>
            </a:r>
          </a:p>
          <a:p>
            <a:pPr algn="ctr" rtl="0" eaLnBrk="0" fontAlgn="base" hangingPunct="0">
              <a:spcBef>
                <a:spcPct val="0"/>
              </a:spcBef>
              <a:spcAft>
                <a:spcPct val="0"/>
              </a:spcAft>
            </a:pPr>
            <a:r>
              <a:rPr lang="en-IE" sz="2800" kern="1200">
                <a:solidFill>
                  <a:schemeClr val="bg1"/>
                </a:solidFill>
                <a:latin typeface="Arial" panose="020B0604020202020204" pitchFamily="34" charset="0"/>
                <a:ea typeface="ＭＳ Ｐゴシック" panose="020B0600070205080204" pitchFamily="34" charset="-128"/>
                <a:cs typeface="+mn-cs"/>
              </a:rPr>
              <a:t>(091) 49 3399</a:t>
            </a:r>
          </a:p>
        </p:txBody>
      </p:sp>
      <p:sp>
        <p:nvSpPr>
          <p:cNvPr id="16" name="TextBox 15"/>
          <p:cNvSpPr txBox="1"/>
          <p:nvPr/>
        </p:nvSpPr>
        <p:spPr>
          <a:xfrm>
            <a:off x="4972606" y="6690890"/>
            <a:ext cx="5976664" cy="954107"/>
          </a:xfrm>
          <a:prstGeom prst="rect">
            <a:avLst/>
          </a:prstGeom>
          <a:noFill/>
        </p:spPr>
        <p:txBody>
          <a:bodyPr wrap="square" lIns="91440" tIns="45720" rIns="91440" bIns="45720" rtlCol="0" anchor="t">
            <a:spAutoFit/>
          </a:bodyPr>
          <a:lstStyle/>
          <a:p>
            <a:pPr algn="ctr" rtl="0" eaLnBrk="0" fontAlgn="base" hangingPunct="0">
              <a:spcBef>
                <a:spcPct val="0"/>
              </a:spcBef>
              <a:spcAft>
                <a:spcPct val="0"/>
              </a:spcAft>
            </a:pPr>
            <a:r>
              <a:rPr lang="en-IE" sz="2800" kern="1200">
                <a:solidFill>
                  <a:schemeClr val="bg1"/>
                </a:solidFill>
                <a:latin typeface="Arial" panose="020B0604020202020204" pitchFamily="34" charset="0"/>
                <a:ea typeface="ＭＳ Ｐゴシック" panose="020B0600070205080204" pitchFamily="34" charset="-128"/>
                <a:cs typeface="+mn-cs"/>
              </a:rPr>
              <a:t>Email </a:t>
            </a:r>
          </a:p>
          <a:p>
            <a:pPr algn="ctr" rtl="0" eaLnBrk="0" fontAlgn="base" hangingPunct="0">
              <a:spcBef>
                <a:spcPct val="0"/>
              </a:spcBef>
              <a:spcAft>
                <a:spcPct val="0"/>
              </a:spcAft>
            </a:pPr>
            <a:r>
              <a:rPr lang="en-IE" sz="2800" kern="1200">
                <a:solidFill>
                  <a:schemeClr val="bg1"/>
                </a:solidFill>
                <a:latin typeface="Arial"/>
                <a:ea typeface="ＭＳ Ｐゴシック"/>
                <a:cs typeface="Arial"/>
              </a:rPr>
              <a:t>library@universityofgalway.ie</a:t>
            </a:r>
            <a:endParaRPr lang="en-IE" sz="1400" kern="1200">
              <a:solidFill>
                <a:schemeClr val="bg1"/>
              </a:solidFill>
              <a:latin typeface="Arial"/>
              <a:ea typeface="ＭＳ Ｐゴシック"/>
              <a:cs typeface="Arial"/>
            </a:endParaRPr>
          </a:p>
        </p:txBody>
      </p:sp>
      <p:sp>
        <p:nvSpPr>
          <p:cNvPr id="18" name="TextBox 17"/>
          <p:cNvSpPr txBox="1"/>
          <p:nvPr/>
        </p:nvSpPr>
        <p:spPr>
          <a:xfrm>
            <a:off x="10483783" y="6730388"/>
            <a:ext cx="3310911" cy="954107"/>
          </a:xfrm>
          <a:prstGeom prst="rect">
            <a:avLst/>
          </a:prstGeom>
          <a:noFill/>
        </p:spPr>
        <p:txBody>
          <a:bodyPr wrap="square" lIns="91440" tIns="45720" rIns="91440" bIns="45720" rtlCol="0" anchor="t">
            <a:spAutoFit/>
          </a:bodyPr>
          <a:lstStyle/>
          <a:p>
            <a:pPr algn="ctr" rtl="0" eaLnBrk="0" fontAlgn="base" hangingPunct="0">
              <a:spcBef>
                <a:spcPct val="0"/>
              </a:spcBef>
              <a:spcAft>
                <a:spcPct val="0"/>
              </a:spcAft>
            </a:pPr>
            <a:r>
              <a:rPr lang="en-IE" sz="2800" kern="1200">
                <a:solidFill>
                  <a:schemeClr val="bg1"/>
                </a:solidFill>
                <a:latin typeface="Arial" panose="020B0604020202020204" pitchFamily="34" charset="0"/>
                <a:ea typeface="ＭＳ Ｐゴシック" panose="020B0600070205080204" pitchFamily="34" charset="-128"/>
                <a:cs typeface="+mn-cs"/>
              </a:rPr>
              <a:t>Instagram</a:t>
            </a:r>
          </a:p>
          <a:p>
            <a:pPr algn="ctr" rtl="0" eaLnBrk="0" fontAlgn="base" hangingPunct="0">
              <a:spcBef>
                <a:spcPct val="0"/>
              </a:spcBef>
              <a:spcAft>
                <a:spcPct val="0"/>
              </a:spcAft>
            </a:pPr>
            <a:r>
              <a:rPr lang="en-IE" sz="2800" kern="1200">
                <a:solidFill>
                  <a:schemeClr val="bg1"/>
                </a:solidFill>
                <a:latin typeface="Arial"/>
                <a:ea typeface="ＭＳ Ｐゴシック"/>
                <a:cs typeface="Arial"/>
              </a:rPr>
              <a:t>uniofgalwaylib</a:t>
            </a:r>
            <a:endParaRPr lang="en-IE" sz="2800" kern="1200">
              <a:solidFill>
                <a:schemeClr val="bg1"/>
              </a:solidFill>
              <a:latin typeface="Arial" panose="020B0604020202020204" pitchFamily="34" charset="0"/>
              <a:ea typeface="ＭＳ Ｐゴシック" panose="020B0600070205080204" pitchFamily="34" charset="-128"/>
              <a:cs typeface="Arial"/>
            </a:endParaRPr>
          </a:p>
        </p:txBody>
      </p:sp>
      <p:pic>
        <p:nvPicPr>
          <p:cNvPr id="2" name="Picture 1" descr="A white and black logo&#10;&#10;Description automatically generated">
            <a:extLst>
              <a:ext uri="{FF2B5EF4-FFF2-40B4-BE49-F238E27FC236}">
                <a16:creationId xmlns:a16="http://schemas.microsoft.com/office/drawing/2014/main" id="{5A4FB6A1-5632-5843-C223-AF4E8F9600BF}"/>
              </a:ext>
            </a:extLst>
          </p:cNvPr>
          <p:cNvPicPr>
            <a:picLocks noChangeAspect="1"/>
          </p:cNvPicPr>
          <p:nvPr/>
        </p:nvPicPr>
        <p:blipFill>
          <a:blip r:embed="rId7"/>
          <a:stretch>
            <a:fillRect/>
          </a:stretch>
        </p:blipFill>
        <p:spPr>
          <a:xfrm>
            <a:off x="14434631" y="4046228"/>
            <a:ext cx="1904866" cy="1905000"/>
          </a:xfrm>
          <a:prstGeom prst="rect">
            <a:avLst/>
          </a:prstGeom>
        </p:spPr>
      </p:pic>
      <p:sp>
        <p:nvSpPr>
          <p:cNvPr id="3" name="TextBox 2">
            <a:extLst>
              <a:ext uri="{FF2B5EF4-FFF2-40B4-BE49-F238E27FC236}">
                <a16:creationId xmlns:a16="http://schemas.microsoft.com/office/drawing/2014/main" id="{660634D8-D0F5-CF6C-DDD2-55607C6A5D1F}"/>
              </a:ext>
            </a:extLst>
          </p:cNvPr>
          <p:cNvSpPr txBox="1"/>
          <p:nvPr/>
        </p:nvSpPr>
        <p:spPr>
          <a:xfrm>
            <a:off x="13734303" y="6662314"/>
            <a:ext cx="3310911" cy="954107"/>
          </a:xfrm>
          <a:prstGeom prst="rect">
            <a:avLst/>
          </a:prstGeom>
          <a:noFill/>
        </p:spPr>
        <p:txBody>
          <a:bodyPr wrap="square" lIns="91440" tIns="45720" rIns="91440" bIns="45720" rtlCol="0" anchor="t">
            <a:spAutoFit/>
          </a:bodyPr>
          <a:lstStyle/>
          <a:p>
            <a:pPr algn="ctr">
              <a:spcBef>
                <a:spcPct val="0"/>
              </a:spcBef>
              <a:spcAft>
                <a:spcPct val="0"/>
              </a:spcAft>
            </a:pPr>
            <a:r>
              <a:rPr lang="en-IE" sz="2800" kern="1200">
                <a:solidFill>
                  <a:schemeClr val="bg1"/>
                </a:solidFill>
                <a:latin typeface="Arial"/>
                <a:ea typeface="ＭＳ Ｐゴシック"/>
                <a:cs typeface="Arial"/>
              </a:rPr>
              <a:t>TikTok</a:t>
            </a:r>
            <a:endParaRPr lang="en-US">
              <a:solidFill>
                <a:schemeClr val="bg1"/>
              </a:solidFill>
              <a:cs typeface="+mn-cs"/>
            </a:endParaRPr>
          </a:p>
          <a:p>
            <a:pPr algn="ctr" rtl="0" eaLnBrk="0" fontAlgn="base" hangingPunct="0">
              <a:spcBef>
                <a:spcPct val="0"/>
              </a:spcBef>
              <a:spcAft>
                <a:spcPct val="0"/>
              </a:spcAft>
            </a:pPr>
            <a:r>
              <a:rPr lang="en-IE" sz="2800" kern="1200">
                <a:solidFill>
                  <a:schemeClr val="bg1"/>
                </a:solidFill>
                <a:latin typeface="Arial"/>
                <a:ea typeface="ＭＳ Ｐゴシック"/>
                <a:cs typeface="Arial"/>
              </a:rPr>
              <a:t>uniofgalwaylib</a:t>
            </a:r>
            <a:endParaRPr lang="en-IE" sz="2800" kern="1200">
              <a:solidFill>
                <a:schemeClr val="bg1"/>
              </a:solidFill>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304123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703-A911-5D2F-44C3-543A8E370002}"/>
              </a:ext>
            </a:extLst>
          </p:cNvPr>
          <p:cNvSpPr>
            <a:spLocks noGrp="1"/>
          </p:cNvSpPr>
          <p:nvPr>
            <p:ph type="title"/>
          </p:nvPr>
        </p:nvSpPr>
        <p:spPr>
          <a:xfrm>
            <a:off x="4075386" y="3134395"/>
            <a:ext cx="11356684" cy="3769995"/>
          </a:xfrm>
        </p:spPr>
        <p:txBody>
          <a:bodyPr/>
          <a:lstStyle/>
          <a:p>
            <a:pPr algn="ctr"/>
            <a:r>
              <a:rPr lang="en-US">
                <a:latin typeface="Spectral" panose="020B0604020202020204" charset="0"/>
              </a:rPr>
              <a:t>Go raibh maith agat!</a:t>
            </a:r>
            <a:br>
              <a:rPr lang="en-US">
                <a:latin typeface="Spectral" panose="020B0604020202020204" charset="0"/>
              </a:rPr>
            </a:br>
            <a:br>
              <a:rPr lang="en-US">
                <a:latin typeface="Spectral" panose="020B0604020202020204" charset="0"/>
              </a:rPr>
            </a:br>
            <a:r>
              <a:rPr lang="en-US">
                <a:latin typeface="Spectral" panose="020B0604020202020204" charset="0"/>
              </a:rPr>
              <a:t>Thank </a:t>
            </a:r>
            <a:r>
              <a:rPr lang="en-US" i="1">
                <a:latin typeface="Spectral" panose="020B0604020202020204" charset="0"/>
              </a:rPr>
              <a:t>you!</a:t>
            </a:r>
          </a:p>
        </p:txBody>
      </p:sp>
      <p:sp>
        <p:nvSpPr>
          <p:cNvPr id="3" name="Rectangle 2"/>
          <p:cNvSpPr/>
          <p:nvPr/>
        </p:nvSpPr>
        <p:spPr>
          <a:xfrm>
            <a:off x="691010" y="614115"/>
            <a:ext cx="4896544"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95079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0981181-8389-C132-A9B6-86CA02C27F0E}"/>
              </a:ext>
            </a:extLst>
          </p:cNvPr>
          <p:cNvSpPr>
            <a:spLocks noGrp="1"/>
          </p:cNvSpPr>
          <p:nvPr>
            <p:ph type="title"/>
          </p:nvPr>
        </p:nvSpPr>
        <p:spPr>
          <a:xfrm>
            <a:off x="8438375" y="2470106"/>
            <a:ext cx="9109492" cy="2224764"/>
          </a:xfrm>
        </p:spPr>
        <p:txBody>
          <a:bodyPr/>
          <a:lstStyle/>
          <a:p>
            <a:r>
              <a:rPr lang="en-US" sz="8800"/>
              <a:t>Opening Hours</a:t>
            </a:r>
          </a:p>
        </p:txBody>
      </p:sp>
      <p:sp>
        <p:nvSpPr>
          <p:cNvPr id="5" name="TextBox 4"/>
          <p:cNvSpPr txBox="1"/>
          <p:nvPr/>
        </p:nvSpPr>
        <p:spPr>
          <a:xfrm>
            <a:off x="8696907" y="4451741"/>
            <a:ext cx="9425688" cy="3477875"/>
          </a:xfrm>
          <a:prstGeom prst="rect">
            <a:avLst/>
          </a:prstGeom>
          <a:noFill/>
        </p:spPr>
        <p:txBody>
          <a:bodyPr wrap="square" lIns="91440" tIns="45720" rIns="91440" bIns="45720" rtlCol="0" anchor="t">
            <a:spAutoFit/>
          </a:bodyPr>
          <a:lstStyle/>
          <a:p>
            <a:pPr algn="l" rtl="0" eaLnBrk="0" fontAlgn="base" hangingPunct="0">
              <a:spcBef>
                <a:spcPct val="0"/>
              </a:spcBef>
              <a:spcAft>
                <a:spcPct val="0"/>
              </a:spcAft>
            </a:pPr>
            <a:r>
              <a:rPr lang="en-IE" sz="4000" kern="1200">
                <a:solidFill>
                  <a:prstClr val="white"/>
                </a:solidFill>
                <a:latin typeface="Inter" panose="020B0604020202020204" charset="0"/>
                <a:ea typeface="Inter" panose="020B0604020202020204" charset="0"/>
                <a:cs typeface="+mn-cs"/>
              </a:rPr>
              <a:t>Main Campus Library</a:t>
            </a:r>
          </a:p>
          <a:p>
            <a:pPr algn="l" rtl="0" eaLnBrk="0" fontAlgn="base" hangingPunct="0">
              <a:spcBef>
                <a:spcPct val="0"/>
              </a:spcBef>
              <a:spcAft>
                <a:spcPct val="0"/>
              </a:spcAft>
            </a:pPr>
            <a:endParaRPr lang="en-IE" sz="3600" b="1" kern="1200">
              <a:solidFill>
                <a:prstClr val="white"/>
              </a:solidFill>
              <a:latin typeface="Inter" panose="020B0604020202020204" charset="0"/>
              <a:ea typeface="Inter" panose="020B0604020202020204" charset="0"/>
              <a:cs typeface="+mn-cs"/>
            </a:endParaRPr>
          </a:p>
          <a:p>
            <a:pPr algn="l" rtl="0" eaLnBrk="0" fontAlgn="base" hangingPunct="0">
              <a:spcBef>
                <a:spcPct val="0"/>
              </a:spcBef>
              <a:spcAft>
                <a:spcPct val="0"/>
              </a:spcAft>
            </a:pPr>
            <a:r>
              <a:rPr lang="en-IE" sz="4000" kern="1200">
                <a:solidFill>
                  <a:prstClr val="white"/>
                </a:solidFill>
                <a:latin typeface="Inter" panose="020B0604020202020204" charset="0"/>
                <a:ea typeface="Inter" panose="020B0604020202020204" charset="0"/>
                <a:cs typeface="+mn-cs"/>
              </a:rPr>
              <a:t>Monday – Friday:  08:30 – 22:00</a:t>
            </a:r>
          </a:p>
          <a:p>
            <a:pPr algn="l" rtl="0" eaLnBrk="0" fontAlgn="base" hangingPunct="0">
              <a:spcBef>
                <a:spcPct val="0"/>
              </a:spcBef>
              <a:spcAft>
                <a:spcPct val="0"/>
              </a:spcAft>
            </a:pPr>
            <a:r>
              <a:rPr lang="en-IE" sz="4000" kern="1200">
                <a:solidFill>
                  <a:schemeClr val="bg1"/>
                </a:solidFill>
                <a:latin typeface="Inter"/>
                <a:ea typeface="Inter"/>
                <a:cs typeface="+mn-cs"/>
              </a:rPr>
              <a:t>Saturday: 08:30 - 17:30</a:t>
            </a:r>
            <a:endParaRPr lang="en-IE">
              <a:solidFill>
                <a:schemeClr val="bg1"/>
              </a:solidFill>
              <a:latin typeface="Inter"/>
              <a:ea typeface="Inter"/>
              <a:cs typeface="+mn-cs"/>
            </a:endParaRPr>
          </a:p>
          <a:p>
            <a:pPr algn="l">
              <a:spcBef>
                <a:spcPct val="0"/>
              </a:spcBef>
              <a:spcAft>
                <a:spcPct val="0"/>
              </a:spcAft>
            </a:pPr>
            <a:r>
              <a:rPr lang="en-IE" sz="4000" kern="1200">
                <a:solidFill>
                  <a:schemeClr val="bg1"/>
                </a:solidFill>
                <a:latin typeface="Inter"/>
                <a:ea typeface="Inter"/>
                <a:cs typeface="+mn-cs"/>
              </a:rPr>
              <a:t>Sunday:   10:00 – 17:30 </a:t>
            </a:r>
            <a:endParaRPr lang="en-IE">
              <a:solidFill>
                <a:schemeClr val="bg1"/>
              </a:solidFill>
              <a:cs typeface="+mn-cs"/>
            </a:endParaRPr>
          </a:p>
          <a:p>
            <a:pPr algn="l" rtl="0" eaLnBrk="0" fontAlgn="base" hangingPunct="0">
              <a:spcBef>
                <a:spcPct val="0"/>
              </a:spcBef>
              <a:spcAft>
                <a:spcPct val="0"/>
              </a:spcAft>
            </a:pPr>
            <a:endParaRPr lang="en-IE" sz="2400" kern="1200">
              <a:solidFill>
                <a:prstClr val="white"/>
              </a:solidFill>
              <a:latin typeface="Arial" panose="020B0604020202020204" pitchFamily="34" charset="0"/>
              <a:ea typeface="ＭＳ Ｐゴシック" panose="020B0600070205080204" pitchFamily="34" charset="-128"/>
              <a:cs typeface="+mn-cs"/>
            </a:endParaRPr>
          </a:p>
        </p:txBody>
      </p:sp>
      <p:pic>
        <p:nvPicPr>
          <p:cNvPr id="3" name="Picture Placeholder 2"/>
          <p:cNvPicPr>
            <a:picLocks noGrp="1" noChangeAspect="1"/>
          </p:cNvPicPr>
          <p:nvPr>
            <p:ph type="pic" sz="quarter" idx="10"/>
          </p:nvPr>
        </p:nvPicPr>
        <p:blipFill>
          <a:blip r:embed="rId3"/>
          <a:srcRect l="37104" r="37104"/>
          <a:stretch>
            <a:fillRect/>
          </a:stretch>
        </p:blipFill>
        <p:spPr>
          <a:prstGeom prst="rect">
            <a:avLst/>
          </a:prstGeom>
        </p:spPr>
      </p:pic>
      <p:sp>
        <p:nvSpPr>
          <p:cNvPr id="8" name="TextBox 7"/>
          <p:cNvSpPr txBox="1"/>
          <p:nvPr/>
        </p:nvSpPr>
        <p:spPr>
          <a:xfrm>
            <a:off x="2555776" y="2388954"/>
            <a:ext cx="4914546" cy="1938992"/>
          </a:xfrm>
          <a:prstGeom prst="rect">
            <a:avLst/>
          </a:prstGeom>
          <a:noFill/>
        </p:spPr>
        <p:txBody>
          <a:bodyPr wrap="square" rtlCol="0">
            <a:spAutoFit/>
          </a:bodyPr>
          <a:lstStyle/>
          <a:p>
            <a:r>
              <a:rPr lang="en-IE" b="1">
                <a:solidFill>
                  <a:schemeClr val="bg1"/>
                </a:solidFill>
              </a:rPr>
              <a:t>Main Campus Library:</a:t>
            </a:r>
          </a:p>
          <a:p>
            <a:r>
              <a:rPr lang="en-IE">
                <a:solidFill>
                  <a:schemeClr val="bg1"/>
                </a:solidFill>
              </a:rPr>
              <a:t>Monday – Friday:  08:30 – 22:00</a:t>
            </a:r>
          </a:p>
          <a:p>
            <a:r>
              <a:rPr lang="en-IE">
                <a:solidFill>
                  <a:schemeClr val="bg1"/>
                </a:solidFill>
              </a:rPr>
              <a:t>Saturday: 08:30 - 17: 30</a:t>
            </a:r>
          </a:p>
          <a:p>
            <a:r>
              <a:rPr lang="en-IE">
                <a:solidFill>
                  <a:schemeClr val="bg1"/>
                </a:solidFill>
              </a:rPr>
              <a:t>Sunday:   10:00 – 17:30 </a:t>
            </a:r>
          </a:p>
          <a:p>
            <a:endParaRPr lang="en-IE">
              <a:solidFill>
                <a:schemeClr val="bg1"/>
              </a:solidFill>
            </a:endParaRPr>
          </a:p>
        </p:txBody>
      </p:sp>
      <p:sp>
        <p:nvSpPr>
          <p:cNvPr id="12" name="TextBox 11"/>
          <p:cNvSpPr txBox="1"/>
          <p:nvPr/>
        </p:nvSpPr>
        <p:spPr>
          <a:xfrm flipH="1" flipV="1">
            <a:off x="14948594" y="9272765"/>
            <a:ext cx="4623885" cy="1343494"/>
          </a:xfrm>
          <a:prstGeom prst="rect">
            <a:avLst/>
          </a:prstGeom>
          <a:solidFill>
            <a:schemeClr val="accent1">
              <a:lumMod val="75000"/>
            </a:schemeClr>
          </a:solidFill>
        </p:spPr>
        <p:txBody>
          <a:bodyPr wrap="square" rtlCol="0">
            <a:spAutoFit/>
          </a:bodyPr>
          <a:lstStyle/>
          <a:p>
            <a:endParaRPr lang="en-IE"/>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8064" y="8920018"/>
            <a:ext cx="5760456" cy="2178525"/>
          </a:xfrm>
          <a:prstGeom prst="rect">
            <a:avLst/>
          </a:prstGeom>
          <a:solidFill>
            <a:srgbClr val="A70050"/>
          </a:solid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368189" cy="11360553"/>
          </a:xfrm>
          <a:prstGeom prst="rect">
            <a:avLst/>
          </a:prstGeom>
        </p:spPr>
      </p:pic>
    </p:spTree>
    <p:extLst>
      <p:ext uri="{BB962C8B-B14F-4D97-AF65-F5344CB8AC3E}">
        <p14:creationId xmlns:p14="http://schemas.microsoft.com/office/powerpoint/2010/main" val="371124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513" y="0"/>
            <a:ext cx="20099073"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7467" b="-1"/>
          <a:stretch/>
        </p:blipFill>
        <p:spPr>
          <a:xfrm>
            <a:off x="530521" y="918845"/>
            <a:ext cx="11685785" cy="9471652"/>
          </a:xfrm>
          <a:prstGeom prst="rect">
            <a:avLst/>
          </a:prstGeom>
        </p:spPr>
      </p:pic>
      <p:pic>
        <p:nvPicPr>
          <p:cNvPr id="2" name="Picture 1" descr="A dog sitting and looking at the camera&#10;&#10;Description automatically generated">
            <a:extLst>
              <a:ext uri="{FF2B5EF4-FFF2-40B4-BE49-F238E27FC236}">
                <a16:creationId xmlns:a16="http://schemas.microsoft.com/office/drawing/2014/main" id="{51BFA14E-4E29-A5DA-8852-50E2E2E0A3D9}"/>
              </a:ext>
            </a:extLst>
          </p:cNvPr>
          <p:cNvPicPr>
            <a:picLocks noChangeAspect="1"/>
          </p:cNvPicPr>
          <p:nvPr/>
        </p:nvPicPr>
        <p:blipFill rotWithShape="1">
          <a:blip r:embed="rId4"/>
          <a:srcRect r="900" b="-1"/>
          <a:stretch/>
        </p:blipFill>
        <p:spPr>
          <a:xfrm>
            <a:off x="12533775" y="918845"/>
            <a:ext cx="7039802" cy="9471652"/>
          </a:xfrm>
          <a:prstGeom prst="rect">
            <a:avLst/>
          </a:prstGeom>
        </p:spPr>
      </p:pic>
    </p:spTree>
    <p:extLst>
      <p:ext uri="{BB962C8B-B14F-4D97-AF65-F5344CB8AC3E}">
        <p14:creationId xmlns:p14="http://schemas.microsoft.com/office/powerpoint/2010/main" val="380431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964D3A-4504-15D4-85D4-D8F28384012E}"/>
              </a:ext>
            </a:extLst>
          </p:cNvPr>
          <p:cNvSpPr>
            <a:spLocks noGrp="1"/>
          </p:cNvSpPr>
          <p:nvPr>
            <p:ph idx="1"/>
          </p:nvPr>
        </p:nvSpPr>
        <p:spPr>
          <a:xfrm>
            <a:off x="933414" y="3147493"/>
            <a:ext cx="11961176" cy="7875432"/>
          </a:xfrm>
        </p:spPr>
        <p:txBody>
          <a:bodyPr lIns="91440" tIns="45720" rIns="91440" bIns="45720" anchor="t"/>
          <a:lstStyle/>
          <a:p>
            <a:pPr marL="457200" indent="-457200">
              <a:buFont typeface="Arial" panose="020B0604020202020204" pitchFamily="34" charset="0"/>
              <a:buChar char="•"/>
            </a:pPr>
            <a:r>
              <a:rPr lang="en-IE" sz="4000">
                <a:latin typeface="Inter"/>
                <a:ea typeface="Inter"/>
              </a:rPr>
              <a:t>Access to millions of academic and scholarly resources such as books and journal articles that your lecturers will expect you to use in your essays and assignments</a:t>
            </a:r>
          </a:p>
          <a:p>
            <a:pPr marL="457200" indent="-457200">
              <a:buFont typeface="Arial" panose="020B0604020202020204" pitchFamily="34" charset="0"/>
              <a:buChar char="•"/>
            </a:pPr>
            <a:endParaRPr lang="en-IE" sz="4000">
              <a:latin typeface="Inter" panose="020B0604020202020204" charset="0"/>
              <a:ea typeface="Inter" panose="020B0604020202020204" charset="0"/>
            </a:endParaRPr>
          </a:p>
          <a:p>
            <a:pPr marL="457200" indent="-457200">
              <a:buFont typeface="Arial" panose="020B0604020202020204" pitchFamily="34" charset="0"/>
              <a:buChar char="•"/>
            </a:pPr>
            <a:r>
              <a:rPr lang="en-IE" sz="4000">
                <a:latin typeface="Inter"/>
                <a:ea typeface="Inter"/>
              </a:rPr>
              <a:t>Support services for further assistance in specific areas such as help finding resources</a:t>
            </a:r>
          </a:p>
          <a:p>
            <a:r>
              <a:rPr lang="en-IE" sz="4000">
                <a:latin typeface="Inter"/>
                <a:ea typeface="Inter"/>
              </a:rPr>
              <a:t>   or academic writing</a:t>
            </a:r>
          </a:p>
          <a:p>
            <a:pPr marL="457200" indent="-457200">
              <a:buFont typeface="Arial" panose="020B0604020202020204" pitchFamily="34" charset="0"/>
              <a:buChar char="•"/>
            </a:pPr>
            <a:endParaRPr lang="en-IE" sz="4000">
              <a:latin typeface="Inter" panose="020B0604020202020204" charset="0"/>
              <a:ea typeface="Inter" panose="020B0604020202020204" charset="0"/>
            </a:endParaRPr>
          </a:p>
          <a:p>
            <a:pPr marL="457200" indent="-457200">
              <a:buFont typeface="Arial" panose="020B0604020202020204" pitchFamily="34" charset="0"/>
              <a:buChar char="•"/>
            </a:pPr>
            <a:r>
              <a:rPr lang="en-IE" sz="4000">
                <a:latin typeface="Inter"/>
                <a:ea typeface="Inter"/>
              </a:rPr>
              <a:t>Physical library and virtual space</a:t>
            </a:r>
          </a:p>
          <a:p>
            <a:pPr marL="457200" indent="-457200">
              <a:buFont typeface="Arial" panose="020B0604020202020204" pitchFamily="34" charset="0"/>
              <a:buChar char="•"/>
            </a:pPr>
            <a:endParaRPr lang="en-IE" sz="4000">
              <a:latin typeface="Inter" panose="020B0604020202020204" charset="0"/>
              <a:ea typeface="Inter" panose="020B0604020202020204" charset="0"/>
            </a:endParaRPr>
          </a:p>
          <a:p>
            <a:pPr marL="457200" indent="-457200">
              <a:buFont typeface="Arial" panose="020B0604020202020204" pitchFamily="34" charset="0"/>
              <a:buChar char="•"/>
            </a:pPr>
            <a:r>
              <a:rPr lang="en-IE" sz="4000">
                <a:latin typeface="Inter"/>
                <a:ea typeface="Inter"/>
              </a:rPr>
              <a:t>This is </a:t>
            </a:r>
            <a:r>
              <a:rPr lang="en-IE" sz="4000" u="sng">
                <a:latin typeface="Inter"/>
                <a:ea typeface="Inter"/>
              </a:rPr>
              <a:t>your</a:t>
            </a:r>
            <a:r>
              <a:rPr lang="en-IE" sz="4000">
                <a:latin typeface="Inter"/>
                <a:ea typeface="Inter"/>
              </a:rPr>
              <a:t> library and we are here to help you!</a:t>
            </a:r>
          </a:p>
          <a:p>
            <a:pPr marL="457200" indent="-457200">
              <a:buFont typeface="Arial" panose="020B0604020202020204" pitchFamily="34" charset="0"/>
              <a:buChar char="•"/>
            </a:pPr>
            <a:endParaRPr lang="en-IE" sz="4000">
              <a:latin typeface="Inter" panose="020B0604020202020204" charset="0"/>
              <a:ea typeface="Inter" panose="020B0604020202020204" charset="0"/>
            </a:endParaRPr>
          </a:p>
          <a:p>
            <a:pPr marL="457200" indent="-457200">
              <a:buFont typeface="Arial" panose="020B0604020202020204" pitchFamily="34" charset="0"/>
              <a:buChar char="•"/>
            </a:pPr>
            <a:endParaRPr lang="en-IE" sz="4000">
              <a:latin typeface="Spectral-Light" panose="020B0604020202020204" charset="0"/>
            </a:endParaRPr>
          </a:p>
          <a:p>
            <a:pPr marL="457200" indent="-457200">
              <a:buFont typeface="Arial" panose="020B0604020202020204" pitchFamily="34" charset="0"/>
              <a:buChar char="•"/>
            </a:pPr>
            <a:endParaRPr lang="en-IE" sz="4000">
              <a:latin typeface="Spectral-Light" panose="020B0604020202020204" charset="0"/>
            </a:endParaRPr>
          </a:p>
          <a:p>
            <a:pPr marL="457200" indent="-457200">
              <a:buFont typeface="Arial" panose="020B0604020202020204" pitchFamily="34" charset="0"/>
              <a:buChar char="•"/>
            </a:pPr>
            <a:endParaRPr lang="en-IE" sz="4000">
              <a:latin typeface="Spectral-Light" panose="020B0604020202020204" charset="0"/>
            </a:endParaRPr>
          </a:p>
        </p:txBody>
      </p:sp>
      <p:sp>
        <p:nvSpPr>
          <p:cNvPr id="3" name="Title 2">
            <a:extLst>
              <a:ext uri="{FF2B5EF4-FFF2-40B4-BE49-F238E27FC236}">
                <a16:creationId xmlns:a16="http://schemas.microsoft.com/office/drawing/2014/main" id="{95292032-6D73-A4C5-4013-CF2EFB08373C}"/>
              </a:ext>
            </a:extLst>
          </p:cNvPr>
          <p:cNvSpPr>
            <a:spLocks noGrp="1"/>
          </p:cNvSpPr>
          <p:nvPr>
            <p:ph type="title"/>
          </p:nvPr>
        </p:nvSpPr>
        <p:spPr>
          <a:xfrm>
            <a:off x="933413" y="2050707"/>
            <a:ext cx="15214129" cy="1015664"/>
          </a:xfrm>
        </p:spPr>
        <p:txBody>
          <a:bodyPr/>
          <a:lstStyle/>
          <a:p>
            <a:r>
              <a:rPr lang="en-IE"/>
              <a:t>Supporting Your Academic Success...</a:t>
            </a:r>
          </a:p>
        </p:txBody>
      </p:sp>
      <p:pic>
        <p:nvPicPr>
          <p:cNvPr id="12" name="Picture 11">
            <a:extLst>
              <a:ext uri="{FF2B5EF4-FFF2-40B4-BE49-F238E27FC236}">
                <a16:creationId xmlns:a16="http://schemas.microsoft.com/office/drawing/2014/main" id="{7BD5BD92-02CF-C349-D5CE-A0A63546E292}"/>
              </a:ext>
            </a:extLst>
          </p:cNvPr>
          <p:cNvPicPr>
            <a:picLocks noChangeAspect="1"/>
          </p:cNvPicPr>
          <p:nvPr/>
        </p:nvPicPr>
        <p:blipFill>
          <a:blip r:embed="rId3"/>
          <a:stretch>
            <a:fillRect/>
          </a:stretch>
        </p:blipFill>
        <p:spPr>
          <a:xfrm>
            <a:off x="13298894" y="7200289"/>
            <a:ext cx="5811989" cy="3832124"/>
          </a:xfrm>
          <a:prstGeom prst="rect">
            <a:avLst/>
          </a:prstGeom>
        </p:spPr>
      </p:pic>
      <p:pic>
        <p:nvPicPr>
          <p:cNvPr id="4" name="Picture 3" descr="A person in a green shirt and glasses sitting at a white desk with a computer&#10;&#10;Description automatically generated">
            <a:extLst>
              <a:ext uri="{FF2B5EF4-FFF2-40B4-BE49-F238E27FC236}">
                <a16:creationId xmlns:a16="http://schemas.microsoft.com/office/drawing/2014/main" id="{50C8C7AC-F624-B25E-6878-62131F2AB46D}"/>
              </a:ext>
            </a:extLst>
          </p:cNvPr>
          <p:cNvPicPr>
            <a:picLocks noChangeAspect="1"/>
          </p:cNvPicPr>
          <p:nvPr/>
        </p:nvPicPr>
        <p:blipFill>
          <a:blip r:embed="rId4"/>
          <a:stretch>
            <a:fillRect/>
          </a:stretch>
        </p:blipFill>
        <p:spPr>
          <a:xfrm>
            <a:off x="13305018" y="3067576"/>
            <a:ext cx="5710299" cy="3810000"/>
          </a:xfrm>
          <a:prstGeom prst="rect">
            <a:avLst/>
          </a:prstGeom>
        </p:spPr>
      </p:pic>
    </p:spTree>
    <p:extLst>
      <p:ext uri="{BB962C8B-B14F-4D97-AF65-F5344CB8AC3E}">
        <p14:creationId xmlns:p14="http://schemas.microsoft.com/office/powerpoint/2010/main" val="775916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964D3A-4504-15D4-85D4-D8F28384012E}"/>
              </a:ext>
            </a:extLst>
          </p:cNvPr>
          <p:cNvSpPr>
            <a:spLocks noGrp="1"/>
          </p:cNvSpPr>
          <p:nvPr>
            <p:ph idx="1"/>
          </p:nvPr>
        </p:nvSpPr>
        <p:spPr>
          <a:xfrm>
            <a:off x="933414" y="3407049"/>
            <a:ext cx="11961176" cy="7313975"/>
          </a:xfrm>
        </p:spPr>
        <p:txBody>
          <a:bodyPr lIns="91440" tIns="45720" rIns="91440" bIns="45720" anchor="t"/>
          <a:lstStyle/>
          <a:p>
            <a:pPr marL="457200" indent="-457200">
              <a:buFont typeface="Arial" panose="020B0604020202020204" pitchFamily="34" charset="0"/>
              <a:buChar char="•"/>
            </a:pPr>
            <a:r>
              <a:rPr lang="en-IE" sz="4000" dirty="0">
                <a:latin typeface="Inter"/>
                <a:ea typeface="Inter"/>
              </a:rPr>
              <a:t>A quiet place to study</a:t>
            </a:r>
            <a:endParaRPr lang="en-US" dirty="0"/>
          </a:p>
          <a:p>
            <a:pPr marL="457200" indent="-457200">
              <a:buFont typeface="Arial" panose="020B0604020202020204" pitchFamily="34" charset="0"/>
              <a:buChar char="•"/>
            </a:pPr>
            <a:endParaRPr lang="en-IE" sz="4000" dirty="0">
              <a:latin typeface="Inter"/>
              <a:ea typeface="Inter"/>
            </a:endParaRPr>
          </a:p>
          <a:p>
            <a:pPr marL="457200" indent="-457200">
              <a:buFont typeface="Arial" panose="020B0604020202020204" pitchFamily="34" charset="0"/>
              <a:buChar char="•"/>
            </a:pPr>
            <a:r>
              <a:rPr lang="en-IE" sz="4000" dirty="0">
                <a:latin typeface="Inter"/>
                <a:ea typeface="Inter"/>
              </a:rPr>
              <a:t>Group Study Rooms for group work </a:t>
            </a:r>
            <a:br>
              <a:rPr lang="en-IE" sz="4000" dirty="0">
                <a:latin typeface="Inter"/>
                <a:ea typeface="Inter"/>
              </a:rPr>
            </a:br>
            <a:r>
              <a:rPr lang="en-IE" sz="4000" dirty="0">
                <a:latin typeface="Inter"/>
                <a:ea typeface="Inter"/>
              </a:rPr>
              <a:t>(need to book)</a:t>
            </a:r>
          </a:p>
          <a:p>
            <a:pPr marL="457200" indent="-457200">
              <a:buFont typeface="Arial" panose="020B0604020202020204" pitchFamily="34" charset="0"/>
              <a:buChar char="•"/>
            </a:pPr>
            <a:endParaRPr lang="en-IE" sz="4000" dirty="0">
              <a:latin typeface="Inter"/>
              <a:ea typeface="Inter"/>
            </a:endParaRPr>
          </a:p>
          <a:p>
            <a:pPr marL="571500" indent="-571500">
              <a:buFont typeface="Arial" panose="020B0604020202020204" pitchFamily="34" charset="0"/>
              <a:buChar char="•"/>
            </a:pPr>
            <a:r>
              <a:rPr lang="en-IE" sz="4000" dirty="0">
                <a:latin typeface="Inter"/>
                <a:ea typeface="Inter"/>
              </a:rPr>
              <a:t>Photocopying and Printing Facility </a:t>
            </a:r>
            <a:br>
              <a:rPr lang="en-IE" sz="4000" dirty="0">
                <a:latin typeface="Inter"/>
                <a:ea typeface="Inter"/>
              </a:rPr>
            </a:br>
            <a:r>
              <a:rPr lang="en-IE" sz="4000" dirty="0">
                <a:latin typeface="Inter"/>
                <a:ea typeface="Inter"/>
              </a:rPr>
              <a:t>(be sure to put credit on your account)</a:t>
            </a:r>
          </a:p>
          <a:p>
            <a:pPr marL="457200" indent="-457200">
              <a:buFont typeface="Arial" panose="020B0604020202020204" pitchFamily="34" charset="0"/>
              <a:buChar char="•"/>
            </a:pPr>
            <a:endParaRPr lang="en-IE" sz="4000" dirty="0">
              <a:latin typeface="Inter"/>
              <a:ea typeface="Inter"/>
            </a:endParaRPr>
          </a:p>
          <a:p>
            <a:pPr marL="457200" indent="-457200">
              <a:buFont typeface="Arial" panose="020B0604020202020204" pitchFamily="34" charset="0"/>
              <a:buChar char="•"/>
            </a:pPr>
            <a:endParaRPr lang="en-IE" sz="4000" dirty="0">
              <a:latin typeface="Spectral-Light" panose="020B0604020202020204" charset="0"/>
            </a:endParaRPr>
          </a:p>
          <a:p>
            <a:pPr marL="457200" indent="-457200">
              <a:buFont typeface="Arial" panose="020B0604020202020204" pitchFamily="34" charset="0"/>
              <a:buChar char="•"/>
            </a:pPr>
            <a:endParaRPr lang="en-IE" sz="4000" dirty="0">
              <a:latin typeface="Spectral-Light" panose="020B0604020202020204" charset="0"/>
            </a:endParaRPr>
          </a:p>
        </p:txBody>
      </p:sp>
      <p:sp>
        <p:nvSpPr>
          <p:cNvPr id="3" name="Title 2">
            <a:extLst>
              <a:ext uri="{FF2B5EF4-FFF2-40B4-BE49-F238E27FC236}">
                <a16:creationId xmlns:a16="http://schemas.microsoft.com/office/drawing/2014/main" id="{95292032-6D73-A4C5-4013-CF2EFB08373C}"/>
              </a:ext>
            </a:extLst>
          </p:cNvPr>
          <p:cNvSpPr>
            <a:spLocks noGrp="1"/>
          </p:cNvSpPr>
          <p:nvPr>
            <p:ph type="title"/>
          </p:nvPr>
        </p:nvSpPr>
        <p:spPr>
          <a:xfrm>
            <a:off x="933413" y="2050707"/>
            <a:ext cx="15214129" cy="1015664"/>
          </a:xfrm>
        </p:spPr>
        <p:txBody>
          <a:bodyPr/>
          <a:lstStyle/>
          <a:p>
            <a:pPr algn="l"/>
            <a:r>
              <a:rPr lang="en-IE"/>
              <a:t>Supporting Your Academic Success...</a:t>
            </a:r>
          </a:p>
          <a:p>
            <a:endParaRPr lang="en-IE"/>
          </a:p>
        </p:txBody>
      </p:sp>
      <p:pic>
        <p:nvPicPr>
          <p:cNvPr id="1028" name="Picture 4">
            <a:extLst>
              <a:ext uri="{FF2B5EF4-FFF2-40B4-BE49-F238E27FC236}">
                <a16:creationId xmlns:a16="http://schemas.microsoft.com/office/drawing/2014/main" id="{57289B36-D720-7DBA-76CB-F0D156384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5077" y="2920124"/>
            <a:ext cx="5955609" cy="381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D5BD92-02CF-C349-D5CE-A0A63546E292}"/>
              </a:ext>
            </a:extLst>
          </p:cNvPr>
          <p:cNvPicPr>
            <a:picLocks noChangeAspect="1"/>
          </p:cNvPicPr>
          <p:nvPr/>
        </p:nvPicPr>
        <p:blipFill>
          <a:blip r:embed="rId4"/>
          <a:stretch>
            <a:fillRect/>
          </a:stretch>
        </p:blipFill>
        <p:spPr>
          <a:xfrm>
            <a:off x="13842855" y="7064187"/>
            <a:ext cx="4609374" cy="3060000"/>
          </a:xfrm>
          <a:prstGeom prst="rect">
            <a:avLst/>
          </a:prstGeom>
        </p:spPr>
      </p:pic>
    </p:spTree>
    <p:extLst>
      <p:ext uri="{BB962C8B-B14F-4D97-AF65-F5344CB8AC3E}">
        <p14:creationId xmlns:p14="http://schemas.microsoft.com/office/powerpoint/2010/main" val="35429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9C0A7A-198F-DD3D-B1FF-A2648595DE9E}"/>
              </a:ext>
            </a:extLst>
          </p:cNvPr>
          <p:cNvSpPr>
            <a:spLocks noGrp="1"/>
          </p:cNvSpPr>
          <p:nvPr>
            <p:ph idx="1"/>
          </p:nvPr>
        </p:nvSpPr>
        <p:spPr>
          <a:xfrm>
            <a:off x="733735" y="3498323"/>
            <a:ext cx="18105995" cy="7017277"/>
          </a:xfrm>
        </p:spPr>
        <p:txBody>
          <a:bodyPr lIns="91440" tIns="45720" rIns="91440" bIns="45720" anchor="t"/>
          <a:lstStyle/>
          <a:p>
            <a:pPr marL="457200" indent="-457200">
              <a:buFont typeface="Arial" panose="020B0604020202020204" pitchFamily="34" charset="0"/>
              <a:buChar char="•"/>
            </a:pPr>
            <a:r>
              <a:rPr lang="en-IE">
                <a:latin typeface="Inter"/>
                <a:ea typeface="Inter"/>
              </a:rPr>
              <a:t>Check out the “</a:t>
            </a:r>
            <a:r>
              <a:rPr lang="en-IE" b="1">
                <a:latin typeface="Inter"/>
                <a:ea typeface="Inter"/>
              </a:rPr>
              <a:t>Studying</a:t>
            </a:r>
            <a:r>
              <a:rPr lang="en-IE">
                <a:latin typeface="Inter"/>
                <a:ea typeface="Inter"/>
              </a:rPr>
              <a:t>” tab on the Library Website, there is lots of information and resources available there</a:t>
            </a:r>
          </a:p>
          <a:p>
            <a:pPr marL="457200" indent="-457200">
              <a:buFont typeface="Arial" panose="020B0604020202020204" pitchFamily="34" charset="0"/>
              <a:buChar char="•"/>
            </a:pPr>
            <a:endParaRPr lang="en-IE"/>
          </a:p>
          <a:p>
            <a:pPr marL="457200" indent="-457200">
              <a:buFont typeface="Arial" panose="020B0604020202020204" pitchFamily="34" charset="0"/>
              <a:buChar char="•"/>
            </a:pPr>
            <a:r>
              <a:rPr lang="en-IE" b="1">
                <a:latin typeface="Inter"/>
                <a:ea typeface="Inter"/>
              </a:rPr>
              <a:t>Academic Skills Team</a:t>
            </a:r>
            <a:r>
              <a:rPr lang="en-IE">
                <a:latin typeface="Inter"/>
                <a:ea typeface="Inter"/>
              </a:rPr>
              <a:t>: support all Undergraduate and Taught Master’s Students in finding, using, and managing information</a:t>
            </a:r>
          </a:p>
          <a:p>
            <a:pPr marL="457200" indent="-457200">
              <a:buFont typeface="Arial" panose="020B0604020202020204" pitchFamily="34" charset="0"/>
              <a:buChar char="•"/>
            </a:pPr>
            <a:endParaRPr lang="en-IE"/>
          </a:p>
          <a:p>
            <a:pPr marL="457200" indent="-457200">
              <a:buFont typeface="Arial" panose="020B0604020202020204" pitchFamily="34" charset="0"/>
              <a:buChar char="•"/>
            </a:pPr>
            <a:r>
              <a:rPr lang="en-IE" b="1">
                <a:latin typeface="Inter"/>
                <a:ea typeface="Inter"/>
              </a:rPr>
              <a:t>Academic Writing Centre</a:t>
            </a:r>
            <a:r>
              <a:rPr lang="en-IE">
                <a:latin typeface="Inter"/>
                <a:ea typeface="Inter"/>
              </a:rPr>
              <a:t>: provide one-on-one tutorials and email consultations on essay writing</a:t>
            </a:r>
          </a:p>
          <a:p>
            <a:pPr marL="457200" indent="-457200">
              <a:buFont typeface="Arial" panose="020B0604020202020204" pitchFamily="34" charset="0"/>
              <a:buChar char="•"/>
            </a:pPr>
            <a:endParaRPr lang="en-IE"/>
          </a:p>
          <a:p>
            <a:pPr marL="457200" indent="-457200">
              <a:buFont typeface="Arial" panose="020B0604020202020204" pitchFamily="34" charset="0"/>
              <a:buChar char="•"/>
            </a:pPr>
            <a:r>
              <a:rPr lang="en-IE" b="1">
                <a:latin typeface="Inter"/>
                <a:ea typeface="Inter"/>
              </a:rPr>
              <a:t>Library &amp; IT Service Desk</a:t>
            </a:r>
            <a:r>
              <a:rPr lang="en-IE">
                <a:latin typeface="Inter"/>
                <a:ea typeface="Inter"/>
              </a:rPr>
              <a:t>: advice on all Library services and collections and a wide range of IT services</a:t>
            </a:r>
          </a:p>
          <a:p>
            <a:pPr marL="457200" indent="-457200">
              <a:buFont typeface="Arial" panose="020B0604020202020204" pitchFamily="34" charset="0"/>
              <a:buChar char="•"/>
            </a:pPr>
            <a:endParaRPr lang="en-IE"/>
          </a:p>
          <a:p>
            <a:pPr marL="457200" indent="-457200">
              <a:buFont typeface="Arial" panose="020B0604020202020204" pitchFamily="34" charset="0"/>
              <a:buChar char="•"/>
            </a:pPr>
            <a:r>
              <a:rPr lang="en-IE" b="1" err="1">
                <a:latin typeface="Inter"/>
                <a:ea typeface="Inter"/>
              </a:rPr>
              <a:t>MakerSpace</a:t>
            </a:r>
            <a:r>
              <a:rPr lang="en-IE">
                <a:latin typeface="Inter"/>
                <a:ea typeface="Inter"/>
              </a:rPr>
              <a:t>: be creative, collaborate, share develop ideas, innovate, 'make stuff’!</a:t>
            </a:r>
          </a:p>
          <a:p>
            <a:pPr marL="457200" indent="-457200">
              <a:buFont typeface="Arial" panose="020B0604020202020204" pitchFamily="34" charset="0"/>
              <a:buChar char="•"/>
            </a:pPr>
            <a:endParaRPr lang="en-IE"/>
          </a:p>
        </p:txBody>
      </p:sp>
      <p:sp>
        <p:nvSpPr>
          <p:cNvPr id="3" name="Title 2">
            <a:extLst>
              <a:ext uri="{FF2B5EF4-FFF2-40B4-BE49-F238E27FC236}">
                <a16:creationId xmlns:a16="http://schemas.microsoft.com/office/drawing/2014/main" id="{9438577D-AC23-A7EE-98D4-D49081296B32}"/>
              </a:ext>
            </a:extLst>
          </p:cNvPr>
          <p:cNvSpPr>
            <a:spLocks noGrp="1"/>
          </p:cNvSpPr>
          <p:nvPr>
            <p:ph type="title"/>
          </p:nvPr>
        </p:nvSpPr>
        <p:spPr>
          <a:xfrm>
            <a:off x="733735" y="1833730"/>
            <a:ext cx="15214129" cy="1015664"/>
          </a:xfrm>
        </p:spPr>
        <p:txBody>
          <a:bodyPr/>
          <a:lstStyle/>
          <a:p>
            <a:r>
              <a:rPr lang="en-IE"/>
              <a:t>Services and Supports </a:t>
            </a:r>
          </a:p>
        </p:txBody>
      </p:sp>
      <p:pic>
        <p:nvPicPr>
          <p:cNvPr id="5" name="Picture 4" descr="A person sitting at a desk in front of a glass wall&#10;&#10;Description automatically generated">
            <a:extLst>
              <a:ext uri="{FF2B5EF4-FFF2-40B4-BE49-F238E27FC236}">
                <a16:creationId xmlns:a16="http://schemas.microsoft.com/office/drawing/2014/main" id="{69F7BE25-151E-9CFF-6DC7-FE36FF43A79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7000"/>
                    </a14:imgEffect>
                    <a14:imgEffect>
                      <a14:brightnessContrast bright="22000" contrast="2000"/>
                    </a14:imgEffect>
                  </a14:imgLayer>
                </a14:imgProps>
              </a:ext>
              <a:ext uri="{28A0092B-C50C-407E-A947-70E740481C1C}">
                <a14:useLocalDpi xmlns:a14="http://schemas.microsoft.com/office/drawing/2010/main" val="0"/>
              </a:ext>
            </a:extLst>
          </a:blip>
          <a:stretch>
            <a:fillRect/>
          </a:stretch>
        </p:blipFill>
        <p:spPr>
          <a:xfrm>
            <a:off x="9219564" y="635134"/>
            <a:ext cx="2808363" cy="2132496"/>
          </a:xfrm>
          <a:prstGeom prst="rect">
            <a:avLst/>
          </a:prstGeom>
        </p:spPr>
      </p:pic>
      <p:pic>
        <p:nvPicPr>
          <p:cNvPr id="7" name="Picture 6">
            <a:extLst>
              <a:ext uri="{FF2B5EF4-FFF2-40B4-BE49-F238E27FC236}">
                <a16:creationId xmlns:a16="http://schemas.microsoft.com/office/drawing/2014/main" id="{BB39627C-A0BD-9465-EAEE-EAC3113B9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93581" y="663293"/>
            <a:ext cx="2760729" cy="2142630"/>
          </a:xfrm>
          <a:prstGeom prst="rect">
            <a:avLst/>
          </a:prstGeom>
        </p:spPr>
      </p:pic>
      <p:pic>
        <p:nvPicPr>
          <p:cNvPr id="9" name="Picture 8" descr="A desk and computer in a room&#10;&#10;Description automatically generated">
            <a:extLst>
              <a:ext uri="{FF2B5EF4-FFF2-40B4-BE49-F238E27FC236}">
                <a16:creationId xmlns:a16="http://schemas.microsoft.com/office/drawing/2014/main" id="{B84FCD2C-4083-AA1B-8547-5B566B879549}"/>
              </a:ext>
            </a:extLst>
          </p:cNvPr>
          <p:cNvPicPr>
            <a:picLocks noChangeAspect="1"/>
          </p:cNvPicPr>
          <p:nvPr/>
        </p:nvPicPr>
        <p:blipFill>
          <a:blip r:embed="rId6"/>
          <a:stretch>
            <a:fillRect/>
          </a:stretch>
        </p:blipFill>
        <p:spPr>
          <a:xfrm>
            <a:off x="14850678" y="635623"/>
            <a:ext cx="3159240" cy="2132626"/>
          </a:xfrm>
          <a:prstGeom prst="rect">
            <a:avLst/>
          </a:prstGeom>
        </p:spPr>
      </p:pic>
    </p:spTree>
    <p:extLst>
      <p:ext uri="{BB962C8B-B14F-4D97-AF65-F5344CB8AC3E}">
        <p14:creationId xmlns:p14="http://schemas.microsoft.com/office/powerpoint/2010/main" val="380708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CFE6-48CD-A5C0-B11F-39A081134117}"/>
              </a:ext>
            </a:extLst>
          </p:cNvPr>
          <p:cNvSpPr>
            <a:spLocks noGrp="1"/>
          </p:cNvSpPr>
          <p:nvPr>
            <p:ph type="title"/>
          </p:nvPr>
        </p:nvSpPr>
        <p:spPr>
          <a:xfrm>
            <a:off x="859334" y="2458760"/>
            <a:ext cx="7260183" cy="1007728"/>
          </a:xfrm>
        </p:spPr>
        <p:txBody>
          <a:bodyPr/>
          <a:lstStyle/>
          <a:p>
            <a:r>
              <a:rPr lang="en-US" sz="6000"/>
              <a:t>Library Resources</a:t>
            </a:r>
          </a:p>
        </p:txBody>
      </p:sp>
      <p:sp>
        <p:nvSpPr>
          <p:cNvPr id="15" name="TextBox 14"/>
          <p:cNvSpPr txBox="1"/>
          <p:nvPr/>
        </p:nvSpPr>
        <p:spPr>
          <a:xfrm flipH="1" flipV="1">
            <a:off x="855606" y="897089"/>
            <a:ext cx="4083876" cy="1343494"/>
          </a:xfrm>
          <a:prstGeom prst="rect">
            <a:avLst/>
          </a:prstGeom>
          <a:solidFill>
            <a:schemeClr val="accent1">
              <a:lumMod val="75000"/>
            </a:schemeClr>
          </a:solidFill>
        </p:spPr>
        <p:txBody>
          <a:bodyPr wrap="square" rtlCol="0">
            <a:spAutoFit/>
          </a:bodyPr>
          <a:lstStyle/>
          <a:p>
            <a:endParaRPr lang="en-IE"/>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94" y="479573"/>
            <a:ext cx="5760456" cy="2178525"/>
          </a:xfrm>
          <a:prstGeom prst="rect">
            <a:avLst/>
          </a:prstGeom>
          <a:solidFill>
            <a:srgbClr val="A70050"/>
          </a:solidFill>
        </p:spPr>
      </p:pic>
      <p:sp>
        <p:nvSpPr>
          <p:cNvPr id="7" name="Rectangle 6">
            <a:extLst>
              <a:ext uri="{FF2B5EF4-FFF2-40B4-BE49-F238E27FC236}">
                <a16:creationId xmlns:a16="http://schemas.microsoft.com/office/drawing/2014/main" id="{9CA45D13-1A5D-C427-9FFA-3E0094812FF1}"/>
              </a:ext>
            </a:extLst>
          </p:cNvPr>
          <p:cNvSpPr/>
          <p:nvPr/>
        </p:nvSpPr>
        <p:spPr>
          <a:xfrm>
            <a:off x="863505" y="3649455"/>
            <a:ext cx="18148861" cy="5270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looking at a computer&#10;&#10;AI-generated content may be incorrect.">
            <a:extLst>
              <a:ext uri="{FF2B5EF4-FFF2-40B4-BE49-F238E27FC236}">
                <a16:creationId xmlns:a16="http://schemas.microsoft.com/office/drawing/2014/main" id="{B56D025E-6FD0-65B9-85A7-49E735707F5C}"/>
              </a:ext>
            </a:extLst>
          </p:cNvPr>
          <p:cNvPicPr>
            <a:picLocks noChangeAspect="1"/>
          </p:cNvPicPr>
          <p:nvPr/>
        </p:nvPicPr>
        <p:blipFill>
          <a:blip r:embed="rId4"/>
          <a:stretch>
            <a:fillRect/>
          </a:stretch>
        </p:blipFill>
        <p:spPr>
          <a:xfrm>
            <a:off x="1693068" y="3854001"/>
            <a:ext cx="3249153" cy="4352925"/>
          </a:xfrm>
          <a:prstGeom prst="rect">
            <a:avLst/>
          </a:prstGeom>
        </p:spPr>
      </p:pic>
      <p:pic>
        <p:nvPicPr>
          <p:cNvPr id="9" name="Picture 8" descr="A group of people working on laptops&#10;&#10;AI-generated content may be incorrect.">
            <a:extLst>
              <a:ext uri="{FF2B5EF4-FFF2-40B4-BE49-F238E27FC236}">
                <a16:creationId xmlns:a16="http://schemas.microsoft.com/office/drawing/2014/main" id="{8BC71E5B-6A39-ABDF-E796-31049C4AEC97}"/>
              </a:ext>
            </a:extLst>
          </p:cNvPr>
          <p:cNvPicPr>
            <a:picLocks noChangeAspect="1"/>
          </p:cNvPicPr>
          <p:nvPr/>
        </p:nvPicPr>
        <p:blipFill>
          <a:blip r:embed="rId5"/>
          <a:stretch>
            <a:fillRect/>
          </a:stretch>
        </p:blipFill>
        <p:spPr>
          <a:xfrm>
            <a:off x="5785240" y="3868281"/>
            <a:ext cx="3249153" cy="4354548"/>
          </a:xfrm>
          <a:prstGeom prst="rect">
            <a:avLst/>
          </a:prstGeom>
        </p:spPr>
      </p:pic>
      <p:pic>
        <p:nvPicPr>
          <p:cNvPr id="10" name="Picture 9" descr="A person sitting at a desk working on a computer&#10;&#10;AI-generated content may be incorrect.">
            <a:extLst>
              <a:ext uri="{FF2B5EF4-FFF2-40B4-BE49-F238E27FC236}">
                <a16:creationId xmlns:a16="http://schemas.microsoft.com/office/drawing/2014/main" id="{491869B5-0D42-BC05-12AB-7250F4F08BD9}"/>
              </a:ext>
            </a:extLst>
          </p:cNvPr>
          <p:cNvPicPr>
            <a:picLocks noChangeAspect="1"/>
          </p:cNvPicPr>
          <p:nvPr/>
        </p:nvPicPr>
        <p:blipFill>
          <a:blip r:embed="rId6"/>
          <a:stretch>
            <a:fillRect/>
          </a:stretch>
        </p:blipFill>
        <p:spPr>
          <a:xfrm>
            <a:off x="9715267" y="3863526"/>
            <a:ext cx="3226143" cy="4348974"/>
          </a:xfrm>
          <a:prstGeom prst="rect">
            <a:avLst/>
          </a:prstGeom>
        </p:spPr>
      </p:pic>
      <p:pic>
        <p:nvPicPr>
          <p:cNvPr id="11" name="Picture 10" descr="A person and person sitting at a table looking at a computer&#10;&#10;AI-generated content may be incorrect.">
            <a:extLst>
              <a:ext uri="{FF2B5EF4-FFF2-40B4-BE49-F238E27FC236}">
                <a16:creationId xmlns:a16="http://schemas.microsoft.com/office/drawing/2014/main" id="{50E65A6E-5D6D-8F0D-A582-ACD06523F956}"/>
              </a:ext>
            </a:extLst>
          </p:cNvPr>
          <p:cNvPicPr>
            <a:picLocks noChangeAspect="1"/>
          </p:cNvPicPr>
          <p:nvPr/>
        </p:nvPicPr>
        <p:blipFill>
          <a:blip r:embed="rId7"/>
          <a:stretch>
            <a:fillRect/>
          </a:stretch>
        </p:blipFill>
        <p:spPr>
          <a:xfrm>
            <a:off x="13727390" y="3854958"/>
            <a:ext cx="4214773" cy="2284547"/>
          </a:xfrm>
          <a:prstGeom prst="rect">
            <a:avLst/>
          </a:prstGeom>
        </p:spPr>
      </p:pic>
      <p:pic>
        <p:nvPicPr>
          <p:cNvPr id="12" name="Picture 11" descr="A qr code with a few squares&#10;&#10;AI-generated content may be incorrect.">
            <a:extLst>
              <a:ext uri="{FF2B5EF4-FFF2-40B4-BE49-F238E27FC236}">
                <a16:creationId xmlns:a16="http://schemas.microsoft.com/office/drawing/2014/main" id="{19291987-BB2C-35D8-8E6D-5A749810D2CD}"/>
              </a:ext>
            </a:extLst>
          </p:cNvPr>
          <p:cNvPicPr>
            <a:picLocks noChangeAspect="1"/>
          </p:cNvPicPr>
          <p:nvPr/>
        </p:nvPicPr>
        <p:blipFill>
          <a:blip r:embed="rId8"/>
          <a:stretch>
            <a:fillRect/>
          </a:stretch>
        </p:blipFill>
        <p:spPr>
          <a:xfrm>
            <a:off x="15934566" y="6330228"/>
            <a:ext cx="2021575" cy="2011349"/>
          </a:xfrm>
          <a:prstGeom prst="rect">
            <a:avLst/>
          </a:prstGeom>
        </p:spPr>
      </p:pic>
      <p:pic>
        <p:nvPicPr>
          <p:cNvPr id="13" name="Picture 12" descr="A qr code with a black background&#10;&#10;AI-generated content may be incorrect.">
            <a:extLst>
              <a:ext uri="{FF2B5EF4-FFF2-40B4-BE49-F238E27FC236}">
                <a16:creationId xmlns:a16="http://schemas.microsoft.com/office/drawing/2014/main" id="{3E94BF42-63A3-E123-C5D9-18772907E0E8}"/>
              </a:ext>
            </a:extLst>
          </p:cNvPr>
          <p:cNvPicPr>
            <a:picLocks noChangeAspect="1"/>
          </p:cNvPicPr>
          <p:nvPr/>
        </p:nvPicPr>
        <p:blipFill>
          <a:blip r:embed="rId9"/>
          <a:stretch>
            <a:fillRect/>
          </a:stretch>
        </p:blipFill>
        <p:spPr>
          <a:xfrm>
            <a:off x="13726779" y="6327888"/>
            <a:ext cx="2042960" cy="2000903"/>
          </a:xfrm>
          <a:prstGeom prst="rect">
            <a:avLst/>
          </a:prstGeom>
        </p:spPr>
      </p:pic>
      <p:sp>
        <p:nvSpPr>
          <p:cNvPr id="14" name="TextBox 13">
            <a:extLst>
              <a:ext uri="{FF2B5EF4-FFF2-40B4-BE49-F238E27FC236}">
                <a16:creationId xmlns:a16="http://schemas.microsoft.com/office/drawing/2014/main" id="{E4B925A8-517A-BA34-519E-DD91C7D3C1AF}"/>
              </a:ext>
            </a:extLst>
          </p:cNvPr>
          <p:cNvSpPr txBox="1"/>
          <p:nvPr/>
        </p:nvSpPr>
        <p:spPr>
          <a:xfrm>
            <a:off x="858511" y="9728158"/>
            <a:ext cx="1156423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bg1"/>
                </a:solidFill>
                <a:latin typeface="Inter"/>
                <a:ea typeface="Inter"/>
              </a:rPr>
              <a:t>/library.universityofgalway.ie/studying/academicskills/</a:t>
            </a:r>
          </a:p>
        </p:txBody>
      </p:sp>
      <p:sp>
        <p:nvSpPr>
          <p:cNvPr id="3" name="TextBox 2">
            <a:extLst>
              <a:ext uri="{FF2B5EF4-FFF2-40B4-BE49-F238E27FC236}">
                <a16:creationId xmlns:a16="http://schemas.microsoft.com/office/drawing/2014/main" id="{63CFBA2C-DDC9-4D00-E390-754EA93E1772}"/>
              </a:ext>
            </a:extLst>
          </p:cNvPr>
          <p:cNvSpPr txBox="1"/>
          <p:nvPr/>
        </p:nvSpPr>
        <p:spPr>
          <a:xfrm>
            <a:off x="2106808" y="8378681"/>
            <a:ext cx="2154713" cy="369332"/>
          </a:xfrm>
          <a:prstGeom prst="rect">
            <a:avLst/>
          </a:prstGeom>
          <a:noFill/>
        </p:spPr>
        <p:txBody>
          <a:bodyPr wrap="square" rtlCol="0">
            <a:spAutoFit/>
          </a:bodyPr>
          <a:lstStyle/>
          <a:p>
            <a:r>
              <a:rPr lang="en-IE" b="1">
                <a:latin typeface="Inter" panose="020B0604020202020204" charset="0"/>
                <a:ea typeface="Inter" panose="020B0604020202020204" charset="0"/>
                <a:hlinkClick r:id="rId10"/>
              </a:rPr>
              <a:t>First Year In: FYI</a:t>
            </a:r>
            <a:endParaRPr lang="en-IE" b="1">
              <a:latin typeface="Inter" panose="020B0604020202020204" charset="0"/>
              <a:ea typeface="Inter" panose="020B0604020202020204" charset="0"/>
            </a:endParaRPr>
          </a:p>
        </p:txBody>
      </p:sp>
      <p:sp>
        <p:nvSpPr>
          <p:cNvPr id="4" name="TextBox 3">
            <a:extLst>
              <a:ext uri="{FF2B5EF4-FFF2-40B4-BE49-F238E27FC236}">
                <a16:creationId xmlns:a16="http://schemas.microsoft.com/office/drawing/2014/main" id="{78E53A07-ABBC-53A7-1A46-BA0303719EED}"/>
              </a:ext>
            </a:extLst>
          </p:cNvPr>
          <p:cNvSpPr txBox="1"/>
          <p:nvPr/>
        </p:nvSpPr>
        <p:spPr>
          <a:xfrm>
            <a:off x="5721761" y="8405796"/>
            <a:ext cx="3409874" cy="369332"/>
          </a:xfrm>
          <a:prstGeom prst="rect">
            <a:avLst/>
          </a:prstGeom>
          <a:noFill/>
        </p:spPr>
        <p:txBody>
          <a:bodyPr wrap="square" rtlCol="0">
            <a:spAutoFit/>
          </a:bodyPr>
          <a:lstStyle/>
          <a:p>
            <a:r>
              <a:rPr lang="en-IE" b="1">
                <a:latin typeface="Inter" panose="020B0604020202020204" charset="0"/>
                <a:ea typeface="Inter" panose="020B0604020202020204" charset="0"/>
                <a:hlinkClick r:id="rId11"/>
              </a:rPr>
              <a:t>Research Skills for Students</a:t>
            </a:r>
            <a:endParaRPr lang="en-IE" b="1">
              <a:latin typeface="Inter" panose="020B0604020202020204" charset="0"/>
              <a:ea typeface="Inter" panose="020B0604020202020204" charset="0"/>
            </a:endParaRPr>
          </a:p>
        </p:txBody>
      </p:sp>
      <p:sp>
        <p:nvSpPr>
          <p:cNvPr id="5" name="TextBox 4">
            <a:extLst>
              <a:ext uri="{FF2B5EF4-FFF2-40B4-BE49-F238E27FC236}">
                <a16:creationId xmlns:a16="http://schemas.microsoft.com/office/drawing/2014/main" id="{358C0DAF-9C34-B941-F29F-A0B22C14ABE7}"/>
              </a:ext>
            </a:extLst>
          </p:cNvPr>
          <p:cNvSpPr txBox="1"/>
          <p:nvPr/>
        </p:nvSpPr>
        <p:spPr>
          <a:xfrm>
            <a:off x="10281466" y="8378681"/>
            <a:ext cx="2388532" cy="369332"/>
          </a:xfrm>
          <a:prstGeom prst="rect">
            <a:avLst/>
          </a:prstGeom>
          <a:noFill/>
        </p:spPr>
        <p:txBody>
          <a:bodyPr wrap="square" rtlCol="0">
            <a:spAutoFit/>
          </a:bodyPr>
          <a:lstStyle/>
          <a:p>
            <a:r>
              <a:rPr lang="en-IE" b="1">
                <a:latin typeface="Inter" panose="020B0604020202020204" charset="0"/>
                <a:ea typeface="Inter" panose="020B0604020202020204" charset="0"/>
                <a:hlinkClick r:id="rId12"/>
              </a:rPr>
              <a:t>Academic Integrity</a:t>
            </a:r>
            <a:endParaRPr lang="en-IE" b="1">
              <a:latin typeface="Inter" panose="020B0604020202020204" charset="0"/>
              <a:ea typeface="Inter" panose="020B0604020202020204" charset="0"/>
            </a:endParaRPr>
          </a:p>
        </p:txBody>
      </p:sp>
      <p:sp>
        <p:nvSpPr>
          <p:cNvPr id="6" name="TextBox 5">
            <a:extLst>
              <a:ext uri="{FF2B5EF4-FFF2-40B4-BE49-F238E27FC236}">
                <a16:creationId xmlns:a16="http://schemas.microsoft.com/office/drawing/2014/main" id="{9074E14E-DBC7-8690-7E71-D03E347B59C7}"/>
              </a:ext>
            </a:extLst>
          </p:cNvPr>
          <p:cNvSpPr txBox="1"/>
          <p:nvPr/>
        </p:nvSpPr>
        <p:spPr>
          <a:xfrm>
            <a:off x="14163982" y="8363654"/>
            <a:ext cx="3954392" cy="369332"/>
          </a:xfrm>
          <a:prstGeom prst="rect">
            <a:avLst/>
          </a:prstGeom>
          <a:noFill/>
        </p:spPr>
        <p:txBody>
          <a:bodyPr wrap="square" rtlCol="0">
            <a:spAutoFit/>
          </a:bodyPr>
          <a:lstStyle/>
          <a:p>
            <a:r>
              <a:rPr lang="en-IE" b="1">
                <a:latin typeface="Inter" panose="020B0604020202020204" charset="0"/>
                <a:ea typeface="Inter" panose="020B0604020202020204" charset="0"/>
                <a:hlinkClick r:id="rId13"/>
              </a:rPr>
              <a:t>Master the Library Catalogue </a:t>
            </a:r>
            <a:endParaRPr lang="en-IE" b="1">
              <a:latin typeface="Inter" panose="020B0604020202020204" charset="0"/>
              <a:ea typeface="Inter" panose="020B0604020202020204" charset="0"/>
            </a:endParaRPr>
          </a:p>
        </p:txBody>
      </p:sp>
    </p:spTree>
    <p:extLst>
      <p:ext uri="{BB962C8B-B14F-4D97-AF65-F5344CB8AC3E}">
        <p14:creationId xmlns:p14="http://schemas.microsoft.com/office/powerpoint/2010/main" val="330782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51742-B45A-4403-6D25-6EDF6294497A}"/>
              </a:ext>
            </a:extLst>
          </p:cNvPr>
          <p:cNvSpPr>
            <a:spLocks noGrp="1"/>
          </p:cNvSpPr>
          <p:nvPr>
            <p:ph type="title"/>
          </p:nvPr>
        </p:nvSpPr>
        <p:spPr>
          <a:xfrm>
            <a:off x="855606" y="2789636"/>
            <a:ext cx="7352848" cy="4339018"/>
          </a:xfrm>
        </p:spPr>
        <p:txBody>
          <a:bodyPr/>
          <a:lstStyle/>
          <a:p>
            <a:r>
              <a:rPr lang="en-US" sz="7200"/>
              <a:t>Getting Started in the Library </a:t>
            </a:r>
            <a:br>
              <a:rPr lang="en-US" sz="7200"/>
            </a:br>
            <a:r>
              <a:rPr lang="en-US" sz="3000">
                <a:latin typeface="Inter"/>
                <a:ea typeface="Inter"/>
              </a:rPr>
              <a:t>library.universityofgalway.ie/studying</a:t>
            </a:r>
          </a:p>
        </p:txBody>
      </p:sp>
      <p:sp>
        <p:nvSpPr>
          <p:cNvPr id="5" name="TextBox 4"/>
          <p:cNvSpPr txBox="1"/>
          <p:nvPr/>
        </p:nvSpPr>
        <p:spPr>
          <a:xfrm flipH="1" flipV="1">
            <a:off x="855606" y="897089"/>
            <a:ext cx="4083876" cy="1343494"/>
          </a:xfrm>
          <a:prstGeom prst="rect">
            <a:avLst/>
          </a:prstGeom>
          <a:solidFill>
            <a:schemeClr val="accent1">
              <a:lumMod val="75000"/>
            </a:schemeClr>
          </a:solidFill>
        </p:spPr>
        <p:txBody>
          <a:bodyPr wrap="square" rtlCol="0">
            <a:spAutoFit/>
          </a:bodyPr>
          <a:lstStyle/>
          <a:p>
            <a:endParaRPr lang="en-I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94" y="479573"/>
            <a:ext cx="5760456" cy="2178525"/>
          </a:xfrm>
          <a:prstGeom prst="rect">
            <a:avLst/>
          </a:prstGeom>
          <a:solidFill>
            <a:srgbClr val="A70050"/>
          </a:solid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98" y="6201639"/>
            <a:ext cx="2880000" cy="2880000"/>
          </a:xfrm>
          <a:prstGeom prst="rect">
            <a:avLst/>
          </a:prstGeom>
        </p:spPr>
      </p:pic>
      <p:pic>
        <p:nvPicPr>
          <p:cNvPr id="7" name="Picture 6" descr="A screenshot of a book store&#10;&#10;AI-generated content may be incorrect.">
            <a:extLst>
              <a:ext uri="{FF2B5EF4-FFF2-40B4-BE49-F238E27FC236}">
                <a16:creationId xmlns:a16="http://schemas.microsoft.com/office/drawing/2014/main" id="{1F97711D-EC39-0F1A-541D-9F8FD29F0DAC}"/>
              </a:ext>
            </a:extLst>
          </p:cNvPr>
          <p:cNvPicPr>
            <a:picLocks noChangeAspect="1"/>
          </p:cNvPicPr>
          <p:nvPr/>
        </p:nvPicPr>
        <p:blipFill>
          <a:blip r:embed="rId5"/>
          <a:stretch>
            <a:fillRect/>
          </a:stretch>
        </p:blipFill>
        <p:spPr>
          <a:xfrm>
            <a:off x="9534394" y="642154"/>
            <a:ext cx="7357861" cy="10022561"/>
          </a:xfrm>
          <a:prstGeom prst="rect">
            <a:avLst/>
          </a:prstGeom>
        </p:spPr>
      </p:pic>
    </p:spTree>
    <p:extLst>
      <p:ext uri="{BB962C8B-B14F-4D97-AF65-F5344CB8AC3E}">
        <p14:creationId xmlns:p14="http://schemas.microsoft.com/office/powerpoint/2010/main" val="44939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102F-DD1E-0E76-A480-70C1C2E675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BB5C3C-F115-0F86-6D53-5D9D1044EDE1}"/>
              </a:ext>
            </a:extLst>
          </p:cNvPr>
          <p:cNvSpPr>
            <a:spLocks noGrp="1"/>
          </p:cNvSpPr>
          <p:nvPr>
            <p:ph idx="1"/>
          </p:nvPr>
        </p:nvSpPr>
        <p:spPr>
          <a:xfrm>
            <a:off x="733735" y="3839207"/>
            <a:ext cx="13275399" cy="6676393"/>
          </a:xfrm>
        </p:spPr>
        <p:txBody>
          <a:bodyPr lIns="91440" tIns="45720" rIns="91440" bIns="45720" anchor="t"/>
          <a:lstStyle/>
          <a:p>
            <a:endParaRPr lang="en-IE" dirty="0"/>
          </a:p>
          <a:p>
            <a:pPr marL="457200" indent="-457200">
              <a:buFont typeface="Arial" panose="020B0604020202020204" pitchFamily="34" charset="0"/>
              <a:buChar char="•"/>
            </a:pPr>
            <a:r>
              <a:rPr lang="en-IE" b="1" dirty="0">
                <a:latin typeface="Inter"/>
                <a:ea typeface="Inter"/>
              </a:rPr>
              <a:t>Library Tours</a:t>
            </a:r>
            <a:endParaRPr lang="en-IE" dirty="0">
              <a:latin typeface="Inter"/>
              <a:ea typeface="Inter"/>
            </a:endParaRPr>
          </a:p>
          <a:p>
            <a:pPr marL="914400" lvl="1" indent="-457200">
              <a:buFont typeface="Courier New" panose="020B0604020202020204" pitchFamily="34" charset="0"/>
              <a:buChar char="o"/>
            </a:pPr>
            <a:r>
              <a:rPr lang="en-IE" dirty="0">
                <a:solidFill>
                  <a:srgbClr val="000000"/>
                </a:solidFill>
                <a:latin typeface="Inter"/>
                <a:ea typeface="Inter"/>
              </a:rPr>
              <a:t>Friday, Monday, Tuesday</a:t>
            </a:r>
          </a:p>
          <a:p>
            <a:pPr marL="914400" lvl="1" indent="-457200">
              <a:buFont typeface="Courier New" panose="020B0604020202020204" pitchFamily="34" charset="0"/>
              <a:buChar char="o"/>
            </a:pPr>
            <a:r>
              <a:rPr lang="en-IE" dirty="0">
                <a:solidFill>
                  <a:srgbClr val="000000"/>
                </a:solidFill>
                <a:latin typeface="Inter"/>
                <a:ea typeface="Inter"/>
              </a:rPr>
              <a:t>12:00, 13:00, 14:00</a:t>
            </a:r>
          </a:p>
          <a:p>
            <a:pPr marL="914400" lvl="1" indent="-457200">
              <a:buFont typeface="Courier New" panose="020B0604020202020204" pitchFamily="34" charset="0"/>
              <a:buChar char="o"/>
            </a:pPr>
            <a:r>
              <a:rPr lang="en-IE" dirty="0">
                <a:solidFill>
                  <a:srgbClr val="000000"/>
                </a:solidFill>
                <a:latin typeface="Inter"/>
                <a:ea typeface="Inter"/>
              </a:rPr>
              <a:t>Meet in the Hardiman Building Foyer</a:t>
            </a:r>
            <a:endParaRPr lang="en-IE" dirty="0">
              <a:latin typeface="Inter"/>
              <a:ea typeface="Inter"/>
            </a:endParaRPr>
          </a:p>
          <a:p>
            <a:pPr lvl="1"/>
            <a:endParaRPr lang="en-IE" dirty="0">
              <a:latin typeface="Inter"/>
              <a:ea typeface="Inter"/>
            </a:endParaRPr>
          </a:p>
          <a:p>
            <a:endParaRPr lang="en-IE" dirty="0"/>
          </a:p>
        </p:txBody>
      </p:sp>
      <p:sp>
        <p:nvSpPr>
          <p:cNvPr id="3" name="Title 2">
            <a:extLst>
              <a:ext uri="{FF2B5EF4-FFF2-40B4-BE49-F238E27FC236}">
                <a16:creationId xmlns:a16="http://schemas.microsoft.com/office/drawing/2014/main" id="{E9DD08CD-C1C8-53C8-FF4C-AC539337B8F9}"/>
              </a:ext>
            </a:extLst>
          </p:cNvPr>
          <p:cNvSpPr>
            <a:spLocks noGrp="1"/>
          </p:cNvSpPr>
          <p:nvPr>
            <p:ph type="title"/>
          </p:nvPr>
        </p:nvSpPr>
        <p:spPr>
          <a:xfrm>
            <a:off x="733735" y="2314844"/>
            <a:ext cx="15214129" cy="1015664"/>
          </a:xfrm>
        </p:spPr>
        <p:txBody>
          <a:bodyPr/>
          <a:lstStyle/>
          <a:p>
            <a:r>
              <a:rPr lang="en-IE" dirty="0"/>
              <a:t>Orientation Supports</a:t>
            </a:r>
            <a:endParaRPr lang="en-US" dirty="0"/>
          </a:p>
        </p:txBody>
      </p:sp>
      <p:pic>
        <p:nvPicPr>
          <p:cNvPr id="4" name="Picture 3">
            <a:extLst>
              <a:ext uri="{FF2B5EF4-FFF2-40B4-BE49-F238E27FC236}">
                <a16:creationId xmlns:a16="http://schemas.microsoft.com/office/drawing/2014/main" id="{F80154A6-0532-1832-9EFC-37D5EDD2179A}"/>
              </a:ext>
            </a:extLst>
          </p:cNvPr>
          <p:cNvPicPr>
            <a:picLocks noChangeAspect="1"/>
          </p:cNvPicPr>
          <p:nvPr/>
        </p:nvPicPr>
        <p:blipFill>
          <a:blip r:embed="rId3"/>
          <a:stretch>
            <a:fillRect/>
          </a:stretch>
        </p:blipFill>
        <p:spPr>
          <a:xfrm>
            <a:off x="9874413" y="3959225"/>
            <a:ext cx="7543492" cy="5035281"/>
          </a:xfrm>
          <a:prstGeom prst="rect">
            <a:avLst/>
          </a:prstGeom>
        </p:spPr>
      </p:pic>
    </p:spTree>
    <p:extLst>
      <p:ext uri="{BB962C8B-B14F-4D97-AF65-F5344CB8AC3E}">
        <p14:creationId xmlns:p14="http://schemas.microsoft.com/office/powerpoint/2010/main" val="1544509241"/>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606552-8d90-4910-978e-84e10f95dec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A6F55AADAD4B42B77E9D9A17E20587" ma:contentTypeVersion="13" ma:contentTypeDescription="Create a new document." ma:contentTypeScope="" ma:versionID="214e1b22b0a957521df8d4e62afc798f">
  <xsd:schema xmlns:xsd="http://www.w3.org/2001/XMLSchema" xmlns:xs="http://www.w3.org/2001/XMLSchema" xmlns:p="http://schemas.microsoft.com/office/2006/metadata/properties" xmlns:ns2="8c606552-8d90-4910-978e-84e10f95dec7" xmlns:ns3="b1ac9f2a-5299-42b5-9d02-484d6cd13430" targetNamespace="http://schemas.microsoft.com/office/2006/metadata/properties" ma:root="true" ma:fieldsID="d76741fc1ca61d2dc2175f8a885d95fd" ns2:_="" ns3:_="">
    <xsd:import namespace="8c606552-8d90-4910-978e-84e10f95dec7"/>
    <xsd:import namespace="b1ac9f2a-5299-42b5-9d02-484d6cd134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06552-8d90-4910-978e-84e10f95d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0509728-31c9-4ac3-934d-712f3fb036c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ac9f2a-5299-42b5-9d02-484d6cd1343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D0562D-565A-4A29-BDC2-C8A255272D95}">
  <ds:schemaRefs>
    <ds:schemaRef ds:uri="8c606552-8d90-4910-978e-84e10f95dec7"/>
    <ds:schemaRef ds:uri="b1ac9f2a-5299-42b5-9d02-484d6cd134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A12D5455-3693-4539-AA0D-8FFBAA6FE2EA}">
  <ds:schemaRefs>
    <ds:schemaRef ds:uri="8c606552-8d90-4910-978e-84e10f95dec7"/>
    <ds:schemaRef ds:uri="b1ac9f2a-5299-42b5-9d02-484d6cd134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848</Words>
  <Application>Microsoft Macintosh PowerPoint</Application>
  <PresentationFormat>Custom</PresentationFormat>
  <Paragraphs>98</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Spectral</vt:lpstr>
      <vt:lpstr>Arial</vt:lpstr>
      <vt:lpstr>Spectral-Light</vt:lpstr>
      <vt:lpstr>Calibri</vt:lpstr>
      <vt:lpstr>Inter</vt:lpstr>
      <vt:lpstr>Courier New</vt:lpstr>
      <vt:lpstr>Office Theme</vt:lpstr>
      <vt:lpstr>Welcome to  The Library </vt:lpstr>
      <vt:lpstr>Opening Hours</vt:lpstr>
      <vt:lpstr>PowerPoint Presentation</vt:lpstr>
      <vt:lpstr>Supporting Your Academic Success...</vt:lpstr>
      <vt:lpstr>Supporting Your Academic Success... </vt:lpstr>
      <vt:lpstr>Services and Supports </vt:lpstr>
      <vt:lpstr>Library Resources</vt:lpstr>
      <vt:lpstr>Getting Started in the Library  library.universityofgalway.ie/studying</vt:lpstr>
      <vt:lpstr>Orientation Supports</vt:lpstr>
      <vt:lpstr>PowerPoint Presentation</vt:lpstr>
      <vt:lpstr>Go raibh maith agat!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Kennedy, Eileen</cp:lastModifiedBy>
  <cp:revision>2</cp:revision>
  <dcterms:created xsi:type="dcterms:W3CDTF">2022-08-02T10:02:09Z</dcterms:created>
  <dcterms:modified xsi:type="dcterms:W3CDTF">2026-01-07T10:16:18Z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0x0101009BA6F55AADAD4B42B77E9D9A17E20587</vt:lpwstr>
  </property>
  <property fmtid="{D5CDD505-2E9C-101B-9397-08002B2CF9AE}" pid="7" name="MediaServiceImageTags">
    <vt:lpwstr/>
  </property>
</Properties>
</file>