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9"/>
  </p:notesMasterIdLst>
  <p:sldIdLst>
    <p:sldId id="430" r:id="rId5"/>
    <p:sldId id="431" r:id="rId6"/>
    <p:sldId id="302" r:id="rId7"/>
    <p:sldId id="331" r:id="rId8"/>
    <p:sldId id="304" r:id="rId9"/>
    <p:sldId id="429" r:id="rId10"/>
    <p:sldId id="396" r:id="rId11"/>
    <p:sldId id="397" r:id="rId12"/>
    <p:sldId id="348" r:id="rId13"/>
    <p:sldId id="403" r:id="rId14"/>
    <p:sldId id="398" r:id="rId15"/>
    <p:sldId id="404" r:id="rId16"/>
    <p:sldId id="415" r:id="rId17"/>
    <p:sldId id="417" r:id="rId18"/>
    <p:sldId id="418" r:id="rId19"/>
    <p:sldId id="362" r:id="rId20"/>
    <p:sldId id="423" r:id="rId21"/>
    <p:sldId id="424" r:id="rId22"/>
    <p:sldId id="427" r:id="rId23"/>
    <p:sldId id="425" r:id="rId24"/>
    <p:sldId id="416" r:id="rId25"/>
    <p:sldId id="428" r:id="rId26"/>
    <p:sldId id="406" r:id="rId27"/>
    <p:sldId id="413" r:id="rId28"/>
    <p:sldId id="410" r:id="rId29"/>
    <p:sldId id="412" r:id="rId30"/>
    <p:sldId id="411" r:id="rId31"/>
    <p:sldId id="414" r:id="rId32"/>
    <p:sldId id="422" r:id="rId33"/>
    <p:sldId id="420" r:id="rId34"/>
    <p:sldId id="421" r:id="rId35"/>
    <p:sldId id="419" r:id="rId36"/>
    <p:sldId id="364" r:id="rId37"/>
    <p:sldId id="365" r:id="rId38"/>
  </p:sldIdLst>
  <p:sldSz cx="20104100" cy="11309350"/>
  <p:notesSz cx="20104100" cy="11309350"/>
  <p:embeddedFontLst>
    <p:embeddedFont>
      <p:font typeface="Avenir Next" panose="020B0503020202020204" pitchFamily="34" charset="0"/>
      <p:regular r:id="rId40"/>
      <p:bold r:id="rId41"/>
      <p:italic r:id="rId42"/>
      <p:boldItalic r:id="rId43"/>
    </p:embeddedFont>
    <p:embeddedFont>
      <p:font typeface="Inter" panose="020F0502020204030204" pitchFamily="34" charset="0"/>
      <p:regular r:id="rId44"/>
      <p:bold r:id="rId45"/>
      <p:italic r:id="rId46"/>
      <p:boldItalic r:id="rId47"/>
    </p:embeddedFont>
    <p:embeddedFont>
      <p:font typeface="Spectral" panose="02020502060000000000" pitchFamily="18" charset="77"/>
      <p:regular r:id="rId48"/>
      <p:bold r:id="rId49"/>
      <p:italic r:id="rId50"/>
      <p:boldItalic r:id="rId51"/>
    </p:embeddedFont>
    <p:embeddedFont>
      <p:font typeface="Spectral-Light" panose="02020302060000000000" pitchFamily="18" charset="77"/>
      <p:regular r:id="rId52"/>
      <p:italic r:id="rId53"/>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7"/>
    <p:restoredTop sz="78425"/>
  </p:normalViewPr>
  <p:slideViewPr>
    <p:cSldViewPr snapToGrid="0">
      <p:cViewPr varScale="1">
        <p:scale>
          <a:sx n="59" d="100"/>
          <a:sy n="59" d="100"/>
        </p:scale>
        <p:origin x="1448"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12/2/25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345433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8BD9-1870-F5FF-54FF-D72FEE01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E9136-EF9B-273C-0020-A0DBC6814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D2898-8022-D129-DD69-66EA3EF29B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275EBA9-131C-72DA-427C-B6D58C476C18}"/>
              </a:ext>
            </a:extLst>
          </p:cNvPr>
          <p:cNvSpPr>
            <a:spLocks noGrp="1"/>
          </p:cNvSpPr>
          <p:nvPr>
            <p:ph type="sldNum" sz="quarter" idx="5"/>
          </p:nvPr>
        </p:nvSpPr>
        <p:spPr/>
        <p:txBody>
          <a:bodyPr/>
          <a:lstStyle/>
          <a:p>
            <a:fld id="{8455A33F-C8A7-DE49-A7E8-C404C3272368}" type="slidenum">
              <a:rPr lang="en-US" smtClean="0"/>
              <a:t>12</a:t>
            </a:fld>
            <a:endParaRPr lang="en-US"/>
          </a:p>
        </p:txBody>
      </p:sp>
    </p:spTree>
    <p:extLst>
      <p:ext uri="{BB962C8B-B14F-4D97-AF65-F5344CB8AC3E}">
        <p14:creationId xmlns:p14="http://schemas.microsoft.com/office/powerpoint/2010/main" val="334897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7109-0CC3-B61D-196A-E7996198E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04E10-AA5C-2795-383B-F4FF262A9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DF841-7E71-1BCF-71AC-0CCFDE9445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07741AD-5E5E-77DA-48DC-4699FDEA3642}"/>
              </a:ext>
            </a:extLst>
          </p:cNvPr>
          <p:cNvSpPr>
            <a:spLocks noGrp="1"/>
          </p:cNvSpPr>
          <p:nvPr>
            <p:ph type="sldNum" sz="quarter" idx="5"/>
          </p:nvPr>
        </p:nvSpPr>
        <p:spPr/>
        <p:txBody>
          <a:bodyPr/>
          <a:lstStyle/>
          <a:p>
            <a:fld id="{8455A33F-C8A7-DE49-A7E8-C404C3272368}" type="slidenum">
              <a:rPr lang="en-US" smtClean="0"/>
              <a:t>13</a:t>
            </a:fld>
            <a:endParaRPr lang="en-US"/>
          </a:p>
        </p:txBody>
      </p:sp>
    </p:spTree>
    <p:extLst>
      <p:ext uri="{BB962C8B-B14F-4D97-AF65-F5344CB8AC3E}">
        <p14:creationId xmlns:p14="http://schemas.microsoft.com/office/powerpoint/2010/main" val="388118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3135-699A-8610-6075-E0CE57E98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F5DED-828B-5F23-8432-7B5FD8939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67009-CA5B-9BF6-21BD-20B99497BE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1DC6AB-5C67-77D1-A98E-8641CD36D4FD}"/>
              </a:ext>
            </a:extLst>
          </p:cNvPr>
          <p:cNvSpPr>
            <a:spLocks noGrp="1"/>
          </p:cNvSpPr>
          <p:nvPr>
            <p:ph type="sldNum" sz="quarter" idx="5"/>
          </p:nvPr>
        </p:nvSpPr>
        <p:spPr/>
        <p:txBody>
          <a:bodyPr/>
          <a:lstStyle/>
          <a:p>
            <a:fld id="{8455A33F-C8A7-DE49-A7E8-C404C3272368}" type="slidenum">
              <a:rPr lang="en-US" smtClean="0"/>
              <a:t>14</a:t>
            </a:fld>
            <a:endParaRPr lang="en-US"/>
          </a:p>
        </p:txBody>
      </p:sp>
    </p:spTree>
    <p:extLst>
      <p:ext uri="{BB962C8B-B14F-4D97-AF65-F5344CB8AC3E}">
        <p14:creationId xmlns:p14="http://schemas.microsoft.com/office/powerpoint/2010/main" val="184319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2F27-8C4D-1195-DF66-C516AC4E7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1B629-0C50-1B53-26A3-371E2F7F7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61570-9A48-B735-1ECF-B3740B73518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11DC70-82C8-2018-3352-35F057E7FD78}"/>
              </a:ext>
            </a:extLst>
          </p:cNvPr>
          <p:cNvSpPr>
            <a:spLocks noGrp="1"/>
          </p:cNvSpPr>
          <p:nvPr>
            <p:ph type="sldNum" sz="quarter" idx="5"/>
          </p:nvPr>
        </p:nvSpPr>
        <p:spPr/>
        <p:txBody>
          <a:bodyPr/>
          <a:lstStyle/>
          <a:p>
            <a:fld id="{8455A33F-C8A7-DE49-A7E8-C404C3272368}" type="slidenum">
              <a:rPr lang="en-US" smtClean="0"/>
              <a:t>15</a:t>
            </a:fld>
            <a:endParaRPr lang="en-US"/>
          </a:p>
        </p:txBody>
      </p:sp>
    </p:spTree>
    <p:extLst>
      <p:ext uri="{BB962C8B-B14F-4D97-AF65-F5344CB8AC3E}">
        <p14:creationId xmlns:p14="http://schemas.microsoft.com/office/powerpoint/2010/main" val="3585524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CD715-55C5-0A76-8475-31AAB9ED4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0F08A-A9C5-F6F9-262D-4D93DE6A3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FD7BF-30F0-BCEE-D7D1-4DA9732CF6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67E29DE-34AB-013A-852E-662AAD71FDD1}"/>
              </a:ext>
            </a:extLst>
          </p:cNvPr>
          <p:cNvSpPr>
            <a:spLocks noGrp="1"/>
          </p:cNvSpPr>
          <p:nvPr>
            <p:ph type="sldNum" sz="quarter" idx="5"/>
          </p:nvPr>
        </p:nvSpPr>
        <p:spPr/>
        <p:txBody>
          <a:bodyPr/>
          <a:lstStyle/>
          <a:p>
            <a:fld id="{8455A33F-C8A7-DE49-A7E8-C404C3272368}" type="slidenum">
              <a:rPr lang="en-US" smtClean="0"/>
              <a:t>23</a:t>
            </a:fld>
            <a:endParaRPr lang="en-US"/>
          </a:p>
        </p:txBody>
      </p:sp>
    </p:spTree>
    <p:extLst>
      <p:ext uri="{BB962C8B-B14F-4D97-AF65-F5344CB8AC3E}">
        <p14:creationId xmlns:p14="http://schemas.microsoft.com/office/powerpoint/2010/main" val="428875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C7EA4-1375-EFB2-E158-C97BCD02B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BE711-7180-6203-EC38-A6705DB97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3A103-05B5-306F-5556-131634846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8364B2-563D-943A-4759-AF006315A153}"/>
              </a:ext>
            </a:extLst>
          </p:cNvPr>
          <p:cNvSpPr>
            <a:spLocks noGrp="1"/>
          </p:cNvSpPr>
          <p:nvPr>
            <p:ph type="sldNum" sz="quarter" idx="5"/>
          </p:nvPr>
        </p:nvSpPr>
        <p:spPr/>
        <p:txBody>
          <a:bodyPr/>
          <a:lstStyle/>
          <a:p>
            <a:fld id="{8455A33F-C8A7-DE49-A7E8-C404C3272368}" type="slidenum">
              <a:rPr lang="en-US" smtClean="0"/>
              <a:t>24</a:t>
            </a:fld>
            <a:endParaRPr lang="en-US"/>
          </a:p>
        </p:txBody>
      </p:sp>
    </p:spTree>
    <p:extLst>
      <p:ext uri="{BB962C8B-B14F-4D97-AF65-F5344CB8AC3E}">
        <p14:creationId xmlns:p14="http://schemas.microsoft.com/office/powerpoint/2010/main" val="82987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6D02E-6161-2359-3F11-D3B1E8DF6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8491D-D48A-FFF4-EBA2-40BF44225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426A1-3D10-B4F0-5FB5-2AFF8821E2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0D7987-4894-06D0-FEC6-CDFE7F0C55CC}"/>
              </a:ext>
            </a:extLst>
          </p:cNvPr>
          <p:cNvSpPr>
            <a:spLocks noGrp="1"/>
          </p:cNvSpPr>
          <p:nvPr>
            <p:ph type="sldNum" sz="quarter" idx="5"/>
          </p:nvPr>
        </p:nvSpPr>
        <p:spPr/>
        <p:txBody>
          <a:bodyPr/>
          <a:lstStyle/>
          <a:p>
            <a:fld id="{8455A33F-C8A7-DE49-A7E8-C404C3272368}" type="slidenum">
              <a:rPr lang="en-US" smtClean="0"/>
              <a:t>25</a:t>
            </a:fld>
            <a:endParaRPr lang="en-US"/>
          </a:p>
        </p:txBody>
      </p:sp>
    </p:spTree>
    <p:extLst>
      <p:ext uri="{BB962C8B-B14F-4D97-AF65-F5344CB8AC3E}">
        <p14:creationId xmlns:p14="http://schemas.microsoft.com/office/powerpoint/2010/main" val="118158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09ED-3ED7-ADEA-F921-78F4DFC2F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79C8D-AB2C-C0C3-47C4-2C2200889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01E6B-2EA7-8BE3-A44A-E738623FAD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99E83D-7A98-E421-52DA-317E0272F67E}"/>
              </a:ext>
            </a:extLst>
          </p:cNvPr>
          <p:cNvSpPr>
            <a:spLocks noGrp="1"/>
          </p:cNvSpPr>
          <p:nvPr>
            <p:ph type="sldNum" sz="quarter" idx="5"/>
          </p:nvPr>
        </p:nvSpPr>
        <p:spPr/>
        <p:txBody>
          <a:bodyPr/>
          <a:lstStyle/>
          <a:p>
            <a:fld id="{8455A33F-C8A7-DE49-A7E8-C404C3272368}" type="slidenum">
              <a:rPr lang="en-US" smtClean="0"/>
              <a:t>26</a:t>
            </a:fld>
            <a:endParaRPr lang="en-US"/>
          </a:p>
        </p:txBody>
      </p:sp>
    </p:spTree>
    <p:extLst>
      <p:ext uri="{BB962C8B-B14F-4D97-AF65-F5344CB8AC3E}">
        <p14:creationId xmlns:p14="http://schemas.microsoft.com/office/powerpoint/2010/main" val="2127222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237E-EB8A-680A-7C41-7703B694D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D3413-205C-88DB-F409-69667CC5A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3A2B2-53CD-9E1A-A788-B81051FA6B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4D3237-2630-4EF7-21E0-A7FACDB2B6AD}"/>
              </a:ext>
            </a:extLst>
          </p:cNvPr>
          <p:cNvSpPr>
            <a:spLocks noGrp="1"/>
          </p:cNvSpPr>
          <p:nvPr>
            <p:ph type="sldNum" sz="quarter" idx="5"/>
          </p:nvPr>
        </p:nvSpPr>
        <p:spPr/>
        <p:txBody>
          <a:bodyPr/>
          <a:lstStyle/>
          <a:p>
            <a:fld id="{8455A33F-C8A7-DE49-A7E8-C404C3272368}" type="slidenum">
              <a:rPr lang="en-US" smtClean="0"/>
              <a:t>27</a:t>
            </a:fld>
            <a:endParaRPr lang="en-US"/>
          </a:p>
        </p:txBody>
      </p:sp>
    </p:spTree>
    <p:extLst>
      <p:ext uri="{BB962C8B-B14F-4D97-AF65-F5344CB8AC3E}">
        <p14:creationId xmlns:p14="http://schemas.microsoft.com/office/powerpoint/2010/main" val="989967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C192-393D-3D8D-103B-99E723D82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0B53F-A020-4AB8-8F86-15F2F3B2E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A6576-CBCA-A318-11F3-85DDE5B828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6514EF-0AF3-D204-17A1-EC1CE990770A}"/>
              </a:ext>
            </a:extLst>
          </p:cNvPr>
          <p:cNvSpPr>
            <a:spLocks noGrp="1"/>
          </p:cNvSpPr>
          <p:nvPr>
            <p:ph type="sldNum" sz="quarter" idx="5"/>
          </p:nvPr>
        </p:nvSpPr>
        <p:spPr/>
        <p:txBody>
          <a:bodyPr/>
          <a:lstStyle/>
          <a:p>
            <a:fld id="{8455A33F-C8A7-DE49-A7E8-C404C3272368}" type="slidenum">
              <a:rPr lang="en-US" smtClean="0"/>
              <a:t>28</a:t>
            </a:fld>
            <a:endParaRPr lang="en-US"/>
          </a:p>
        </p:txBody>
      </p:sp>
    </p:spTree>
    <p:extLst>
      <p:ext uri="{BB962C8B-B14F-4D97-AF65-F5344CB8AC3E}">
        <p14:creationId xmlns:p14="http://schemas.microsoft.com/office/powerpoint/2010/main" val="45442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55A33F-C8A7-DE49-A7E8-C404C3272368}" type="slidenum">
              <a:rPr lang="en-US" smtClean="0"/>
              <a:t>2</a:t>
            </a:fld>
            <a:endParaRPr lang="en-US"/>
          </a:p>
        </p:txBody>
      </p:sp>
    </p:spTree>
    <p:extLst>
      <p:ext uri="{BB962C8B-B14F-4D97-AF65-F5344CB8AC3E}">
        <p14:creationId xmlns:p14="http://schemas.microsoft.com/office/powerpoint/2010/main" val="84706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55A33F-C8A7-DE49-A7E8-C404C3272368}" type="slidenum">
              <a:rPr lang="en-US" smtClean="0"/>
              <a:t>30</a:t>
            </a:fld>
            <a:endParaRPr lang="en-US"/>
          </a:p>
        </p:txBody>
      </p:sp>
    </p:spTree>
    <p:extLst>
      <p:ext uri="{BB962C8B-B14F-4D97-AF65-F5344CB8AC3E}">
        <p14:creationId xmlns:p14="http://schemas.microsoft.com/office/powerpoint/2010/main" val="10797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55A33F-C8A7-DE49-A7E8-C404C3272368}" type="slidenum">
              <a:rPr lang="en-US" smtClean="0"/>
              <a:t>3</a:t>
            </a:fld>
            <a:endParaRPr lang="en-US"/>
          </a:p>
        </p:txBody>
      </p:sp>
    </p:spTree>
    <p:extLst>
      <p:ext uri="{BB962C8B-B14F-4D97-AF65-F5344CB8AC3E}">
        <p14:creationId xmlns:p14="http://schemas.microsoft.com/office/powerpoint/2010/main" val="103676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55A33F-C8A7-DE49-A7E8-C404C3272368}" type="slidenum">
              <a:rPr lang="en-US" smtClean="0"/>
              <a:t>5</a:t>
            </a:fld>
            <a:endParaRPr lang="en-US"/>
          </a:p>
        </p:txBody>
      </p:sp>
    </p:spTree>
    <p:extLst>
      <p:ext uri="{BB962C8B-B14F-4D97-AF65-F5344CB8AC3E}">
        <p14:creationId xmlns:p14="http://schemas.microsoft.com/office/powerpoint/2010/main" val="322837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E1D-A59B-7F09-7A7F-0476F658B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8335-B571-2945-2721-F2E61B98A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85F0D-54C6-93BF-04AC-45B5773C32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01FF77-C7B1-450A-02C3-7D0F6C511585}"/>
              </a:ext>
            </a:extLst>
          </p:cNvPr>
          <p:cNvSpPr>
            <a:spLocks noGrp="1"/>
          </p:cNvSpPr>
          <p:nvPr>
            <p:ph type="sldNum" sz="quarter" idx="5"/>
          </p:nvPr>
        </p:nvSpPr>
        <p:spPr/>
        <p:txBody>
          <a:bodyPr/>
          <a:lstStyle/>
          <a:p>
            <a:fld id="{8455A33F-C8A7-DE49-A7E8-C404C3272368}" type="slidenum">
              <a:rPr lang="en-US" smtClean="0"/>
              <a:t>6</a:t>
            </a:fld>
            <a:endParaRPr lang="en-US"/>
          </a:p>
        </p:txBody>
      </p:sp>
    </p:spTree>
    <p:extLst>
      <p:ext uri="{BB962C8B-B14F-4D97-AF65-F5344CB8AC3E}">
        <p14:creationId xmlns:p14="http://schemas.microsoft.com/office/powerpoint/2010/main" val="384683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6278-D5E4-9F6E-BFA1-F225FF670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81B9A-F371-E9D8-DFDD-45C00C90E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6EC45-420C-C630-3DF8-49B8D8976C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7C9F40-3CAF-FB7D-DD2C-3CEB042C366F}"/>
              </a:ext>
            </a:extLst>
          </p:cNvPr>
          <p:cNvSpPr>
            <a:spLocks noGrp="1"/>
          </p:cNvSpPr>
          <p:nvPr>
            <p:ph type="sldNum" sz="quarter" idx="5"/>
          </p:nvPr>
        </p:nvSpPr>
        <p:spPr/>
        <p:txBody>
          <a:bodyPr/>
          <a:lstStyle/>
          <a:p>
            <a:fld id="{8455A33F-C8A7-DE49-A7E8-C404C3272368}" type="slidenum">
              <a:rPr lang="en-US" smtClean="0"/>
              <a:t>7</a:t>
            </a:fld>
            <a:endParaRPr lang="en-US"/>
          </a:p>
        </p:txBody>
      </p:sp>
    </p:spTree>
    <p:extLst>
      <p:ext uri="{BB962C8B-B14F-4D97-AF65-F5344CB8AC3E}">
        <p14:creationId xmlns:p14="http://schemas.microsoft.com/office/powerpoint/2010/main" val="241926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A1BF4-3AAC-A65D-607F-75748D71E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B860A-A2A7-AE21-CC5F-D86BD52AB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3CD7F-7C2E-D91E-96A1-3DB10F5D63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2E5B71-CE11-6750-4F52-3ADC597D9220}"/>
              </a:ext>
            </a:extLst>
          </p:cNvPr>
          <p:cNvSpPr>
            <a:spLocks noGrp="1"/>
          </p:cNvSpPr>
          <p:nvPr>
            <p:ph type="sldNum" sz="quarter" idx="5"/>
          </p:nvPr>
        </p:nvSpPr>
        <p:spPr/>
        <p:txBody>
          <a:bodyPr/>
          <a:lstStyle/>
          <a:p>
            <a:fld id="{8455A33F-C8A7-DE49-A7E8-C404C3272368}" type="slidenum">
              <a:rPr lang="en-US" smtClean="0"/>
              <a:t>8</a:t>
            </a:fld>
            <a:endParaRPr lang="en-US"/>
          </a:p>
        </p:txBody>
      </p:sp>
    </p:spTree>
    <p:extLst>
      <p:ext uri="{BB962C8B-B14F-4D97-AF65-F5344CB8AC3E}">
        <p14:creationId xmlns:p14="http://schemas.microsoft.com/office/powerpoint/2010/main" val="251045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3791-6B75-2263-0AD7-3D2BC4528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D5C53-C401-107B-27C1-FF2E151C3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F6508-0198-6635-5213-49640F720B9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5EEEA1-84F2-FB2A-E986-1F30057B7AE9}"/>
              </a:ext>
            </a:extLst>
          </p:cNvPr>
          <p:cNvSpPr>
            <a:spLocks noGrp="1"/>
          </p:cNvSpPr>
          <p:nvPr>
            <p:ph type="sldNum" sz="quarter" idx="5"/>
          </p:nvPr>
        </p:nvSpPr>
        <p:spPr/>
        <p:txBody>
          <a:bodyPr/>
          <a:lstStyle/>
          <a:p>
            <a:fld id="{8455A33F-C8A7-DE49-A7E8-C404C3272368}" type="slidenum">
              <a:rPr lang="en-US" smtClean="0"/>
              <a:t>10</a:t>
            </a:fld>
            <a:endParaRPr lang="en-US"/>
          </a:p>
        </p:txBody>
      </p:sp>
    </p:spTree>
    <p:extLst>
      <p:ext uri="{BB962C8B-B14F-4D97-AF65-F5344CB8AC3E}">
        <p14:creationId xmlns:p14="http://schemas.microsoft.com/office/powerpoint/2010/main" val="126633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6B109-362F-5C9C-E376-D336B4B7C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93F44-A5D1-DB07-DAFA-A79A0A57C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B186A-1030-7E87-1816-2D00D971D60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7D6ECF-1557-9CEC-DB5B-22F611749241}"/>
              </a:ext>
            </a:extLst>
          </p:cNvPr>
          <p:cNvSpPr>
            <a:spLocks noGrp="1"/>
          </p:cNvSpPr>
          <p:nvPr>
            <p:ph type="sldNum" sz="quarter" idx="5"/>
          </p:nvPr>
        </p:nvSpPr>
        <p:spPr/>
        <p:txBody>
          <a:bodyPr/>
          <a:lstStyle/>
          <a:p>
            <a:fld id="{8455A33F-C8A7-DE49-A7E8-C404C3272368}" type="slidenum">
              <a:rPr lang="en-US" smtClean="0"/>
              <a:t>11</a:t>
            </a:fld>
            <a:endParaRPr lang="en-US"/>
          </a:p>
        </p:txBody>
      </p:sp>
    </p:spTree>
    <p:extLst>
      <p:ext uri="{BB962C8B-B14F-4D97-AF65-F5344CB8AC3E}">
        <p14:creationId xmlns:p14="http://schemas.microsoft.com/office/powerpoint/2010/main" val="125040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5" y="3358659"/>
            <a:ext cx="17807951" cy="3769995"/>
          </a:xfrm>
          <a:prstGeom prst="rect">
            <a:avLst/>
          </a:prstGeom>
        </p:spPr>
        <p:txBody>
          <a:bodyPr vert="horz" lIns="91440" tIns="45720" rIns="91440" bIns="45720" rtlCol="0" anchor="t">
            <a:noAutofit/>
          </a:bodyPr>
          <a:lstStyle>
            <a:lvl1pPr>
              <a:defRPr sz="8800">
                <a:solidFill>
                  <a:schemeClr val="bg1"/>
                </a:solidFill>
                <a:latin typeface="Avenir Next" panose="020B0503020202020204" pitchFamily="34" charset="0"/>
              </a:defRPr>
            </a:lvl1pPr>
          </a:lstStyle>
          <a:p>
            <a:r>
              <a:rPr lang="en-GB" dirty="0"/>
              <a:t>Divider Slide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atin typeface="Avenir Next" panose="020B0503020202020204" pitchFamily="34" charset="0"/>
              </a:defRPr>
            </a:lvl1pPr>
          </a:lstStyle>
          <a:p>
            <a:r>
              <a:rPr lang="en-GB" dirty="0"/>
              <a:t>Title</a:t>
            </a:r>
            <a:endParaRPr lang="en-US" dirty="0"/>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Avenir Next" panose="020B0503020202020204" pitchFamily="34" charset="0"/>
                <a:ea typeface="Inter" panose="02000503000000020004" pitchFamily="2" charset="0"/>
              </a:defRPr>
            </a:lvl1pPr>
            <a:lvl2pPr>
              <a:defRPr sz="3200" b="0" i="0">
                <a:latin typeface="Avenir Next" panose="020B0503020202020204" pitchFamily="34" charset="0"/>
                <a:ea typeface="Inter" panose="02000503000000020004" pitchFamily="2" charset="0"/>
              </a:defRPr>
            </a:lvl2pPr>
            <a:lvl3pPr>
              <a:defRPr sz="3200" b="0" i="0">
                <a:latin typeface="Avenir Next" panose="020B0503020202020204" pitchFamily="34" charset="0"/>
                <a:ea typeface="Inter" panose="02000503000000020004" pitchFamily="2" charset="0"/>
              </a:defRPr>
            </a:lvl3pPr>
            <a:lvl4pPr>
              <a:defRPr sz="3200" b="0" i="0">
                <a:latin typeface="Avenir Next" panose="020B0503020202020204" pitchFamily="34" charset="0"/>
                <a:ea typeface="Inter" panose="02000503000000020004" pitchFamily="2" charset="0"/>
              </a:defRPr>
            </a:lvl4pPr>
            <a:lvl5pPr>
              <a:defRPr sz="3200" b="0" i="0">
                <a:latin typeface="Avenir Next" panose="020B0503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Avenir Next" panose="020B0503020202020204" pitchFamily="34" charset="0"/>
                <a:ea typeface="Inter" panose="02000503000000020004" pitchFamily="2" charset="0"/>
              </a:defRPr>
            </a:lvl1pPr>
            <a:lvl2pPr>
              <a:defRPr sz="2800" b="0" i="0">
                <a:latin typeface="Avenir Next" panose="020B0503020202020204" pitchFamily="34" charset="0"/>
                <a:ea typeface="Inter" panose="02000503000000020004" pitchFamily="2" charset="0"/>
              </a:defRPr>
            </a:lvl2pPr>
            <a:lvl3pPr>
              <a:defRPr sz="2400" b="0" i="0">
                <a:latin typeface="Avenir Next" panose="020B0503020202020204" pitchFamily="34" charset="0"/>
                <a:ea typeface="Inter" panose="02000503000000020004" pitchFamily="2" charset="0"/>
              </a:defRPr>
            </a:lvl3pPr>
            <a:lvl4pPr>
              <a:defRPr sz="2000" b="0" i="0">
                <a:latin typeface="Avenir Next" panose="020B0503020202020204" pitchFamily="34" charset="0"/>
                <a:ea typeface="Inter" panose="02000503000000020004" pitchFamily="2" charset="0"/>
              </a:defRPr>
            </a:lvl4pPr>
            <a:lvl5pPr>
              <a:defRPr sz="1800" b="0" i="0">
                <a:latin typeface="Avenir Next" panose="020B0503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8105995" cy="1015664"/>
          </a:xfrm>
          <a:prstGeom prst="rect">
            <a:avLst/>
          </a:prstGeom>
        </p:spPr>
        <p:txBody>
          <a:bodyPr vert="horz" lIns="91440" tIns="45720" rIns="91440" bIns="45720" rtlCol="0" anchor="t">
            <a:noAutofit/>
          </a:bodyPr>
          <a:lstStyle>
            <a:lvl1pPr algn="ctr">
              <a:defRPr sz="6600" b="1">
                <a:latin typeface="Avenir Next" panose="020B0503020202020204" pitchFamily="34" charset="0"/>
              </a:defRPr>
            </a:lvl1pPr>
          </a:lstStyle>
          <a:p>
            <a:r>
              <a:rPr lang="en-GB" dirty="0"/>
              <a:t>Text only slide title maximum of 1 line</a:t>
            </a:r>
            <a:endParaRPr lang="en-US" dirty="0"/>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Avenir Next" panose="020B0503020202020204" pitchFamily="34" charset="0"/>
                <a:ea typeface="Inter" panose="02000503000000020004" pitchFamily="2" charset="0"/>
              </a:defRPr>
            </a:lvl1pPr>
            <a:lvl2pPr>
              <a:defRPr sz="2800" b="0" i="0">
                <a:latin typeface="Avenir Next" panose="020B0503020202020204" pitchFamily="34" charset="0"/>
                <a:ea typeface="Inter" panose="02000503000000020004" pitchFamily="2" charset="0"/>
              </a:defRPr>
            </a:lvl2pPr>
            <a:lvl3pPr>
              <a:defRPr sz="2400" b="0" i="0">
                <a:latin typeface="Avenir Next" panose="020B0503020202020204" pitchFamily="34" charset="0"/>
                <a:ea typeface="Inter" panose="02000503000000020004" pitchFamily="2" charset="0"/>
              </a:defRPr>
            </a:lvl3pPr>
            <a:lvl4pPr>
              <a:defRPr sz="2000" b="0" i="0">
                <a:latin typeface="Avenir Next" panose="020B0503020202020204" pitchFamily="34" charset="0"/>
                <a:ea typeface="Inter" panose="02000503000000020004" pitchFamily="2" charset="0"/>
              </a:defRPr>
            </a:lvl4pPr>
            <a:lvl5pPr>
              <a:defRPr sz="1800" b="0" i="0">
                <a:latin typeface="Avenir Next" panose="020B0503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8181687" cy="1015664"/>
          </a:xfrm>
          <a:prstGeom prst="rect">
            <a:avLst/>
          </a:prstGeom>
        </p:spPr>
        <p:txBody>
          <a:bodyPr vert="horz" lIns="91440" tIns="45720" rIns="91440" bIns="45720" rtlCol="0" anchor="t">
            <a:noAutofit/>
          </a:bodyPr>
          <a:lstStyle>
            <a:lvl1pPr>
              <a:defRPr sz="6600" b="1">
                <a:latin typeface="Avenir Next" panose="020B0503020202020204" pitchFamily="34" charset="0"/>
              </a:defRPr>
            </a:lvl1pPr>
          </a:lstStyle>
          <a:p>
            <a:r>
              <a:rPr lang="en-GB" dirty="0"/>
              <a:t>Text only slide title maximum of 1 line</a:t>
            </a:r>
            <a:endParaRPr lang="en-US" dirty="0"/>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Avenir Next" panose="020B0503020202020204" pitchFamily="34" charset="0"/>
                <a:ea typeface="Inter" panose="02000503000000020004" pitchFamily="2" charset="0"/>
              </a:defRPr>
            </a:lvl1pPr>
            <a:lvl2pPr>
              <a:defRPr sz="3200" b="0" i="0">
                <a:latin typeface="Avenir Next" panose="020B0503020202020204" pitchFamily="34" charset="0"/>
                <a:ea typeface="Inter" panose="02000503000000020004" pitchFamily="2" charset="0"/>
              </a:defRPr>
            </a:lvl2pPr>
            <a:lvl3pPr>
              <a:defRPr sz="3200" b="0" i="0">
                <a:latin typeface="Avenir Next" panose="020B0503020202020204" pitchFamily="34" charset="0"/>
                <a:ea typeface="Inter" panose="02000503000000020004" pitchFamily="2" charset="0"/>
              </a:defRPr>
            </a:lvl3pPr>
            <a:lvl4pPr>
              <a:defRPr sz="3200" b="0" i="0">
                <a:latin typeface="Avenir Next" panose="020B0503020202020204" pitchFamily="34" charset="0"/>
                <a:ea typeface="Inter" panose="02000503000000020004" pitchFamily="2" charset="0"/>
              </a:defRPr>
            </a:lvl4pPr>
            <a:lvl5pPr>
              <a:defRPr sz="3200" b="0" i="0">
                <a:latin typeface="Avenir Next" panose="020B0503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8185928" cy="1015664"/>
          </a:xfrm>
          <a:prstGeom prst="rect">
            <a:avLst/>
          </a:prstGeom>
        </p:spPr>
        <p:txBody>
          <a:bodyPr vert="horz" lIns="91440" tIns="45720" rIns="91440" bIns="45720" rtlCol="0" anchor="t">
            <a:noAutofit/>
          </a:bodyPr>
          <a:lstStyle>
            <a:lvl1pPr algn="ctr">
              <a:defRPr sz="6600" b="1">
                <a:latin typeface="Avenir Next" panose="020B0503020202020204" pitchFamily="34" charset="0"/>
              </a:defRPr>
            </a:lvl1pPr>
          </a:lstStyle>
          <a:p>
            <a:r>
              <a:rPr lang="en-GB" dirty="0"/>
              <a:t>Text only slide title maximum of 1 line</a:t>
            </a:r>
            <a:endParaRPr lang="en-US" dirty="0"/>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Avenir Next" panose="020B0503020202020204" pitchFamily="34" charset="0"/>
                <a:ea typeface="Inter" panose="02000503000000020004" pitchFamily="2" charset="0"/>
              </a:defRPr>
            </a:lvl1pPr>
            <a:lvl2pPr>
              <a:defRPr sz="2800" b="0" i="0">
                <a:latin typeface="Avenir Next" panose="020B0503020202020204" pitchFamily="34" charset="0"/>
                <a:ea typeface="Inter" panose="02000503000000020004" pitchFamily="2" charset="0"/>
              </a:defRPr>
            </a:lvl2pPr>
            <a:lvl3pPr>
              <a:defRPr sz="2400" b="0" i="0">
                <a:latin typeface="Avenir Next" panose="020B0503020202020204" pitchFamily="34" charset="0"/>
                <a:ea typeface="Inter" panose="02000503000000020004" pitchFamily="2" charset="0"/>
              </a:defRPr>
            </a:lvl3pPr>
            <a:lvl4pPr>
              <a:defRPr sz="2000" b="0" i="0">
                <a:latin typeface="Avenir Next" panose="020B0503020202020204" pitchFamily="34" charset="0"/>
                <a:ea typeface="Inter" panose="02000503000000020004" pitchFamily="2" charset="0"/>
              </a:defRPr>
            </a:lvl4pPr>
            <a:lvl5pPr>
              <a:defRPr sz="1800" b="0" i="0">
                <a:latin typeface="Avenir Next" panose="020B0503020202020204" pitchFamily="34" charset="0"/>
                <a:ea typeface="Inter" panose="02000503000000020004"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8181687" cy="1015664"/>
          </a:xfrm>
          <a:prstGeom prst="rect">
            <a:avLst/>
          </a:prstGeom>
        </p:spPr>
        <p:txBody>
          <a:bodyPr vert="horz" lIns="91440" tIns="45720" rIns="91440" bIns="45720" rtlCol="0" anchor="t">
            <a:noAutofit/>
          </a:bodyPr>
          <a:lstStyle>
            <a:lvl1pPr>
              <a:defRPr sz="6600" b="1">
                <a:latin typeface="Avenir Next" panose="020B0503020202020204" pitchFamily="34" charset="0"/>
              </a:defRPr>
            </a:lvl1pPr>
          </a:lstStyle>
          <a:p>
            <a:r>
              <a:rPr lang="en-GB" dirty="0"/>
              <a:t>Text only slide title maximum of 1 line</a:t>
            </a:r>
            <a:endParaRPr lang="en-US" dirty="0"/>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572" y="791654"/>
            <a:ext cx="18530955" cy="9726041"/>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logo&#10;&#10;AI-generated content may be incorrect.">
            <a:extLst>
              <a:ext uri="{FF2B5EF4-FFF2-40B4-BE49-F238E27FC236}">
                <a16:creationId xmlns:a16="http://schemas.microsoft.com/office/drawing/2014/main" id="{3192F582-CA86-73D3-EC9D-C086D5948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45" y="6248399"/>
            <a:ext cx="8730766" cy="3017193"/>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25597" y="1884891"/>
            <a:ext cx="0" cy="7539567"/>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logo with text on it&#10;&#10;AI-generated content may be incorrect.">
            <a:extLst>
              <a:ext uri="{FF2B5EF4-FFF2-40B4-BE49-F238E27FC236}">
                <a16:creationId xmlns:a16="http://schemas.microsoft.com/office/drawing/2014/main" id="{4B1095CC-228F-E227-475D-FF2A7541009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699" r="699"/>
          <a:stretch/>
        </p:blipFill>
        <p:spPr>
          <a:xfrm>
            <a:off x="10306180" y="4644790"/>
            <a:ext cx="8730765" cy="4980682"/>
          </a:xfrm>
          <a:prstGeom prst="rect">
            <a:avLst/>
          </a:prstGeom>
        </p:spPr>
      </p:pic>
      <p:sp>
        <p:nvSpPr>
          <p:cNvPr id="11" name="TextBox 10">
            <a:extLst>
              <a:ext uri="{FF2B5EF4-FFF2-40B4-BE49-F238E27FC236}">
                <a16:creationId xmlns:a16="http://schemas.microsoft.com/office/drawing/2014/main" id="{BC9047F8-4DE1-F08E-71B5-82CC10AFF9F0}"/>
              </a:ext>
            </a:extLst>
          </p:cNvPr>
          <p:cNvSpPr txBox="1"/>
          <p:nvPr/>
        </p:nvSpPr>
        <p:spPr>
          <a:xfrm>
            <a:off x="901545" y="1884890"/>
            <a:ext cx="8837365" cy="4801314"/>
          </a:xfrm>
          <a:prstGeom prst="rect">
            <a:avLst/>
          </a:prstGeom>
          <a:noFill/>
        </p:spPr>
        <p:txBody>
          <a:bodyPr wrap="square" rtlCol="0">
            <a:spAutoFit/>
          </a:bodyPr>
          <a:lstStyle/>
          <a:p>
            <a:pPr algn="ctr"/>
            <a:r>
              <a:rPr lang="en-GB" sz="4400" b="1" dirty="0">
                <a:latin typeface="Avenir Next" panose="020B0503020202020204" pitchFamily="34" charset="0"/>
              </a:rPr>
              <a:t>Disability Rights and the Review of the Disability Act 2005: Key Findings from the National Survey</a:t>
            </a:r>
            <a:br>
              <a:rPr lang="en-GB" sz="4400" b="1" dirty="0">
                <a:latin typeface="Avenir Next" panose="020B0503020202020204" pitchFamily="34" charset="0"/>
              </a:rPr>
            </a:br>
            <a:br>
              <a:rPr lang="en-GB" sz="2800" b="1" dirty="0">
                <a:latin typeface="Avenir Next" panose="020B0503020202020204" pitchFamily="34" charset="0"/>
              </a:rPr>
            </a:br>
            <a:r>
              <a:rPr lang="en-GB" sz="2800" b="1" dirty="0">
                <a:latin typeface="Avenir Next" panose="020B0503020202020204" pitchFamily="34" charset="0"/>
              </a:rPr>
              <a:t>3rd of December 2025</a:t>
            </a:r>
            <a:br>
              <a:rPr lang="en-GB" sz="2800" b="1" dirty="0">
                <a:latin typeface="Avenir Next" panose="020B0503020202020204" pitchFamily="34" charset="0"/>
              </a:rPr>
            </a:br>
            <a:br>
              <a:rPr lang="en-GB" sz="2800" b="1" dirty="0">
                <a:latin typeface="Avenir Next" panose="020B0503020202020204" pitchFamily="34" charset="0"/>
              </a:rPr>
            </a:br>
            <a:r>
              <a:rPr lang="en-GB" sz="2800" b="1" dirty="0">
                <a:latin typeface="Avenir Next" panose="020B0503020202020204" pitchFamily="34" charset="0"/>
              </a:rPr>
              <a:t>Dr Charles O’Mahony, School of Law</a:t>
            </a:r>
            <a:br>
              <a:rPr lang="en-GB" b="1" dirty="0"/>
            </a:br>
            <a:endParaRPr lang="en-GB" b="1" dirty="0"/>
          </a:p>
        </p:txBody>
      </p:sp>
    </p:spTree>
    <p:extLst>
      <p:ext uri="{BB962C8B-B14F-4D97-AF65-F5344CB8AC3E}">
        <p14:creationId xmlns:p14="http://schemas.microsoft.com/office/powerpoint/2010/main" val="9558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945EF-7956-698F-787A-FECE4876BCBB}"/>
            </a:ext>
          </a:extLst>
        </p:cNvPr>
        <p:cNvGrpSpPr/>
        <p:nvPr/>
      </p:nvGrpSpPr>
      <p:grpSpPr>
        <a:xfrm>
          <a:off x="0" y="0"/>
          <a:ext cx="0" cy="0"/>
          <a:chOff x="0" y="0"/>
          <a:chExt cx="0" cy="0"/>
        </a:xfrm>
      </p:grpSpPr>
      <p:pic>
        <p:nvPicPr>
          <p:cNvPr id="3" name="Content Placeholder 2" descr="A close-up of a graph&#10;&#10;AI-generated content may be incorrect.">
            <a:extLst>
              <a:ext uri="{FF2B5EF4-FFF2-40B4-BE49-F238E27FC236}">
                <a16:creationId xmlns:a16="http://schemas.microsoft.com/office/drawing/2014/main" id="{5CB1CECB-F620-8FF2-6FD5-68C29997BC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2" t="-217" r="-826" b="-217"/>
          <a:stretch>
            <a:fillRect/>
          </a:stretch>
        </p:blipFill>
        <p:spPr>
          <a:xfrm>
            <a:off x="2224231" y="2675948"/>
            <a:ext cx="15655637" cy="5957454"/>
          </a:xfrm>
        </p:spPr>
      </p:pic>
      <p:sp>
        <p:nvSpPr>
          <p:cNvPr id="4" name="Title 3">
            <a:extLst>
              <a:ext uri="{FF2B5EF4-FFF2-40B4-BE49-F238E27FC236}">
                <a16:creationId xmlns:a16="http://schemas.microsoft.com/office/drawing/2014/main" id="{92C776DB-D955-37C8-BFB3-78752FC7D5CE}"/>
              </a:ext>
            </a:extLst>
          </p:cNvPr>
          <p:cNvSpPr>
            <a:spLocks noGrp="1"/>
          </p:cNvSpPr>
          <p:nvPr>
            <p:ph type="title"/>
          </p:nvPr>
        </p:nvSpPr>
        <p:spPr/>
        <p:txBody>
          <a:bodyPr/>
          <a:lstStyle/>
          <a:p>
            <a:r>
              <a:rPr lang="en-US" dirty="0"/>
              <a:t>Familiarity vs Effectiveness (1)</a:t>
            </a:r>
          </a:p>
        </p:txBody>
      </p:sp>
    </p:spTree>
    <p:extLst>
      <p:ext uri="{BB962C8B-B14F-4D97-AF65-F5344CB8AC3E}">
        <p14:creationId xmlns:p14="http://schemas.microsoft.com/office/powerpoint/2010/main" val="138321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3146-A469-FBE0-9054-2D7476129793}"/>
            </a:ext>
          </a:extLst>
        </p:cNvPr>
        <p:cNvGrpSpPr/>
        <p:nvPr/>
      </p:nvGrpSpPr>
      <p:grpSpPr>
        <a:xfrm>
          <a:off x="0" y="0"/>
          <a:ext cx="0" cy="0"/>
          <a:chOff x="0" y="0"/>
          <a:chExt cx="0" cy="0"/>
        </a:xfrm>
      </p:grpSpPr>
      <p:pic>
        <p:nvPicPr>
          <p:cNvPr id="3" name="Content Placeholder 2" descr="A close-up of a graph&#10;&#10;AI-generated content may be incorrect.">
            <a:extLst>
              <a:ext uri="{FF2B5EF4-FFF2-40B4-BE49-F238E27FC236}">
                <a16:creationId xmlns:a16="http://schemas.microsoft.com/office/drawing/2014/main" id="{E01FB53A-AF44-7F79-B6D6-73FD41154F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906" y="2715491"/>
            <a:ext cx="17673323" cy="5652654"/>
          </a:xfrm>
        </p:spPr>
      </p:pic>
      <p:sp>
        <p:nvSpPr>
          <p:cNvPr id="4" name="Title 3">
            <a:extLst>
              <a:ext uri="{FF2B5EF4-FFF2-40B4-BE49-F238E27FC236}">
                <a16:creationId xmlns:a16="http://schemas.microsoft.com/office/drawing/2014/main" id="{654C0A7A-EC36-1B78-24F3-1191FF858A08}"/>
              </a:ext>
            </a:extLst>
          </p:cNvPr>
          <p:cNvSpPr>
            <a:spLocks noGrp="1"/>
          </p:cNvSpPr>
          <p:nvPr>
            <p:ph type="title"/>
          </p:nvPr>
        </p:nvSpPr>
        <p:spPr/>
        <p:txBody>
          <a:bodyPr/>
          <a:lstStyle/>
          <a:p>
            <a:r>
              <a:rPr lang="en-US" dirty="0"/>
              <a:t>Familiarity vs Effectiveness (2)</a:t>
            </a:r>
          </a:p>
        </p:txBody>
      </p:sp>
    </p:spTree>
    <p:extLst>
      <p:ext uri="{BB962C8B-B14F-4D97-AF65-F5344CB8AC3E}">
        <p14:creationId xmlns:p14="http://schemas.microsoft.com/office/powerpoint/2010/main" val="41843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8A19-DD49-0B25-79E2-348274D9D2B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6B557C-AFF8-C0E4-1C3B-F6D55642B8C3}"/>
              </a:ext>
            </a:extLst>
          </p:cNvPr>
          <p:cNvSpPr>
            <a:spLocks noGrp="1"/>
          </p:cNvSpPr>
          <p:nvPr>
            <p:ph idx="1"/>
          </p:nvPr>
        </p:nvSpPr>
        <p:spPr>
          <a:xfrm>
            <a:off x="937654" y="2802658"/>
            <a:ext cx="18105995" cy="6544541"/>
          </a:xfrm>
        </p:spPr>
        <p:txBody>
          <a:bodyPr/>
          <a:lstStyle/>
          <a:p>
            <a:pPr marL="457200" indent="-457200">
              <a:buFont typeface="Wingdings" pitchFamily="2" charset="2"/>
              <a:buChar char="ü"/>
            </a:pPr>
            <a:r>
              <a:rPr lang="en-US" sz="5400" dirty="0"/>
              <a:t>78% moderately or highly familiar</a:t>
            </a:r>
          </a:p>
          <a:p>
            <a:pPr marL="457200" indent="-457200">
              <a:buFont typeface="Wingdings" pitchFamily="2" charset="2"/>
              <a:buChar char="ü"/>
            </a:pPr>
            <a:r>
              <a:rPr lang="en-US" sz="5400" dirty="0"/>
              <a:t>But only 18% think Act is effective</a:t>
            </a:r>
          </a:p>
          <a:p>
            <a:pPr marL="457200" indent="-457200">
              <a:buFont typeface="Wingdings" pitchFamily="2" charset="2"/>
              <a:buChar char="ü"/>
            </a:pPr>
            <a:r>
              <a:rPr lang="en-US" sz="5400" dirty="0"/>
              <a:t>33% rate it ineffective, and 12% rate it as very ineffective</a:t>
            </a:r>
          </a:p>
          <a:p>
            <a:endParaRPr lang="en-US" sz="5400" b="1" dirty="0"/>
          </a:p>
          <a:p>
            <a:r>
              <a:rPr lang="en-US" sz="5400" dirty="0"/>
              <a:t>This indicates that knowledge does not translate into confidence in the 2005 Act.</a:t>
            </a:r>
          </a:p>
        </p:txBody>
      </p:sp>
      <p:sp>
        <p:nvSpPr>
          <p:cNvPr id="4" name="Title 3">
            <a:extLst>
              <a:ext uri="{FF2B5EF4-FFF2-40B4-BE49-F238E27FC236}">
                <a16:creationId xmlns:a16="http://schemas.microsoft.com/office/drawing/2014/main" id="{850F94D3-967C-30D6-57E0-4B8D51435896}"/>
              </a:ext>
            </a:extLst>
          </p:cNvPr>
          <p:cNvSpPr>
            <a:spLocks noGrp="1"/>
          </p:cNvSpPr>
          <p:nvPr>
            <p:ph type="title"/>
          </p:nvPr>
        </p:nvSpPr>
        <p:spPr/>
        <p:txBody>
          <a:bodyPr/>
          <a:lstStyle/>
          <a:p>
            <a:r>
              <a:rPr lang="en-US" dirty="0"/>
              <a:t>Familiarity vs Effectiveness (3)</a:t>
            </a:r>
          </a:p>
        </p:txBody>
      </p:sp>
    </p:spTree>
    <p:extLst>
      <p:ext uri="{BB962C8B-B14F-4D97-AF65-F5344CB8AC3E}">
        <p14:creationId xmlns:p14="http://schemas.microsoft.com/office/powerpoint/2010/main" val="1862711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BBFDF-13FE-D7C7-787C-C93804988947}"/>
            </a:ext>
          </a:extLst>
        </p:cNvPr>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4CC3D4E0-7106-3B4E-EAA9-90F8DA2BA1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7414" y="3460376"/>
            <a:ext cx="16303745" cy="5163671"/>
          </a:xfrm>
        </p:spPr>
      </p:pic>
      <p:sp>
        <p:nvSpPr>
          <p:cNvPr id="4" name="Title 3">
            <a:extLst>
              <a:ext uri="{FF2B5EF4-FFF2-40B4-BE49-F238E27FC236}">
                <a16:creationId xmlns:a16="http://schemas.microsoft.com/office/drawing/2014/main" id="{4D2539E5-FAB7-C951-5B92-54C824DDCA72}"/>
              </a:ext>
            </a:extLst>
          </p:cNvPr>
          <p:cNvSpPr>
            <a:spLocks noGrp="1"/>
          </p:cNvSpPr>
          <p:nvPr>
            <p:ph type="title"/>
          </p:nvPr>
        </p:nvSpPr>
        <p:spPr/>
        <p:txBody>
          <a:bodyPr/>
          <a:lstStyle/>
          <a:p>
            <a:r>
              <a:rPr lang="en-US" sz="5400" b="1" dirty="0"/>
              <a:t>What People Told Us (in Numbers) | </a:t>
            </a:r>
            <a:r>
              <a:rPr lang="en-US" sz="5400" dirty="0"/>
              <a:t>Awareness of Access Officers is low</a:t>
            </a:r>
            <a:br>
              <a:rPr lang="en-US" sz="5400" dirty="0"/>
            </a:br>
            <a:endParaRPr lang="en-US" sz="5400" b="1" dirty="0"/>
          </a:p>
        </p:txBody>
      </p:sp>
    </p:spTree>
    <p:extLst>
      <p:ext uri="{BB962C8B-B14F-4D97-AF65-F5344CB8AC3E}">
        <p14:creationId xmlns:p14="http://schemas.microsoft.com/office/powerpoint/2010/main" val="29617512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1870-2232-5E39-86D5-22240BFE43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1FDAF3-D4C3-8888-EF9C-11B89A62EB27}"/>
              </a:ext>
            </a:extLst>
          </p:cNvPr>
          <p:cNvSpPr>
            <a:spLocks noGrp="1"/>
          </p:cNvSpPr>
          <p:nvPr>
            <p:ph type="title"/>
          </p:nvPr>
        </p:nvSpPr>
        <p:spPr/>
        <p:txBody>
          <a:bodyPr/>
          <a:lstStyle/>
          <a:p>
            <a:r>
              <a:rPr lang="en-US" sz="5400" b="1" dirty="0"/>
              <a:t>	Complaints: unclear, intimidating, under-used</a:t>
            </a:r>
            <a:br>
              <a:rPr lang="en-US" sz="5400" b="1" dirty="0"/>
            </a:br>
            <a:endParaRPr lang="en-US" sz="5400" b="1" dirty="0"/>
          </a:p>
        </p:txBody>
      </p:sp>
      <p:pic>
        <p:nvPicPr>
          <p:cNvPr id="7" name="Content Placeholder 6" descr="A graph with a pie chart&#10;&#10;AI-generated content may be incorrect.">
            <a:extLst>
              <a:ext uri="{FF2B5EF4-FFF2-40B4-BE49-F238E27FC236}">
                <a16:creationId xmlns:a16="http://schemas.microsoft.com/office/drawing/2014/main" id="{D91B83AB-A16E-757A-573B-CBD90F62C6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2772" y="2711669"/>
            <a:ext cx="17152883" cy="6199873"/>
          </a:xfrm>
        </p:spPr>
      </p:pic>
    </p:spTree>
    <p:extLst>
      <p:ext uri="{BB962C8B-B14F-4D97-AF65-F5344CB8AC3E}">
        <p14:creationId xmlns:p14="http://schemas.microsoft.com/office/powerpoint/2010/main" val="6533371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EE496-C366-D6DA-58BD-C3A220F291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BF02EF-8E89-BB85-0EE1-ED349229D729}"/>
              </a:ext>
            </a:extLst>
          </p:cNvPr>
          <p:cNvSpPr>
            <a:spLocks noGrp="1"/>
          </p:cNvSpPr>
          <p:nvPr>
            <p:ph type="title"/>
          </p:nvPr>
        </p:nvSpPr>
        <p:spPr/>
        <p:txBody>
          <a:bodyPr/>
          <a:lstStyle/>
          <a:p>
            <a:r>
              <a:rPr lang="en-US" sz="5400" dirty="0"/>
              <a:t>The Need for S</a:t>
            </a:r>
            <a:r>
              <a:rPr lang="en-US" sz="5400" b="1" dirty="0"/>
              <a:t>tronger </a:t>
            </a:r>
            <a:r>
              <a:rPr lang="en-US" sz="5400" dirty="0"/>
              <a:t>E</a:t>
            </a:r>
            <a:r>
              <a:rPr lang="en-US" sz="5400" b="1" dirty="0"/>
              <a:t>nforcement </a:t>
            </a:r>
            <a:r>
              <a:rPr lang="en-US" sz="5400" dirty="0"/>
              <a:t>M</a:t>
            </a:r>
            <a:r>
              <a:rPr lang="en-US" sz="5400" b="1" dirty="0"/>
              <a:t>easures</a:t>
            </a:r>
          </a:p>
        </p:txBody>
      </p:sp>
      <p:pic>
        <p:nvPicPr>
          <p:cNvPr id="6" name="Content Placeholder 5" descr="A screenshot of a computer&#10;&#10;AI-generated content may be incorrect.">
            <a:extLst>
              <a:ext uri="{FF2B5EF4-FFF2-40B4-BE49-F238E27FC236}">
                <a16:creationId xmlns:a16="http://schemas.microsoft.com/office/drawing/2014/main" id="{F0C0A70C-20BD-2CB3-C307-7FA9B9B252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9710" y="2963917"/>
            <a:ext cx="17373600" cy="5873907"/>
          </a:xfrm>
        </p:spPr>
      </p:pic>
    </p:spTree>
    <p:extLst>
      <p:ext uri="{BB962C8B-B14F-4D97-AF65-F5344CB8AC3E}">
        <p14:creationId xmlns:p14="http://schemas.microsoft.com/office/powerpoint/2010/main" val="31024222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E0267-56B1-9613-A42D-6209B8B64C10}"/>
              </a:ext>
            </a:extLst>
          </p:cNvPr>
          <p:cNvSpPr>
            <a:spLocks noGrp="1"/>
          </p:cNvSpPr>
          <p:nvPr>
            <p:ph type="title"/>
          </p:nvPr>
        </p:nvSpPr>
        <p:spPr>
          <a:xfrm>
            <a:off x="261257" y="3358659"/>
            <a:ext cx="19528972" cy="3769995"/>
          </a:xfrm>
        </p:spPr>
        <p:txBody>
          <a:bodyPr/>
          <a:lstStyle/>
          <a:p>
            <a:pPr algn="ctr"/>
            <a:r>
              <a:rPr lang="en-US" sz="9600" b="1" dirty="0">
                <a:latin typeface="Avenir Next" panose="020B0503020202020204" pitchFamily="34" charset="0"/>
              </a:rPr>
              <a:t>3. Thematic Analysis: Emerging Themes for Qualitative Data </a:t>
            </a:r>
          </a:p>
        </p:txBody>
      </p:sp>
    </p:spTree>
    <p:extLst>
      <p:ext uri="{BB962C8B-B14F-4D97-AF65-F5344CB8AC3E}">
        <p14:creationId xmlns:p14="http://schemas.microsoft.com/office/powerpoint/2010/main" val="2941923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AD0862-1031-15FC-3FCA-BCE84DE28FA1}"/>
              </a:ext>
            </a:extLst>
          </p:cNvPr>
          <p:cNvSpPr>
            <a:spLocks noGrp="1"/>
          </p:cNvSpPr>
          <p:nvPr>
            <p:ph idx="1"/>
          </p:nvPr>
        </p:nvSpPr>
        <p:spPr>
          <a:xfrm>
            <a:off x="857721" y="3532094"/>
            <a:ext cx="18105995" cy="4794063"/>
          </a:xfrm>
        </p:spPr>
        <p:txBody>
          <a:bodyPr/>
          <a:lstStyle/>
          <a:p>
            <a:pPr marL="457200" indent="-457200">
              <a:buFont typeface="Arial" panose="020B0604020202020204" pitchFamily="34" charset="0"/>
              <a:buChar char="•"/>
            </a:pPr>
            <a:r>
              <a:rPr lang="en-GB" dirty="0"/>
              <a:t>Thematic analysis has started (Clarke &amp; Braun).</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However, several patterns are already emerging from the qualitative responses.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The coding and theme construction is ongoing, early readings reveal clear areas where respondents consistently describe gaps in implementation, emotional burden and systemic failures within the Disability Act 2005.</a:t>
            </a:r>
          </a:p>
        </p:txBody>
      </p:sp>
      <p:sp>
        <p:nvSpPr>
          <p:cNvPr id="3" name="Title 2">
            <a:extLst>
              <a:ext uri="{FF2B5EF4-FFF2-40B4-BE49-F238E27FC236}">
                <a16:creationId xmlns:a16="http://schemas.microsoft.com/office/drawing/2014/main" id="{190CD88C-EDC9-C0AC-5D9C-55DBB0A08E04}"/>
              </a:ext>
            </a:extLst>
          </p:cNvPr>
          <p:cNvSpPr>
            <a:spLocks noGrp="1"/>
          </p:cNvSpPr>
          <p:nvPr>
            <p:ph type="title"/>
          </p:nvPr>
        </p:nvSpPr>
        <p:spPr/>
        <p:txBody>
          <a:bodyPr/>
          <a:lstStyle/>
          <a:p>
            <a:pPr algn="ctr"/>
            <a:r>
              <a:rPr lang="en-GB" dirty="0"/>
              <a:t>Emerging Thematic Analysis (Work in Progress)</a:t>
            </a:r>
          </a:p>
        </p:txBody>
      </p:sp>
    </p:spTree>
    <p:extLst>
      <p:ext uri="{BB962C8B-B14F-4D97-AF65-F5344CB8AC3E}">
        <p14:creationId xmlns:p14="http://schemas.microsoft.com/office/powerpoint/2010/main" val="3727240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8965-3529-78A8-2A28-CA1791159D2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CAF22F-48A6-447B-0AFA-A2348E5F93CB}"/>
              </a:ext>
            </a:extLst>
          </p:cNvPr>
          <p:cNvSpPr>
            <a:spLocks noGrp="1"/>
          </p:cNvSpPr>
          <p:nvPr>
            <p:ph idx="1"/>
          </p:nvPr>
        </p:nvSpPr>
        <p:spPr>
          <a:xfrm>
            <a:off x="857721" y="3532094"/>
            <a:ext cx="18105995" cy="4794063"/>
          </a:xfrm>
        </p:spPr>
        <p:txBody>
          <a:bodyPr/>
          <a:lstStyle/>
          <a:p>
            <a:pPr marL="457200" indent="-457200">
              <a:buFont typeface="Arial" panose="020B0604020202020204" pitchFamily="34" charset="0"/>
              <a:buChar char="•"/>
            </a:pPr>
            <a:r>
              <a:rPr lang="en-GB" dirty="0"/>
              <a:t>An emerging theme is that the Disability Act functions more as symbolic law than as a rights-based framework. </a:t>
            </a:r>
          </a:p>
          <a:p>
            <a:pPr marL="457200" indent="-457200">
              <a:buFont typeface="Arial" panose="020B0604020202020204" pitchFamily="34" charset="0"/>
              <a:buChar char="•"/>
            </a:pPr>
            <a:r>
              <a:rPr lang="en-GB" dirty="0"/>
              <a:t>Respondents describe it as “toothless”, “paper rights” and “not fit for purpose”, emphasising that obligations are procedural rather than enforceable. </a:t>
            </a:r>
          </a:p>
          <a:p>
            <a:pPr marL="457200" indent="-457200">
              <a:buFont typeface="Arial" panose="020B0604020202020204" pitchFamily="34" charset="0"/>
              <a:buChar char="•"/>
            </a:pPr>
            <a:r>
              <a:rPr lang="en-GB" dirty="0"/>
              <a:t>Many express feeling let down by a system that appears to guarantee rights on paper but does not secure those rights in practice. </a:t>
            </a:r>
          </a:p>
          <a:p>
            <a:pPr marL="457200" indent="-457200">
              <a:buFont typeface="Arial" panose="020B0604020202020204" pitchFamily="34" charset="0"/>
              <a:buChar char="•"/>
            </a:pPr>
            <a:r>
              <a:rPr lang="en-GB" dirty="0"/>
              <a:t>Concerns about the absence of meaningful enforcement, particularly in relation to Assessment of Need, accessibility and complaints, are emerging in this early pattern.</a:t>
            </a:r>
          </a:p>
          <a:p>
            <a:endParaRPr lang="en-GB" dirty="0"/>
          </a:p>
        </p:txBody>
      </p:sp>
      <p:sp>
        <p:nvSpPr>
          <p:cNvPr id="3" name="Title 2">
            <a:extLst>
              <a:ext uri="{FF2B5EF4-FFF2-40B4-BE49-F238E27FC236}">
                <a16:creationId xmlns:a16="http://schemas.microsoft.com/office/drawing/2014/main" id="{F08CCC6C-B774-1C39-8311-A860B4ADBCDE}"/>
              </a:ext>
            </a:extLst>
          </p:cNvPr>
          <p:cNvSpPr>
            <a:spLocks noGrp="1"/>
          </p:cNvSpPr>
          <p:nvPr>
            <p:ph type="title"/>
          </p:nvPr>
        </p:nvSpPr>
        <p:spPr/>
        <p:txBody>
          <a:bodyPr/>
          <a:lstStyle/>
          <a:p>
            <a:pPr algn="ctr"/>
            <a:r>
              <a:rPr lang="en-GB" dirty="0"/>
              <a:t>Emerging Theme: Symbolic Law and Lack of Enforcement</a:t>
            </a:r>
            <a:br>
              <a:rPr lang="en-GB" dirty="0"/>
            </a:br>
            <a:endParaRPr lang="en-GB" dirty="0"/>
          </a:p>
        </p:txBody>
      </p:sp>
    </p:spTree>
    <p:extLst>
      <p:ext uri="{BB962C8B-B14F-4D97-AF65-F5344CB8AC3E}">
        <p14:creationId xmlns:p14="http://schemas.microsoft.com/office/powerpoint/2010/main" val="34971828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617E9-7607-FA97-A9E0-5E5282BA10A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B3B5E1-89A8-6C7D-8C49-3EE00D104A88}"/>
              </a:ext>
            </a:extLst>
          </p:cNvPr>
          <p:cNvSpPr>
            <a:spLocks noGrp="1"/>
          </p:cNvSpPr>
          <p:nvPr>
            <p:ph idx="1"/>
          </p:nvPr>
        </p:nvSpPr>
        <p:spPr>
          <a:xfrm>
            <a:off x="857721" y="3532094"/>
            <a:ext cx="18105995" cy="4794063"/>
          </a:xfrm>
        </p:spPr>
        <p:txBody>
          <a:bodyPr/>
          <a:lstStyle/>
          <a:p>
            <a:pPr marL="457200" indent="-457200">
              <a:buFont typeface="Arial" panose="020B0604020202020204" pitchFamily="34" charset="0"/>
              <a:buChar char="•"/>
            </a:pPr>
            <a:r>
              <a:rPr lang="en-GB" dirty="0"/>
              <a:t>Accessibility emerges as a theme, with respondents describing improvements as patchy and dependent on individual service areas. </a:t>
            </a:r>
          </a:p>
          <a:p>
            <a:pPr marL="457200" indent="-457200">
              <a:buFont typeface="Arial" panose="020B0604020202020204" pitchFamily="34" charset="0"/>
              <a:buChar char="•"/>
            </a:pPr>
            <a:r>
              <a:rPr lang="en-GB" dirty="0"/>
              <a:t>Physical, digital and information-related barriers persist, and Access Officers are often invisible or powerless, creating the sense that accessibility depends more on luck than law.</a:t>
            </a:r>
          </a:p>
        </p:txBody>
      </p:sp>
      <p:sp>
        <p:nvSpPr>
          <p:cNvPr id="3" name="Title 2">
            <a:extLst>
              <a:ext uri="{FF2B5EF4-FFF2-40B4-BE49-F238E27FC236}">
                <a16:creationId xmlns:a16="http://schemas.microsoft.com/office/drawing/2014/main" id="{B4B5F640-0522-FE90-C0D5-EF416AB9D4BF}"/>
              </a:ext>
            </a:extLst>
          </p:cNvPr>
          <p:cNvSpPr>
            <a:spLocks noGrp="1"/>
          </p:cNvSpPr>
          <p:nvPr>
            <p:ph type="title"/>
          </p:nvPr>
        </p:nvSpPr>
        <p:spPr/>
        <p:txBody>
          <a:bodyPr/>
          <a:lstStyle/>
          <a:p>
            <a:pPr algn="ctr"/>
            <a:r>
              <a:rPr lang="en-GB" dirty="0"/>
              <a:t>Emerging Theme: Accessibility and Lack of Enforcement</a:t>
            </a:r>
            <a:br>
              <a:rPr lang="en-GB" dirty="0"/>
            </a:br>
            <a:endParaRPr lang="en-GB" dirty="0"/>
          </a:p>
        </p:txBody>
      </p:sp>
    </p:spTree>
    <p:extLst>
      <p:ext uri="{BB962C8B-B14F-4D97-AF65-F5344CB8AC3E}">
        <p14:creationId xmlns:p14="http://schemas.microsoft.com/office/powerpoint/2010/main" val="32557289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572" y="791654"/>
            <a:ext cx="18530955" cy="9726041"/>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logo for a international day of persons with disabilities&#10;&#10;AI-generated content may be incorrect.">
            <a:extLst>
              <a:ext uri="{FF2B5EF4-FFF2-40B4-BE49-F238E27FC236}">
                <a16:creationId xmlns:a16="http://schemas.microsoft.com/office/drawing/2014/main" id="{1386BD72-A6C5-E102-6ED9-75825017FA6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214" b="7214"/>
          <a:stretch>
            <a:fillRect/>
          </a:stretch>
        </p:blipFill>
        <p:spPr>
          <a:xfrm>
            <a:off x="2010025" y="1061124"/>
            <a:ext cx="16084048" cy="9187101"/>
          </a:xfrm>
          <a:prstGeom prst="rect">
            <a:avLst/>
          </a:prstGeom>
        </p:spPr>
      </p:pic>
    </p:spTree>
    <p:extLst>
      <p:ext uri="{BB962C8B-B14F-4D97-AF65-F5344CB8AC3E}">
        <p14:creationId xmlns:p14="http://schemas.microsoft.com/office/powerpoint/2010/main" val="1265831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C61A-1851-D962-449B-B19239DD54E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B0C9CE-5316-B3E6-46DB-8AF2A848C5C5}"/>
              </a:ext>
            </a:extLst>
          </p:cNvPr>
          <p:cNvSpPr>
            <a:spLocks noGrp="1"/>
          </p:cNvSpPr>
          <p:nvPr>
            <p:ph idx="1"/>
          </p:nvPr>
        </p:nvSpPr>
        <p:spPr>
          <a:xfrm>
            <a:off x="857721" y="3532094"/>
            <a:ext cx="18105995" cy="4794063"/>
          </a:xfrm>
        </p:spPr>
        <p:txBody>
          <a:bodyPr/>
          <a:lstStyle/>
          <a:p>
            <a:pPr marL="457200" indent="-457200">
              <a:buFont typeface="Arial" panose="020B0604020202020204" pitchFamily="34" charset="0"/>
              <a:buChar char="•"/>
            </a:pPr>
            <a:r>
              <a:rPr lang="en-GB" dirty="0"/>
              <a:t>Respondents repeatedly reference the CRPD as the benchmark for modern disability legislation and express a strong desire for comprehensive, rights-based reform. </a:t>
            </a:r>
          </a:p>
          <a:p>
            <a:pPr marL="457200" indent="-457200">
              <a:buFont typeface="Arial" panose="020B0604020202020204" pitchFamily="34" charset="0"/>
              <a:buChar char="•"/>
            </a:pPr>
            <a:r>
              <a:rPr lang="en-GB" dirty="0"/>
              <a:t>Early themes highlight demands for enforceable service rights, an adult AON process, a robust independent enforcement body, mandatory universal design and meaningful participation of DPOs and disabled people in governance. </a:t>
            </a:r>
          </a:p>
          <a:p>
            <a:pPr marL="457200" indent="-457200">
              <a:buFont typeface="Arial" panose="020B0604020202020204" pitchFamily="34" charset="0"/>
              <a:buChar char="•"/>
            </a:pPr>
            <a:r>
              <a:rPr lang="en-GB" dirty="0"/>
              <a:t>These emerging patterns point to a clear appetite for a new legislative model that moves beyond the welfare model and aligns with CRPD principles of autonomy, equality, inclusion and independent living (the human rights model of disability). </a:t>
            </a:r>
          </a:p>
        </p:txBody>
      </p:sp>
      <p:sp>
        <p:nvSpPr>
          <p:cNvPr id="3" name="Title 2">
            <a:extLst>
              <a:ext uri="{FF2B5EF4-FFF2-40B4-BE49-F238E27FC236}">
                <a16:creationId xmlns:a16="http://schemas.microsoft.com/office/drawing/2014/main" id="{87C92C45-8655-3DB2-AA1F-E9DBF0E6D83C}"/>
              </a:ext>
            </a:extLst>
          </p:cNvPr>
          <p:cNvSpPr>
            <a:spLocks noGrp="1"/>
          </p:cNvSpPr>
          <p:nvPr>
            <p:ph type="title"/>
          </p:nvPr>
        </p:nvSpPr>
        <p:spPr/>
        <p:txBody>
          <a:bodyPr/>
          <a:lstStyle/>
          <a:p>
            <a:r>
              <a:rPr lang="en-GB" dirty="0"/>
              <a:t>Emerging Theme: </a:t>
            </a:r>
            <a:r>
              <a:rPr lang="en-IE" dirty="0"/>
              <a:t>CRPD Alignment and Desire for Structural Reform</a:t>
            </a:r>
            <a:br>
              <a:rPr lang="en-IE" dirty="0"/>
            </a:br>
            <a:br>
              <a:rPr lang="en-GB" dirty="0"/>
            </a:br>
            <a:endParaRPr lang="en-GB" dirty="0"/>
          </a:p>
        </p:txBody>
      </p:sp>
    </p:spTree>
    <p:extLst>
      <p:ext uri="{BB962C8B-B14F-4D97-AF65-F5344CB8AC3E}">
        <p14:creationId xmlns:p14="http://schemas.microsoft.com/office/powerpoint/2010/main" val="20629214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5331F-F0A9-CF45-EFE9-E01DF96DAB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F74C44-1AE1-DC0B-059A-373246F7B9CD}"/>
              </a:ext>
            </a:extLst>
          </p:cNvPr>
          <p:cNvSpPr>
            <a:spLocks noGrp="1"/>
          </p:cNvSpPr>
          <p:nvPr>
            <p:ph type="title"/>
          </p:nvPr>
        </p:nvSpPr>
        <p:spPr>
          <a:xfrm>
            <a:off x="855606" y="3358659"/>
            <a:ext cx="18180539" cy="3769995"/>
          </a:xfrm>
        </p:spPr>
        <p:txBody>
          <a:bodyPr/>
          <a:lstStyle/>
          <a:p>
            <a:pPr algn="ctr"/>
            <a:r>
              <a:rPr lang="en-US" sz="9600" b="1" dirty="0"/>
              <a:t>4. Spotlight on Assessment of Need </a:t>
            </a:r>
          </a:p>
        </p:txBody>
      </p:sp>
    </p:spTree>
    <p:extLst>
      <p:ext uri="{BB962C8B-B14F-4D97-AF65-F5344CB8AC3E}">
        <p14:creationId xmlns:p14="http://schemas.microsoft.com/office/powerpoint/2010/main" val="25871718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71A9F2-0193-7D53-9012-902B6F16A9A1}"/>
              </a:ext>
            </a:extLst>
          </p:cNvPr>
          <p:cNvSpPr>
            <a:spLocks noGrp="1"/>
          </p:cNvSpPr>
          <p:nvPr>
            <p:ph idx="1"/>
          </p:nvPr>
        </p:nvSpPr>
        <p:spPr/>
        <p:txBody>
          <a:bodyPr/>
          <a:lstStyle/>
          <a:p>
            <a:pPr marL="457200" indent="-457200">
              <a:buFont typeface="Arial" panose="020B0604020202020204" pitchFamily="34" charset="0"/>
              <a:buChar char="•"/>
            </a:pPr>
            <a:r>
              <a:rPr lang="en-GB" sz="4000" dirty="0"/>
              <a:t>I am giving several slides to the Assessment of Need because it is emerging as one of the strongest and most dominant theme emerging from both the quantitative and qualitative data. </a:t>
            </a:r>
          </a:p>
          <a:p>
            <a:pPr marL="457200" indent="-457200">
              <a:buFont typeface="Arial" panose="020B0604020202020204" pitchFamily="34" charset="0"/>
              <a:buChar char="•"/>
            </a:pPr>
            <a:r>
              <a:rPr lang="en-GB" sz="4000" dirty="0"/>
              <a:t>AON is the only statutory entitlement under the Disability Act, yet it is consistently described as the point at which the system fails most acutely. </a:t>
            </a:r>
          </a:p>
          <a:p>
            <a:endParaRPr lang="en-GB" sz="4000" dirty="0"/>
          </a:p>
        </p:txBody>
      </p:sp>
      <p:sp>
        <p:nvSpPr>
          <p:cNvPr id="3" name="Title 2">
            <a:extLst>
              <a:ext uri="{FF2B5EF4-FFF2-40B4-BE49-F238E27FC236}">
                <a16:creationId xmlns:a16="http://schemas.microsoft.com/office/drawing/2014/main" id="{CF264FA3-E506-8BBD-D7ED-EF6784776D46}"/>
              </a:ext>
            </a:extLst>
          </p:cNvPr>
          <p:cNvSpPr>
            <a:spLocks noGrp="1"/>
          </p:cNvSpPr>
          <p:nvPr>
            <p:ph type="title"/>
          </p:nvPr>
        </p:nvSpPr>
        <p:spPr/>
        <p:txBody>
          <a:bodyPr/>
          <a:lstStyle/>
          <a:p>
            <a:r>
              <a:rPr lang="en-GB" dirty="0"/>
              <a:t>Focus on Assessment of Need</a:t>
            </a:r>
          </a:p>
        </p:txBody>
      </p:sp>
    </p:spTree>
    <p:extLst>
      <p:ext uri="{BB962C8B-B14F-4D97-AF65-F5344CB8AC3E}">
        <p14:creationId xmlns:p14="http://schemas.microsoft.com/office/powerpoint/2010/main" val="29113742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B8A91-D724-AAB5-1AE9-6365171B7E3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29D03E-7665-16DF-E9DE-70C3FA57DF89}"/>
              </a:ext>
            </a:extLst>
          </p:cNvPr>
          <p:cNvSpPr>
            <a:spLocks noGrp="1"/>
          </p:cNvSpPr>
          <p:nvPr>
            <p:ph idx="1"/>
          </p:nvPr>
        </p:nvSpPr>
        <p:spPr>
          <a:xfrm>
            <a:off x="937654" y="2802658"/>
            <a:ext cx="18105995" cy="6544541"/>
          </a:xfrm>
        </p:spPr>
        <p:txBody>
          <a:bodyPr/>
          <a:lstStyle/>
          <a:p>
            <a:pPr marL="457200" indent="-457200">
              <a:buFont typeface="Arial" panose="020B0604020202020204" pitchFamily="34" charset="0"/>
              <a:buChar char="•"/>
            </a:pPr>
            <a:r>
              <a:rPr lang="en-US" sz="4400" dirty="0"/>
              <a:t>Just under half of respondents had direct experience with the Assessment of Need process, with 15 people (10%) undergoing an AON themselves, 34 (22%) doing so for a child or family member, and 31 (20%) encountering it in a professional capacity. </a:t>
            </a:r>
          </a:p>
          <a:p>
            <a:pPr marL="457200" indent="-457200">
              <a:buFont typeface="Arial" panose="020B0604020202020204" pitchFamily="34" charset="0"/>
              <a:buChar char="•"/>
            </a:pPr>
            <a:r>
              <a:rPr lang="en-US" sz="4400" dirty="0"/>
              <a:t>62 respondents (41%) reported no experience of AON, and 10 (7%) selected “Other”.</a:t>
            </a:r>
          </a:p>
          <a:p>
            <a:pPr marL="457200" indent="-457200">
              <a:buFont typeface="Arial" panose="020B0604020202020204" pitchFamily="34" charset="0"/>
              <a:buChar char="•"/>
            </a:pPr>
            <a:r>
              <a:rPr lang="en-US" sz="4400" dirty="0"/>
              <a:t>This indicates the range of different ways people interact with or are affected by the AON system.</a:t>
            </a:r>
          </a:p>
          <a:p>
            <a:endParaRPr lang="en-US" dirty="0"/>
          </a:p>
        </p:txBody>
      </p:sp>
      <p:sp>
        <p:nvSpPr>
          <p:cNvPr id="4" name="Title 3">
            <a:extLst>
              <a:ext uri="{FF2B5EF4-FFF2-40B4-BE49-F238E27FC236}">
                <a16:creationId xmlns:a16="http://schemas.microsoft.com/office/drawing/2014/main" id="{EC4F7851-6818-AC4B-0ED0-251D03BAC46D}"/>
              </a:ext>
            </a:extLst>
          </p:cNvPr>
          <p:cNvSpPr>
            <a:spLocks noGrp="1"/>
          </p:cNvSpPr>
          <p:nvPr>
            <p:ph type="title"/>
          </p:nvPr>
        </p:nvSpPr>
        <p:spPr/>
        <p:txBody>
          <a:bodyPr/>
          <a:lstStyle/>
          <a:p>
            <a:r>
              <a:rPr lang="en-US" b="1" dirty="0"/>
              <a:t>Assessment of Need (1)</a:t>
            </a:r>
          </a:p>
        </p:txBody>
      </p:sp>
    </p:spTree>
    <p:extLst>
      <p:ext uri="{BB962C8B-B14F-4D97-AF65-F5344CB8AC3E}">
        <p14:creationId xmlns:p14="http://schemas.microsoft.com/office/powerpoint/2010/main" val="11847509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3C08F-2C57-CE90-6AAF-6D469187687A}"/>
            </a:ext>
          </a:extLst>
        </p:cNvPr>
        <p:cNvGrpSpPr/>
        <p:nvPr/>
      </p:nvGrpSpPr>
      <p:grpSpPr>
        <a:xfrm>
          <a:off x="0" y="0"/>
          <a:ext cx="0" cy="0"/>
          <a:chOff x="0" y="0"/>
          <a:chExt cx="0" cy="0"/>
        </a:xfrm>
      </p:grpSpPr>
      <p:pic>
        <p:nvPicPr>
          <p:cNvPr id="3" name="Content Placeholder 2" descr="A graph with different colored bars&#10;&#10;AI-generated content may be incorrect.">
            <a:extLst>
              <a:ext uri="{FF2B5EF4-FFF2-40B4-BE49-F238E27FC236}">
                <a16:creationId xmlns:a16="http://schemas.microsoft.com/office/drawing/2014/main" id="{A87B4B8C-5F12-988D-727A-F02323FB36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506133"/>
            <a:ext cx="17034933" cy="6299200"/>
          </a:xfrm>
        </p:spPr>
      </p:pic>
      <p:sp>
        <p:nvSpPr>
          <p:cNvPr id="4" name="Title 3">
            <a:extLst>
              <a:ext uri="{FF2B5EF4-FFF2-40B4-BE49-F238E27FC236}">
                <a16:creationId xmlns:a16="http://schemas.microsoft.com/office/drawing/2014/main" id="{221C22B0-F4A4-995B-AE33-D65D3E98B061}"/>
              </a:ext>
            </a:extLst>
          </p:cNvPr>
          <p:cNvSpPr>
            <a:spLocks noGrp="1"/>
          </p:cNvSpPr>
          <p:nvPr>
            <p:ph type="title"/>
          </p:nvPr>
        </p:nvSpPr>
        <p:spPr/>
        <p:txBody>
          <a:bodyPr/>
          <a:lstStyle/>
          <a:p>
            <a:r>
              <a:rPr lang="en-US" b="1" dirty="0"/>
              <a:t>Assessment of Need (2)</a:t>
            </a:r>
          </a:p>
        </p:txBody>
      </p:sp>
    </p:spTree>
    <p:extLst>
      <p:ext uri="{BB962C8B-B14F-4D97-AF65-F5344CB8AC3E}">
        <p14:creationId xmlns:p14="http://schemas.microsoft.com/office/powerpoint/2010/main" val="2766479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4BCEF-D957-8602-D522-D8414448E8F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26A387-69DD-B044-5054-1E6753B5FDEE}"/>
              </a:ext>
            </a:extLst>
          </p:cNvPr>
          <p:cNvSpPr>
            <a:spLocks noGrp="1"/>
          </p:cNvSpPr>
          <p:nvPr>
            <p:ph idx="1"/>
          </p:nvPr>
        </p:nvSpPr>
        <p:spPr>
          <a:xfrm>
            <a:off x="937654" y="2050118"/>
            <a:ext cx="18105995" cy="7297082"/>
          </a:xfrm>
        </p:spPr>
        <p:txBody>
          <a:bodyPr/>
          <a:lstStyle/>
          <a:p>
            <a:pPr marL="457200" indent="-457200">
              <a:buFont typeface="Arial" panose="020B0604020202020204" pitchFamily="34" charset="0"/>
              <a:buChar char="•"/>
            </a:pPr>
            <a:r>
              <a:rPr lang="en-US" dirty="0"/>
              <a:t>Among those who received an Assessment of Need, only 8 respondents (6%) reported that all recommended services were provided within a reasonable time. </a:t>
            </a:r>
          </a:p>
          <a:p>
            <a:pPr marL="457200" indent="-457200">
              <a:buFont typeface="Arial" panose="020B0604020202020204" pitchFamily="34" charset="0"/>
              <a:buChar char="•"/>
            </a:pPr>
            <a:r>
              <a:rPr lang="en-US" dirty="0"/>
              <a:t>A further 18 respondents (13%) received some but not all services, while 21 respondents (15%) said services were provided only after significant delays. </a:t>
            </a:r>
          </a:p>
          <a:p>
            <a:pPr marL="457200" indent="-457200">
              <a:buFont typeface="Arial" panose="020B0604020202020204" pitchFamily="34" charset="0"/>
              <a:buChar char="•"/>
            </a:pPr>
            <a:r>
              <a:rPr lang="en-US" dirty="0"/>
              <a:t>The largest group, 41 respondents (30%), reported that recommended services were not provided at all, and 21 respondents (15%) were still waiting for services. </a:t>
            </a:r>
          </a:p>
          <a:p>
            <a:pPr marL="457200" indent="-457200">
              <a:buFont typeface="Arial" panose="020B0604020202020204" pitchFamily="34" charset="0"/>
              <a:buChar char="•"/>
            </a:pPr>
            <a:r>
              <a:rPr lang="en-US" dirty="0"/>
              <a:t>An additional 27 respondents (20%) selected “Other”, again reflecting a range of complex or unclear outcomes of AON.</a:t>
            </a:r>
          </a:p>
          <a:p>
            <a:pPr marL="457200" indent="-457200">
              <a:buFont typeface="Wingdings" pitchFamily="2" charset="2"/>
              <a:buChar char="ü"/>
            </a:pPr>
            <a:r>
              <a:rPr lang="en-US" dirty="0"/>
              <a:t>This data on AON outcomes confirms what the research has told us… procedural mechanisms without corresponding service entitlements inevitably produce systemic failure in accessing services. </a:t>
            </a:r>
          </a:p>
          <a:p>
            <a:pPr marL="457200" indent="-457200">
              <a:buFont typeface="Wingdings" pitchFamily="2" charset="2"/>
              <a:buChar char="ü"/>
            </a:pPr>
            <a:r>
              <a:rPr lang="en-US" dirty="0"/>
              <a:t>The statistics illustrate a consistent pattern here in Ireland; when assessments “diagnose” needs that the State does not guarantee to meet, the AON process becomes meaningless for people and families. </a:t>
            </a:r>
          </a:p>
        </p:txBody>
      </p:sp>
      <p:sp>
        <p:nvSpPr>
          <p:cNvPr id="4" name="Title 3">
            <a:extLst>
              <a:ext uri="{FF2B5EF4-FFF2-40B4-BE49-F238E27FC236}">
                <a16:creationId xmlns:a16="http://schemas.microsoft.com/office/drawing/2014/main" id="{E0FDC206-A97E-9F10-941C-32487A84F45E}"/>
              </a:ext>
            </a:extLst>
          </p:cNvPr>
          <p:cNvSpPr>
            <a:spLocks noGrp="1"/>
          </p:cNvSpPr>
          <p:nvPr>
            <p:ph type="title"/>
          </p:nvPr>
        </p:nvSpPr>
        <p:spPr/>
        <p:txBody>
          <a:bodyPr/>
          <a:lstStyle/>
          <a:p>
            <a:r>
              <a:rPr lang="en-US" b="1" dirty="0"/>
              <a:t>Assessment of Need (2)</a:t>
            </a:r>
          </a:p>
        </p:txBody>
      </p:sp>
    </p:spTree>
    <p:extLst>
      <p:ext uri="{BB962C8B-B14F-4D97-AF65-F5344CB8AC3E}">
        <p14:creationId xmlns:p14="http://schemas.microsoft.com/office/powerpoint/2010/main" val="2665575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5D374-C69A-E0D2-B708-F61F364B18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0EAD83-2707-3378-7E5E-795436DF421C}"/>
              </a:ext>
            </a:extLst>
          </p:cNvPr>
          <p:cNvSpPr>
            <a:spLocks noGrp="1"/>
          </p:cNvSpPr>
          <p:nvPr>
            <p:ph type="title"/>
          </p:nvPr>
        </p:nvSpPr>
        <p:spPr/>
        <p:txBody>
          <a:bodyPr/>
          <a:lstStyle/>
          <a:p>
            <a:r>
              <a:rPr lang="en-US" b="1" dirty="0"/>
              <a:t>Assessment of Need (3)</a:t>
            </a:r>
          </a:p>
        </p:txBody>
      </p:sp>
      <p:pic>
        <p:nvPicPr>
          <p:cNvPr id="9" name="Content Placeholder 8" descr="A close-up of a pie chart&#10;&#10;AI-generated content may be incorrect.">
            <a:extLst>
              <a:ext uri="{FF2B5EF4-FFF2-40B4-BE49-F238E27FC236}">
                <a16:creationId xmlns:a16="http://schemas.microsoft.com/office/drawing/2014/main" id="{67954AC1-406D-9DFC-B8D5-C76F7202F1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1467" y="2641600"/>
            <a:ext cx="17892182" cy="6157814"/>
          </a:xfrm>
        </p:spPr>
      </p:pic>
    </p:spTree>
    <p:extLst>
      <p:ext uri="{BB962C8B-B14F-4D97-AF65-F5344CB8AC3E}">
        <p14:creationId xmlns:p14="http://schemas.microsoft.com/office/powerpoint/2010/main" val="1117302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56C0F-17A5-B08E-433C-2631C312D1F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413FEC-162A-9D16-497A-0F5B99A7D9E3}"/>
              </a:ext>
            </a:extLst>
          </p:cNvPr>
          <p:cNvSpPr>
            <a:spLocks noGrp="1"/>
          </p:cNvSpPr>
          <p:nvPr>
            <p:ph idx="1"/>
          </p:nvPr>
        </p:nvSpPr>
        <p:spPr>
          <a:xfrm>
            <a:off x="937654" y="2472266"/>
            <a:ext cx="18105995" cy="6874933"/>
          </a:xfrm>
        </p:spPr>
        <p:txBody>
          <a:bodyPr/>
          <a:lstStyle/>
          <a:p>
            <a:pPr marL="571500" indent="-571500">
              <a:buFont typeface="Wingdings" pitchFamily="2" charset="2"/>
              <a:buChar char="ü"/>
            </a:pPr>
            <a:r>
              <a:rPr lang="en-US" sz="4800" dirty="0"/>
              <a:t>The data show that service refusal due to lack of resources is a systemic issue, with 97 respondents (71%) reporting they had been denied a service on this basis. </a:t>
            </a:r>
          </a:p>
          <a:p>
            <a:pPr marL="571500" indent="-571500">
              <a:buFont typeface="Wingdings" pitchFamily="2" charset="2"/>
              <a:buChar char="ü"/>
            </a:pPr>
            <a:r>
              <a:rPr lang="en-US" sz="4800" dirty="0"/>
              <a:t>Only 22 respondents (16%) had not experienced this, while 18 (13%) described other / mixed or unclear situations. </a:t>
            </a:r>
          </a:p>
          <a:p>
            <a:pPr marL="571500" indent="-571500">
              <a:buFont typeface="Wingdings" pitchFamily="2" charset="2"/>
              <a:buChar char="ü"/>
            </a:pPr>
            <a:r>
              <a:rPr lang="en-US" sz="4800" dirty="0"/>
              <a:t>This pattern indicates that the Disability Act creates a right to assessment but no enforceable right to services, resulting in unmet need and resource-based exclusions.</a:t>
            </a:r>
          </a:p>
          <a:p>
            <a:endParaRPr lang="en-US" sz="2800" dirty="0"/>
          </a:p>
        </p:txBody>
      </p:sp>
      <p:sp>
        <p:nvSpPr>
          <p:cNvPr id="4" name="Title 3">
            <a:extLst>
              <a:ext uri="{FF2B5EF4-FFF2-40B4-BE49-F238E27FC236}">
                <a16:creationId xmlns:a16="http://schemas.microsoft.com/office/drawing/2014/main" id="{1464A1D5-5576-ADFB-6B42-987D20F4CF6B}"/>
              </a:ext>
            </a:extLst>
          </p:cNvPr>
          <p:cNvSpPr>
            <a:spLocks noGrp="1"/>
          </p:cNvSpPr>
          <p:nvPr>
            <p:ph type="title"/>
          </p:nvPr>
        </p:nvSpPr>
        <p:spPr/>
        <p:txBody>
          <a:bodyPr/>
          <a:lstStyle/>
          <a:p>
            <a:r>
              <a:rPr lang="en-US" b="1" dirty="0"/>
              <a:t>Assessment of Need (3)</a:t>
            </a:r>
            <a:br>
              <a:rPr lang="en-US" b="1" dirty="0"/>
            </a:br>
            <a:endParaRPr lang="en-US" b="1" dirty="0"/>
          </a:p>
        </p:txBody>
      </p:sp>
    </p:spTree>
    <p:extLst>
      <p:ext uri="{BB962C8B-B14F-4D97-AF65-F5344CB8AC3E}">
        <p14:creationId xmlns:p14="http://schemas.microsoft.com/office/powerpoint/2010/main" val="2677993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BF46-6C85-AAE8-6D17-E62586B295A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5B3630A-B0C6-67BD-0343-4AAC21C3C596}"/>
              </a:ext>
            </a:extLst>
          </p:cNvPr>
          <p:cNvSpPr>
            <a:spLocks noGrp="1"/>
          </p:cNvSpPr>
          <p:nvPr>
            <p:ph idx="1"/>
          </p:nvPr>
        </p:nvSpPr>
        <p:spPr>
          <a:xfrm>
            <a:off x="937654" y="2472266"/>
            <a:ext cx="18105995" cy="6874933"/>
          </a:xfrm>
        </p:spPr>
        <p:txBody>
          <a:bodyPr/>
          <a:lstStyle/>
          <a:p>
            <a:pPr algn="ctr"/>
            <a:r>
              <a:rPr lang="en-US" sz="4000" b="1" dirty="0"/>
              <a:t>Optional Question: Please feel free to share your comments on the Assessment of Need.  </a:t>
            </a:r>
          </a:p>
          <a:p>
            <a:pPr marL="457200" indent="-457200">
              <a:buFont typeface="Arial" panose="020B0604020202020204" pitchFamily="34" charset="0"/>
              <a:buChar char="•"/>
            </a:pPr>
            <a:r>
              <a:rPr lang="en-US" dirty="0"/>
              <a:t>51 responses to this question.</a:t>
            </a:r>
          </a:p>
          <a:p>
            <a:pPr marL="457200" indent="-457200">
              <a:buFont typeface="Arial" panose="020B0604020202020204" pitchFamily="34" charset="0"/>
              <a:buChar char="•"/>
            </a:pPr>
            <a:r>
              <a:rPr lang="en-US" dirty="0"/>
              <a:t>A powerful thread ran across the responses is that AON identifies need but rarely leads to service provision. </a:t>
            </a:r>
          </a:p>
          <a:p>
            <a:pPr marL="457200" indent="-457200">
              <a:buFont typeface="Arial" panose="020B0604020202020204" pitchFamily="34" charset="0"/>
              <a:buChar char="•"/>
            </a:pPr>
            <a:r>
              <a:rPr lang="en-US" dirty="0"/>
              <a:t>The process was widely described as “</a:t>
            </a:r>
            <a:r>
              <a:rPr lang="en-US" u="sng" dirty="0"/>
              <a:t>a piece of paper</a:t>
            </a:r>
            <a:r>
              <a:rPr lang="en-US" dirty="0"/>
              <a:t>” (respondent 27), “</a:t>
            </a:r>
            <a:r>
              <a:rPr lang="en-US" u="sng" dirty="0"/>
              <a:t>tick-box</a:t>
            </a:r>
            <a:r>
              <a:rPr lang="en-US" dirty="0"/>
              <a:t>” (respondent 1), “</a:t>
            </a:r>
            <a:r>
              <a:rPr lang="en-US" u="sng" dirty="0"/>
              <a:t>a useless provision</a:t>
            </a:r>
            <a:r>
              <a:rPr lang="en-US" dirty="0"/>
              <a:t>” (respondent 10), and “</a:t>
            </a:r>
            <a:r>
              <a:rPr lang="en-US" u="sng" dirty="0"/>
              <a:t>not worth the paper it’s written on</a:t>
            </a:r>
            <a:r>
              <a:rPr lang="en-US" dirty="0"/>
              <a:t>” (respondent 35). </a:t>
            </a:r>
          </a:p>
          <a:p>
            <a:pPr marL="457200" indent="-457200">
              <a:buFont typeface="Arial" panose="020B0604020202020204" pitchFamily="34" charset="0"/>
              <a:buChar char="•"/>
            </a:pPr>
            <a:r>
              <a:rPr lang="en-US" dirty="0"/>
              <a:t>Respondents </a:t>
            </a:r>
            <a:r>
              <a:rPr lang="en-US" dirty="0" err="1"/>
              <a:t>emphasised</a:t>
            </a:r>
            <a:r>
              <a:rPr lang="en-US" dirty="0"/>
              <a:t> that assessments do not trigger interventions and that families endure years-long delays, sometimes receiving no services at all. </a:t>
            </a:r>
          </a:p>
          <a:p>
            <a:pPr marL="457200" indent="-457200">
              <a:buFont typeface="Arial" panose="020B0604020202020204" pitchFamily="34" charset="0"/>
              <a:buChar char="•"/>
            </a:pPr>
            <a:r>
              <a:rPr lang="en-US" dirty="0"/>
              <a:t>Several explicitly state that AON gives parents a “</a:t>
            </a:r>
            <a:r>
              <a:rPr lang="en-US" u="sng" dirty="0"/>
              <a:t>false sense of hope</a:t>
            </a:r>
            <a:r>
              <a:rPr lang="en-US" dirty="0"/>
              <a:t>” (respondent 2).</a:t>
            </a:r>
          </a:p>
          <a:p>
            <a:pPr marL="457200" indent="-457200">
              <a:buFont typeface="Arial" panose="020B0604020202020204" pitchFamily="34" charset="0"/>
              <a:buChar char="•"/>
            </a:pPr>
            <a:r>
              <a:rPr lang="en-US" dirty="0"/>
              <a:t>This theme reflects a system that the 2005 Act </a:t>
            </a:r>
            <a:r>
              <a:rPr lang="en-US" dirty="0" err="1"/>
              <a:t>recognises</a:t>
            </a:r>
            <a:r>
              <a:rPr lang="en-US" dirty="0"/>
              <a:t> disability but does not resource it, creating emotional harm, administrative burden, and a sense of being completely let down.</a:t>
            </a:r>
          </a:p>
          <a:p>
            <a:endParaRPr lang="en-US" dirty="0"/>
          </a:p>
          <a:p>
            <a:endParaRPr lang="en-US" sz="2800" dirty="0"/>
          </a:p>
        </p:txBody>
      </p:sp>
      <p:sp>
        <p:nvSpPr>
          <p:cNvPr id="4" name="Title 3">
            <a:extLst>
              <a:ext uri="{FF2B5EF4-FFF2-40B4-BE49-F238E27FC236}">
                <a16:creationId xmlns:a16="http://schemas.microsoft.com/office/drawing/2014/main" id="{FB6F1DB9-912D-1FCA-145F-521F72490F16}"/>
              </a:ext>
            </a:extLst>
          </p:cNvPr>
          <p:cNvSpPr>
            <a:spLocks noGrp="1"/>
          </p:cNvSpPr>
          <p:nvPr>
            <p:ph type="title"/>
          </p:nvPr>
        </p:nvSpPr>
        <p:spPr/>
        <p:txBody>
          <a:bodyPr/>
          <a:lstStyle/>
          <a:p>
            <a:r>
              <a:rPr lang="en-US" b="1" dirty="0"/>
              <a:t>Assessment of Need (4)</a:t>
            </a:r>
            <a:br>
              <a:rPr lang="en-US" b="1" dirty="0"/>
            </a:br>
            <a:endParaRPr lang="en-US" b="1" dirty="0"/>
          </a:p>
        </p:txBody>
      </p:sp>
    </p:spTree>
    <p:extLst>
      <p:ext uri="{BB962C8B-B14F-4D97-AF65-F5344CB8AC3E}">
        <p14:creationId xmlns:p14="http://schemas.microsoft.com/office/powerpoint/2010/main" val="13475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168C-83CF-A08E-96CA-7E976F4E9C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603F5E-7437-0DA8-8CC1-6272D2F0D504}"/>
              </a:ext>
            </a:extLst>
          </p:cNvPr>
          <p:cNvSpPr>
            <a:spLocks noGrp="1"/>
          </p:cNvSpPr>
          <p:nvPr>
            <p:ph type="title"/>
          </p:nvPr>
        </p:nvSpPr>
        <p:spPr>
          <a:xfrm>
            <a:off x="855605" y="3358659"/>
            <a:ext cx="18382653" cy="3769995"/>
          </a:xfrm>
        </p:spPr>
        <p:txBody>
          <a:bodyPr/>
          <a:lstStyle/>
          <a:p>
            <a:pPr algn="ctr"/>
            <a:r>
              <a:rPr lang="en-US" sz="9600" b="1" dirty="0">
                <a:latin typeface="Avenir Next" panose="020B0503020202020204" pitchFamily="34" charset="0"/>
              </a:rPr>
              <a:t>5. Reform Priorities </a:t>
            </a:r>
          </a:p>
        </p:txBody>
      </p:sp>
    </p:spTree>
    <p:extLst>
      <p:ext uri="{BB962C8B-B14F-4D97-AF65-F5344CB8AC3E}">
        <p14:creationId xmlns:p14="http://schemas.microsoft.com/office/powerpoint/2010/main" val="21336314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EB6AB-9E89-4EC7-DFF5-EB21D3C6AE9A}"/>
              </a:ext>
            </a:extLst>
          </p:cNvPr>
          <p:cNvSpPr>
            <a:spLocks noGrp="1"/>
          </p:cNvSpPr>
          <p:nvPr>
            <p:ph idx="1"/>
          </p:nvPr>
        </p:nvSpPr>
        <p:spPr>
          <a:xfrm>
            <a:off x="937654" y="2503714"/>
            <a:ext cx="18105995" cy="6988629"/>
          </a:xfrm>
        </p:spPr>
        <p:txBody>
          <a:bodyPr/>
          <a:lstStyle/>
          <a:p>
            <a:pPr marL="914400" indent="-914400">
              <a:buAutoNum type="arabicPeriod"/>
            </a:pPr>
            <a:r>
              <a:rPr lang="en-US" sz="5400" b="1" dirty="0"/>
              <a:t>Background and Context for this Research</a:t>
            </a:r>
          </a:p>
          <a:p>
            <a:pPr marL="914400" indent="-914400">
              <a:buFontTx/>
              <a:buAutoNum type="arabicPeriod"/>
            </a:pPr>
            <a:r>
              <a:rPr lang="en-IE" sz="5400" b="1" dirty="0"/>
              <a:t>Some Findings</a:t>
            </a:r>
          </a:p>
          <a:p>
            <a:pPr marL="914400" indent="-914400">
              <a:buFontTx/>
              <a:buAutoNum type="arabicPeriod"/>
            </a:pPr>
            <a:r>
              <a:rPr lang="en-IE" sz="5400" b="1" dirty="0"/>
              <a:t>Thematic Analysis: Emerging Themes for Qualitative Data Reform Priorities  </a:t>
            </a:r>
          </a:p>
          <a:p>
            <a:pPr marL="914400" indent="-914400">
              <a:buFontTx/>
              <a:buAutoNum type="arabicPeriod"/>
            </a:pPr>
            <a:r>
              <a:rPr lang="en-IE" sz="5400" b="1" dirty="0"/>
              <a:t>Spotlight on Assessment of Need</a:t>
            </a:r>
          </a:p>
          <a:p>
            <a:pPr marL="914400" indent="-914400">
              <a:buFontTx/>
              <a:buAutoNum type="arabicPeriod"/>
            </a:pPr>
            <a:r>
              <a:rPr lang="en-IE" sz="5400" b="1" dirty="0"/>
              <a:t>Reform Priorities </a:t>
            </a:r>
          </a:p>
          <a:p>
            <a:pPr marL="914400" indent="-914400">
              <a:buFontTx/>
              <a:buAutoNum type="arabicPeriod"/>
            </a:pPr>
            <a:r>
              <a:rPr lang="en-IE" sz="5400" b="1" dirty="0"/>
              <a:t>Reflections </a:t>
            </a:r>
            <a:r>
              <a:rPr lang="en-US" sz="5400" b="1" dirty="0"/>
              <a:t> </a:t>
            </a:r>
          </a:p>
        </p:txBody>
      </p:sp>
      <p:sp>
        <p:nvSpPr>
          <p:cNvPr id="4" name="Title 3">
            <a:extLst>
              <a:ext uri="{FF2B5EF4-FFF2-40B4-BE49-F238E27FC236}">
                <a16:creationId xmlns:a16="http://schemas.microsoft.com/office/drawing/2014/main" id="{E4E6B399-644C-9AF8-29C4-E1147AE7911B}"/>
              </a:ext>
            </a:extLst>
          </p:cNvPr>
          <p:cNvSpPr>
            <a:spLocks noGrp="1"/>
          </p:cNvSpPr>
          <p:nvPr>
            <p:ph type="title"/>
          </p:nvPr>
        </p:nvSpPr>
        <p:spPr>
          <a:xfrm>
            <a:off x="857721" y="348343"/>
            <a:ext cx="18185928" cy="1701774"/>
          </a:xfrm>
        </p:spPr>
        <p:txBody>
          <a:bodyPr/>
          <a:lstStyle/>
          <a:p>
            <a:pPr algn="ctr"/>
            <a:r>
              <a:rPr lang="en-US" sz="8000" b="1" dirty="0"/>
              <a:t>Scope of Presentation </a:t>
            </a:r>
          </a:p>
        </p:txBody>
      </p:sp>
    </p:spTree>
    <p:extLst>
      <p:ext uri="{BB962C8B-B14F-4D97-AF65-F5344CB8AC3E}">
        <p14:creationId xmlns:p14="http://schemas.microsoft.com/office/powerpoint/2010/main" val="3569023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with different colored bars&#10;&#10;AI-generated content may be incorrect.">
            <a:extLst>
              <a:ext uri="{FF2B5EF4-FFF2-40B4-BE49-F238E27FC236}">
                <a16:creationId xmlns:a16="http://schemas.microsoft.com/office/drawing/2014/main" id="{7E841152-997B-7CA5-9832-034A607D77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0451" y="1809485"/>
            <a:ext cx="17186817" cy="7350509"/>
          </a:xfrm>
        </p:spPr>
      </p:pic>
      <p:sp>
        <p:nvSpPr>
          <p:cNvPr id="3" name="Title 2">
            <a:extLst>
              <a:ext uri="{FF2B5EF4-FFF2-40B4-BE49-F238E27FC236}">
                <a16:creationId xmlns:a16="http://schemas.microsoft.com/office/drawing/2014/main" id="{DA5A2BE1-4E85-5A9C-2DBC-39D3C78C8EAA}"/>
              </a:ext>
            </a:extLst>
          </p:cNvPr>
          <p:cNvSpPr>
            <a:spLocks noGrp="1"/>
          </p:cNvSpPr>
          <p:nvPr>
            <p:ph type="title"/>
          </p:nvPr>
        </p:nvSpPr>
        <p:spPr>
          <a:xfrm>
            <a:off x="857721" y="529389"/>
            <a:ext cx="18185928" cy="1520728"/>
          </a:xfrm>
        </p:spPr>
        <p:txBody>
          <a:bodyPr/>
          <a:lstStyle/>
          <a:p>
            <a:r>
              <a:rPr lang="en-GB" dirty="0"/>
              <a:t> Reform Priorities (multi-select options)</a:t>
            </a:r>
            <a:br>
              <a:rPr lang="en-GB" dirty="0"/>
            </a:br>
            <a:br>
              <a:rPr lang="en-GB" dirty="0"/>
            </a:br>
            <a:endParaRPr lang="en-GB" dirty="0"/>
          </a:p>
        </p:txBody>
      </p:sp>
    </p:spTree>
    <p:extLst>
      <p:ext uri="{BB962C8B-B14F-4D97-AF65-F5344CB8AC3E}">
        <p14:creationId xmlns:p14="http://schemas.microsoft.com/office/powerpoint/2010/main" val="2073324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CC4D5-7E93-0D90-1F2B-E3FABDABE43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52F6A9-957C-3DCC-1BB5-B94C3A60E05E}"/>
              </a:ext>
            </a:extLst>
          </p:cNvPr>
          <p:cNvSpPr>
            <a:spLocks noGrp="1"/>
          </p:cNvSpPr>
          <p:nvPr>
            <p:ph idx="1"/>
          </p:nvPr>
        </p:nvSpPr>
        <p:spPr/>
        <p:txBody>
          <a:bodyPr/>
          <a:lstStyle/>
          <a:p>
            <a:endParaRPr lang="en-GB" dirty="0"/>
          </a:p>
          <a:p>
            <a:pPr marL="457200" indent="-457200">
              <a:buFont typeface="Arial" panose="020B0604020202020204" pitchFamily="34" charset="0"/>
              <a:buChar char="•"/>
            </a:pPr>
            <a:r>
              <a:rPr lang="en-GB" sz="4800" dirty="0"/>
              <a:t>125 want guaranteed rights to services</a:t>
            </a:r>
          </a:p>
          <a:p>
            <a:pPr marL="457200" indent="-457200">
              <a:buFont typeface="Arial" panose="020B0604020202020204" pitchFamily="34" charset="0"/>
              <a:buChar char="•"/>
            </a:pPr>
            <a:r>
              <a:rPr lang="en-GB" sz="4800" dirty="0"/>
              <a:t>114 want a statutory right to live in the community</a:t>
            </a:r>
          </a:p>
          <a:p>
            <a:pPr marL="457200" indent="-457200">
              <a:buFont typeface="Arial" panose="020B0604020202020204" pitchFamily="34" charset="0"/>
              <a:buChar char="•"/>
            </a:pPr>
            <a:r>
              <a:rPr lang="en-GB" sz="4800" dirty="0"/>
              <a:t>113 want stronger enforcement and accountability</a:t>
            </a:r>
          </a:p>
          <a:p>
            <a:pPr marL="457200" indent="-457200">
              <a:buFont typeface="Arial" panose="020B0604020202020204" pitchFamily="34" charset="0"/>
              <a:buChar char="•"/>
            </a:pPr>
            <a:r>
              <a:rPr lang="en-GB" sz="4800" dirty="0"/>
              <a:t>Strong priorities also: employment, education, accessibility, broadening scope of AON, and CRPD alignment.</a:t>
            </a:r>
          </a:p>
        </p:txBody>
      </p:sp>
      <p:sp>
        <p:nvSpPr>
          <p:cNvPr id="3" name="Title 2">
            <a:extLst>
              <a:ext uri="{FF2B5EF4-FFF2-40B4-BE49-F238E27FC236}">
                <a16:creationId xmlns:a16="http://schemas.microsoft.com/office/drawing/2014/main" id="{56DEFAE1-491F-171A-F9B9-98F896CECB73}"/>
              </a:ext>
            </a:extLst>
          </p:cNvPr>
          <p:cNvSpPr>
            <a:spLocks noGrp="1"/>
          </p:cNvSpPr>
          <p:nvPr>
            <p:ph type="title"/>
          </p:nvPr>
        </p:nvSpPr>
        <p:spPr/>
        <p:txBody>
          <a:bodyPr/>
          <a:lstStyle/>
          <a:p>
            <a:r>
              <a:rPr lang="en-GB" dirty="0"/>
              <a:t> Reform Priorities (multi-select options)</a:t>
            </a:r>
            <a:br>
              <a:rPr lang="en-GB" dirty="0"/>
            </a:br>
            <a:br>
              <a:rPr lang="en-GB" dirty="0"/>
            </a:br>
            <a:endParaRPr lang="en-GB" dirty="0"/>
          </a:p>
        </p:txBody>
      </p:sp>
    </p:spTree>
    <p:extLst>
      <p:ext uri="{BB962C8B-B14F-4D97-AF65-F5344CB8AC3E}">
        <p14:creationId xmlns:p14="http://schemas.microsoft.com/office/powerpoint/2010/main" val="642811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125C-7FCB-EE04-2BFB-95F6959DDD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19D678-959A-35A3-0E15-663D3230E814}"/>
              </a:ext>
            </a:extLst>
          </p:cNvPr>
          <p:cNvSpPr>
            <a:spLocks noGrp="1"/>
          </p:cNvSpPr>
          <p:nvPr>
            <p:ph type="title"/>
          </p:nvPr>
        </p:nvSpPr>
        <p:spPr>
          <a:xfrm>
            <a:off x="855605" y="3358659"/>
            <a:ext cx="18024065" cy="3769995"/>
          </a:xfrm>
        </p:spPr>
        <p:txBody>
          <a:bodyPr/>
          <a:lstStyle/>
          <a:p>
            <a:pPr algn="ctr"/>
            <a:r>
              <a:rPr lang="en-US" sz="9600" b="1" dirty="0">
                <a:latin typeface="Avenir Next" panose="020B0503020202020204" pitchFamily="34" charset="0"/>
              </a:rPr>
              <a:t>6. Reflections</a:t>
            </a:r>
          </a:p>
        </p:txBody>
      </p:sp>
    </p:spTree>
    <p:extLst>
      <p:ext uri="{BB962C8B-B14F-4D97-AF65-F5344CB8AC3E}">
        <p14:creationId xmlns:p14="http://schemas.microsoft.com/office/powerpoint/2010/main" val="2189802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E97C41-3B45-76FD-0C0E-851289558579}"/>
              </a:ext>
            </a:extLst>
          </p:cNvPr>
          <p:cNvSpPr>
            <a:spLocks noGrp="1"/>
          </p:cNvSpPr>
          <p:nvPr>
            <p:ph idx="1"/>
          </p:nvPr>
        </p:nvSpPr>
        <p:spPr>
          <a:xfrm>
            <a:off x="937654" y="3334871"/>
            <a:ext cx="18105995" cy="5367804"/>
          </a:xfrm>
        </p:spPr>
        <p:txBody>
          <a:bodyPr/>
          <a:lstStyle/>
          <a:p>
            <a:pPr marL="457200" indent="-457200">
              <a:buFont typeface="Arial" panose="020B0604020202020204" pitchFamily="34" charset="0"/>
              <a:buChar char="•"/>
            </a:pPr>
            <a:r>
              <a:rPr lang="en-US" sz="3600" dirty="0"/>
              <a:t>These survey findings are not intended to close the conversation on the Disability Act but to open it. </a:t>
            </a:r>
          </a:p>
          <a:p>
            <a:pPr marL="457200" indent="-457200">
              <a:buFont typeface="Arial" panose="020B0604020202020204" pitchFamily="34" charset="0"/>
              <a:buChar char="•"/>
            </a:pPr>
            <a:r>
              <a:rPr lang="en-US" sz="3600" dirty="0"/>
              <a:t>What we have presented today reflects the early, emerging patterns in the data, patterns that show deep frustration with processes that assess need without guaranteeing support, uneven accessibility, a lack of enforcement, and a strong desire for CRPD aligned reform. </a:t>
            </a:r>
          </a:p>
          <a:p>
            <a:pPr marL="457200" indent="-457200">
              <a:buFont typeface="Arial" panose="020B0604020202020204" pitchFamily="34" charset="0"/>
              <a:buChar char="•"/>
            </a:pPr>
            <a:r>
              <a:rPr lang="en-US" sz="3600" dirty="0"/>
              <a:t>These initial insights highlight the urgency and importance of the dialogue we are beginning here this morning and this afternoon. </a:t>
            </a:r>
          </a:p>
          <a:p>
            <a:pPr marL="457200" indent="-457200">
              <a:buFont typeface="Arial" panose="020B0604020202020204" pitchFamily="34" charset="0"/>
              <a:buChar char="•"/>
            </a:pPr>
            <a:r>
              <a:rPr lang="en-US" sz="3600" dirty="0"/>
              <a:t>They provide a starting point, not an end point, for the discussion that will unfold throughout this conference and indeed the reform of the 2005 Act.</a:t>
            </a:r>
          </a:p>
          <a:p>
            <a:pPr marL="457200" indent="-457200">
              <a:buFont typeface="Arial" panose="020B0604020202020204" pitchFamily="34" charset="0"/>
              <a:buChar char="•"/>
            </a:pPr>
            <a:endParaRPr lang="en-US" sz="3600" dirty="0"/>
          </a:p>
        </p:txBody>
      </p:sp>
      <p:sp>
        <p:nvSpPr>
          <p:cNvPr id="3" name="Title 2">
            <a:extLst>
              <a:ext uri="{FF2B5EF4-FFF2-40B4-BE49-F238E27FC236}">
                <a16:creationId xmlns:a16="http://schemas.microsoft.com/office/drawing/2014/main" id="{93B44531-405A-79AE-D1D2-20CD7F2A70DE}"/>
              </a:ext>
            </a:extLst>
          </p:cNvPr>
          <p:cNvSpPr>
            <a:spLocks noGrp="1"/>
          </p:cNvSpPr>
          <p:nvPr>
            <p:ph type="title"/>
          </p:nvPr>
        </p:nvSpPr>
        <p:spPr/>
        <p:txBody>
          <a:bodyPr/>
          <a:lstStyle/>
          <a:p>
            <a:r>
              <a:rPr lang="en-US" b="1" dirty="0"/>
              <a:t>Reflection 1: Setting the Scene for Today’s Discussions </a:t>
            </a:r>
          </a:p>
        </p:txBody>
      </p:sp>
    </p:spTree>
    <p:extLst>
      <p:ext uri="{BB962C8B-B14F-4D97-AF65-F5344CB8AC3E}">
        <p14:creationId xmlns:p14="http://schemas.microsoft.com/office/powerpoint/2010/main" val="3575932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E97C41-3B45-76FD-0C0E-851289558579}"/>
              </a:ext>
            </a:extLst>
          </p:cNvPr>
          <p:cNvSpPr>
            <a:spLocks noGrp="1"/>
          </p:cNvSpPr>
          <p:nvPr>
            <p:ph idx="1"/>
          </p:nvPr>
        </p:nvSpPr>
        <p:spPr/>
        <p:txBody>
          <a:bodyPr/>
          <a:lstStyle/>
          <a:p>
            <a:pPr marL="457200" indent="-457200">
              <a:buFont typeface="Arial" panose="020B0604020202020204" pitchFamily="34" charset="0"/>
              <a:buChar char="•"/>
            </a:pPr>
            <a:r>
              <a:rPr lang="en-US" sz="3600" dirty="0"/>
              <a:t>As Shivaun mentioned today’s conference brings together disabled people, families, advocates, policymakers, legal experts and professionals at a moment of real opportunity. </a:t>
            </a:r>
          </a:p>
          <a:p>
            <a:pPr marL="457200" indent="-457200">
              <a:buFont typeface="Arial" panose="020B0604020202020204" pitchFamily="34" charset="0"/>
              <a:buChar char="•"/>
            </a:pPr>
            <a:r>
              <a:rPr lang="en-US" sz="3600" dirty="0"/>
              <a:t>The Disability Act has reached its 20</a:t>
            </a:r>
            <a:r>
              <a:rPr lang="en-US" sz="3600" baseline="30000" dirty="0"/>
              <a:t>th</a:t>
            </a:r>
            <a:r>
              <a:rPr lang="en-US" sz="3600" dirty="0"/>
              <a:t> year at a time when government has committed to reform, and when the CRPD frameworks demand a shift toward enforceable rights and meaningful inclusion (human rights model of disability). </a:t>
            </a:r>
          </a:p>
          <a:p>
            <a:pPr marL="457200" indent="-457200">
              <a:buFont typeface="Arial" panose="020B0604020202020204" pitchFamily="34" charset="0"/>
              <a:buChar char="•"/>
            </a:pPr>
            <a:r>
              <a:rPr lang="en-US" sz="3600" dirty="0"/>
              <a:t>The survey findings offer evidence of where the Act falls short, but it is your expertise, lived experience, professional experience and reflections today that will shape the recommendations in our report, refine the emerging themes and drive a shared vision for a fit for purpose rights-based disability law in Ireland. </a:t>
            </a:r>
          </a:p>
          <a:p>
            <a:pPr marL="457200" indent="-457200">
              <a:buFont typeface="Arial" panose="020B0604020202020204" pitchFamily="34" charset="0"/>
              <a:buChar char="•"/>
            </a:pPr>
            <a:r>
              <a:rPr lang="en-US" sz="3600" dirty="0"/>
              <a:t>So, I hand over to you.</a:t>
            </a:r>
          </a:p>
          <a:p>
            <a:endParaRPr lang="en-US" sz="3600" dirty="0"/>
          </a:p>
        </p:txBody>
      </p:sp>
      <p:sp>
        <p:nvSpPr>
          <p:cNvPr id="3" name="Title 2">
            <a:extLst>
              <a:ext uri="{FF2B5EF4-FFF2-40B4-BE49-F238E27FC236}">
                <a16:creationId xmlns:a16="http://schemas.microsoft.com/office/drawing/2014/main" id="{93B44531-405A-79AE-D1D2-20CD7F2A70DE}"/>
              </a:ext>
            </a:extLst>
          </p:cNvPr>
          <p:cNvSpPr>
            <a:spLocks noGrp="1"/>
          </p:cNvSpPr>
          <p:nvPr>
            <p:ph type="title"/>
          </p:nvPr>
        </p:nvSpPr>
        <p:spPr/>
        <p:txBody>
          <a:bodyPr/>
          <a:lstStyle/>
          <a:p>
            <a:r>
              <a:rPr lang="en-US" b="1" dirty="0"/>
              <a:t>Reflection 2: Why Today Matters </a:t>
            </a:r>
          </a:p>
        </p:txBody>
      </p:sp>
    </p:spTree>
    <p:extLst>
      <p:ext uri="{BB962C8B-B14F-4D97-AF65-F5344CB8AC3E}">
        <p14:creationId xmlns:p14="http://schemas.microsoft.com/office/powerpoint/2010/main" val="25845902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42F61-B3F0-14CB-E400-3B48E54EE6E2}"/>
              </a:ext>
            </a:extLst>
          </p:cNvPr>
          <p:cNvSpPr>
            <a:spLocks noGrp="1"/>
          </p:cNvSpPr>
          <p:nvPr>
            <p:ph type="title"/>
          </p:nvPr>
        </p:nvSpPr>
        <p:spPr>
          <a:xfrm>
            <a:off x="855605" y="3358659"/>
            <a:ext cx="18067825" cy="3769995"/>
          </a:xfrm>
        </p:spPr>
        <p:txBody>
          <a:bodyPr/>
          <a:lstStyle/>
          <a:p>
            <a:pPr algn="ctr"/>
            <a:r>
              <a:rPr lang="en-US" sz="9600" b="1" dirty="0">
                <a:latin typeface="Avenir Next" panose="020B0503020202020204" pitchFamily="34" charset="0"/>
              </a:rPr>
              <a:t>1. Background and Context for this Research </a:t>
            </a:r>
          </a:p>
        </p:txBody>
      </p:sp>
    </p:spTree>
    <p:extLst>
      <p:ext uri="{BB962C8B-B14F-4D97-AF65-F5344CB8AC3E}">
        <p14:creationId xmlns:p14="http://schemas.microsoft.com/office/powerpoint/2010/main" val="9248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6D023D4-B6A8-9882-FC2E-67180C32190E}"/>
              </a:ext>
            </a:extLst>
          </p:cNvPr>
          <p:cNvSpPr>
            <a:spLocks noGrp="1"/>
          </p:cNvSpPr>
          <p:nvPr>
            <p:ph idx="1"/>
          </p:nvPr>
        </p:nvSpPr>
        <p:spPr>
          <a:xfrm>
            <a:off x="937654" y="2802658"/>
            <a:ext cx="18105995" cy="6544541"/>
          </a:xfrm>
        </p:spPr>
        <p:txBody>
          <a:bodyPr/>
          <a:lstStyle/>
          <a:p>
            <a:pPr marL="457200" indent="-457200">
              <a:buFont typeface="Arial" panose="020B0604020202020204" pitchFamily="34" charset="0"/>
              <a:buChar char="•"/>
            </a:pPr>
            <a:r>
              <a:rPr lang="en-IE" sz="5400" dirty="0"/>
              <a:t>As Shivaun has noted it is 20 years since the Disability Act 2005</a:t>
            </a:r>
          </a:p>
          <a:p>
            <a:pPr marL="457200" indent="-457200">
              <a:buFont typeface="Arial" panose="020B0604020202020204" pitchFamily="34" charset="0"/>
              <a:buChar char="•"/>
            </a:pPr>
            <a:r>
              <a:rPr lang="en-IE" sz="5400" dirty="0"/>
              <a:t>Government committing to reform in the Programme for Government</a:t>
            </a:r>
          </a:p>
          <a:p>
            <a:pPr marL="457200" indent="-457200">
              <a:buFont typeface="Arial" panose="020B0604020202020204" pitchFamily="34" charset="0"/>
              <a:buChar char="•"/>
            </a:pPr>
            <a:r>
              <a:rPr lang="en-IE" sz="5400" dirty="0"/>
              <a:t>Need to centre lived experience &amp; stakeholder perspectives</a:t>
            </a:r>
          </a:p>
          <a:p>
            <a:pPr marL="457200" indent="-457200">
              <a:buFont typeface="Arial" panose="020B0604020202020204" pitchFamily="34" charset="0"/>
              <a:buChar char="•"/>
            </a:pPr>
            <a:r>
              <a:rPr lang="en-IE" sz="5400" dirty="0"/>
              <a:t>Survey is a core element of our CEI </a:t>
            </a:r>
            <a:r>
              <a:rPr lang="en-IE" sz="5400" dirty="0" err="1"/>
              <a:t>fundedproject</a:t>
            </a:r>
            <a:endParaRPr lang="en-IE" sz="5400" dirty="0"/>
          </a:p>
          <a:p>
            <a:endParaRPr lang="en-US" sz="2400" b="1" dirty="0"/>
          </a:p>
        </p:txBody>
      </p:sp>
      <p:sp>
        <p:nvSpPr>
          <p:cNvPr id="4" name="Title 3">
            <a:extLst>
              <a:ext uri="{FF2B5EF4-FFF2-40B4-BE49-F238E27FC236}">
                <a16:creationId xmlns:a16="http://schemas.microsoft.com/office/drawing/2014/main" id="{03C97062-6442-67C3-2D47-5D2F4C226848}"/>
              </a:ext>
            </a:extLst>
          </p:cNvPr>
          <p:cNvSpPr>
            <a:spLocks noGrp="1"/>
          </p:cNvSpPr>
          <p:nvPr>
            <p:ph type="title"/>
          </p:nvPr>
        </p:nvSpPr>
        <p:spPr/>
        <p:txBody>
          <a:bodyPr/>
          <a:lstStyle/>
          <a:p>
            <a:r>
              <a:rPr lang="en-US" b="1" dirty="0"/>
              <a:t>Why This Survey?</a:t>
            </a:r>
          </a:p>
        </p:txBody>
      </p:sp>
    </p:spTree>
    <p:extLst>
      <p:ext uri="{BB962C8B-B14F-4D97-AF65-F5344CB8AC3E}">
        <p14:creationId xmlns:p14="http://schemas.microsoft.com/office/powerpoint/2010/main" val="28344724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EE133-C149-9560-BD3C-20326BB6ACC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96E1C2-4AFC-5171-D57F-B6F4E6ADAFB3}"/>
              </a:ext>
            </a:extLst>
          </p:cNvPr>
          <p:cNvSpPr>
            <a:spLocks noGrp="1"/>
          </p:cNvSpPr>
          <p:nvPr>
            <p:ph idx="1"/>
          </p:nvPr>
        </p:nvSpPr>
        <p:spPr>
          <a:xfrm>
            <a:off x="937654" y="2373086"/>
            <a:ext cx="18105995" cy="6974113"/>
          </a:xfrm>
        </p:spPr>
        <p:txBody>
          <a:bodyPr/>
          <a:lstStyle/>
          <a:p>
            <a:pPr algn="just"/>
            <a:r>
              <a:rPr lang="en-US" dirty="0"/>
              <a:t>This project has three interconnected components that together provide a comprehensive review of the Disability Act on its twentieth anniversary. </a:t>
            </a:r>
          </a:p>
          <a:p>
            <a:pPr marL="514350" indent="-514350" algn="just">
              <a:buFont typeface="+mj-lt"/>
              <a:buAutoNum type="arabicPeriod"/>
            </a:pPr>
            <a:r>
              <a:rPr lang="en-US" dirty="0"/>
              <a:t>First, the </a:t>
            </a:r>
            <a:r>
              <a:rPr lang="en-US" b="1" dirty="0"/>
              <a:t>national survey</a:t>
            </a:r>
            <a:r>
              <a:rPr lang="en-US" dirty="0"/>
              <a:t>, Disability Rights and the Review of the Disability Act 2005: Your Views, Your Voice, gathers perspectives from disabled people, families, professionals, policymakers and advocates. It forms the empirical backbone of the project and is the main focus of today’s presentation. </a:t>
            </a:r>
          </a:p>
          <a:p>
            <a:pPr marL="514350" indent="-514350" algn="just">
              <a:buFont typeface="+mj-lt"/>
              <a:buAutoNum type="arabicPeriod"/>
            </a:pPr>
            <a:r>
              <a:rPr lang="en-US" dirty="0"/>
              <a:t>Second, a </a:t>
            </a:r>
            <a:r>
              <a:rPr lang="en-US" b="1" dirty="0"/>
              <a:t>national conference </a:t>
            </a:r>
            <a:r>
              <a:rPr lang="en-US" dirty="0"/>
              <a:t>held today at the University of Galway on 3</a:t>
            </a:r>
            <a:r>
              <a:rPr lang="en-US" baseline="30000" dirty="0"/>
              <a:t>rd</a:t>
            </a:r>
            <a:r>
              <a:rPr lang="en-US" dirty="0"/>
              <a:t> of December 2025 bringing you together for in-depth reflection and discussion; the insights from today complement and deepen the survey findings. </a:t>
            </a:r>
          </a:p>
          <a:p>
            <a:pPr marL="514350" indent="-514350" algn="just">
              <a:buFont typeface="+mj-lt"/>
              <a:buAutoNum type="arabicPeriod"/>
            </a:pPr>
            <a:r>
              <a:rPr lang="en-US" dirty="0"/>
              <a:t>Third, the </a:t>
            </a:r>
            <a:r>
              <a:rPr lang="en-US" b="1" dirty="0"/>
              <a:t>report</a:t>
            </a:r>
            <a:r>
              <a:rPr lang="en-US" dirty="0"/>
              <a:t> for this project will includes a brief legal and policy analysis examining the Disability Act in its national and European context, including Ireland’s CRPD obligations and the evolving influence of EU disability law. </a:t>
            </a:r>
          </a:p>
          <a:p>
            <a:pPr algn="just"/>
            <a:endParaRPr lang="en-US" i="1" dirty="0"/>
          </a:p>
          <a:p>
            <a:pPr lvl="4" algn="ctr"/>
            <a:r>
              <a:rPr lang="en-US" b="1" i="1" dirty="0"/>
              <a:t>We hope this report will be of use to policy makers, disabled people, NGOs, and DPOs as they engage with the reform of the Disability Act 2005</a:t>
            </a:r>
          </a:p>
          <a:p>
            <a:endParaRPr lang="en-US" b="1" dirty="0"/>
          </a:p>
        </p:txBody>
      </p:sp>
      <p:sp>
        <p:nvSpPr>
          <p:cNvPr id="4" name="Title 3">
            <a:extLst>
              <a:ext uri="{FF2B5EF4-FFF2-40B4-BE49-F238E27FC236}">
                <a16:creationId xmlns:a16="http://schemas.microsoft.com/office/drawing/2014/main" id="{91CF5563-47A3-66C7-5C7F-B766BE59D3A7}"/>
              </a:ext>
            </a:extLst>
          </p:cNvPr>
          <p:cNvSpPr>
            <a:spLocks noGrp="1"/>
          </p:cNvSpPr>
          <p:nvPr>
            <p:ph type="title"/>
          </p:nvPr>
        </p:nvSpPr>
        <p:spPr/>
        <p:txBody>
          <a:bodyPr/>
          <a:lstStyle/>
          <a:p>
            <a:r>
              <a:rPr lang="en-US" b="1" dirty="0"/>
              <a:t>This Research?</a:t>
            </a:r>
          </a:p>
        </p:txBody>
      </p:sp>
    </p:spTree>
    <p:extLst>
      <p:ext uri="{BB962C8B-B14F-4D97-AF65-F5344CB8AC3E}">
        <p14:creationId xmlns:p14="http://schemas.microsoft.com/office/powerpoint/2010/main" val="14423063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E222F-61FA-96F2-FE9F-80992427EC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1232675-8AC4-97AE-1B65-77C8B5DA92EC}"/>
              </a:ext>
            </a:extLst>
          </p:cNvPr>
          <p:cNvSpPr>
            <a:spLocks noGrp="1"/>
          </p:cNvSpPr>
          <p:nvPr>
            <p:ph idx="1"/>
          </p:nvPr>
        </p:nvSpPr>
        <p:spPr>
          <a:xfrm>
            <a:off x="937654" y="2802658"/>
            <a:ext cx="18105995" cy="6544541"/>
          </a:xfrm>
        </p:spPr>
        <p:txBody>
          <a:bodyPr/>
          <a:lstStyle/>
          <a:p>
            <a:r>
              <a:rPr lang="en-US" b="1" dirty="0"/>
              <a:t>Multi-select nature:</a:t>
            </a:r>
          </a:p>
          <a:p>
            <a:r>
              <a:rPr lang="en-US" dirty="0"/>
              <a:t>231 total role selections</a:t>
            </a:r>
          </a:p>
          <a:p>
            <a:r>
              <a:rPr lang="en-US" dirty="0"/>
              <a:t>Shows people occupy overlapping identities (disabled people, carer, advocate, professional)</a:t>
            </a:r>
          </a:p>
          <a:p>
            <a:endParaRPr lang="en-US" dirty="0"/>
          </a:p>
          <a:p>
            <a:r>
              <a:rPr lang="en-US" b="1" dirty="0"/>
              <a:t>Then headline numbers:</a:t>
            </a:r>
          </a:p>
          <a:p>
            <a:r>
              <a:rPr lang="en-US" dirty="0"/>
              <a:t>68 persons with disabilities</a:t>
            </a:r>
          </a:p>
          <a:p>
            <a:r>
              <a:rPr lang="en-US" dirty="0"/>
              <a:t>53 family members/caregivers</a:t>
            </a:r>
          </a:p>
          <a:p>
            <a:r>
              <a:rPr lang="en-US" dirty="0"/>
              <a:t>40 health/social care professionals</a:t>
            </a:r>
          </a:p>
          <a:p>
            <a:r>
              <a:rPr lang="en-US" dirty="0"/>
              <a:t>30 NGO/advocacy</a:t>
            </a:r>
          </a:p>
          <a:p>
            <a:r>
              <a:rPr lang="en-US" dirty="0"/>
              <a:t>16 educators</a:t>
            </a:r>
          </a:p>
          <a:p>
            <a:r>
              <a:rPr lang="en-US" dirty="0"/>
              <a:t>12 policymakers</a:t>
            </a:r>
          </a:p>
          <a:p>
            <a:r>
              <a:rPr lang="en-US" dirty="0"/>
              <a:t>2 legal professionals</a:t>
            </a:r>
          </a:p>
          <a:p>
            <a:r>
              <a:rPr lang="en-US" dirty="0"/>
              <a:t>10 other </a:t>
            </a:r>
            <a:r>
              <a:rPr lang="en-US" dirty="0" err="1"/>
              <a:t>specialised</a:t>
            </a:r>
            <a:r>
              <a:rPr lang="en-US" dirty="0"/>
              <a:t> roles</a:t>
            </a:r>
          </a:p>
        </p:txBody>
      </p:sp>
      <p:sp>
        <p:nvSpPr>
          <p:cNvPr id="4" name="Title 3">
            <a:extLst>
              <a:ext uri="{FF2B5EF4-FFF2-40B4-BE49-F238E27FC236}">
                <a16:creationId xmlns:a16="http://schemas.microsoft.com/office/drawing/2014/main" id="{A570FECE-3AAA-9C53-D301-852102127D5B}"/>
              </a:ext>
            </a:extLst>
          </p:cNvPr>
          <p:cNvSpPr>
            <a:spLocks noGrp="1"/>
          </p:cNvSpPr>
          <p:nvPr>
            <p:ph type="title"/>
          </p:nvPr>
        </p:nvSpPr>
        <p:spPr/>
        <p:txBody>
          <a:bodyPr/>
          <a:lstStyle/>
          <a:p>
            <a:r>
              <a:rPr lang="en-US" sz="5400" b="1" dirty="0"/>
              <a:t> Who Responded? (154 respondents, multiple roles allowed)</a:t>
            </a:r>
            <a:br>
              <a:rPr lang="en-US" sz="5400" b="1" dirty="0"/>
            </a:br>
            <a:endParaRPr lang="en-US" sz="5400" b="1" dirty="0"/>
          </a:p>
        </p:txBody>
      </p:sp>
    </p:spTree>
    <p:extLst>
      <p:ext uri="{BB962C8B-B14F-4D97-AF65-F5344CB8AC3E}">
        <p14:creationId xmlns:p14="http://schemas.microsoft.com/office/powerpoint/2010/main" val="4228313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9B9B-5A1C-6F30-06E1-F263DD8A2CF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6C04D9-FE89-F5DA-DBD7-F83B8551C1E9}"/>
              </a:ext>
            </a:extLst>
          </p:cNvPr>
          <p:cNvSpPr>
            <a:spLocks noGrp="1"/>
          </p:cNvSpPr>
          <p:nvPr>
            <p:ph idx="1"/>
          </p:nvPr>
        </p:nvSpPr>
        <p:spPr>
          <a:xfrm>
            <a:off x="937654" y="2802658"/>
            <a:ext cx="18105995" cy="6544541"/>
          </a:xfrm>
        </p:spPr>
        <p:txBody>
          <a:bodyPr/>
          <a:lstStyle/>
          <a:p>
            <a:r>
              <a:rPr lang="en-IE" sz="3600" b="1" dirty="0"/>
              <a:t>Eight categories – 34 questions:</a:t>
            </a:r>
          </a:p>
          <a:p>
            <a:endParaRPr lang="en-IE" sz="3600" b="1" dirty="0"/>
          </a:p>
          <a:p>
            <a:pPr marL="514350" indent="-514350">
              <a:buAutoNum type="arabicPeriod"/>
            </a:pPr>
            <a:r>
              <a:rPr lang="en-US" b="1" dirty="0"/>
              <a:t>General Information </a:t>
            </a:r>
          </a:p>
          <a:p>
            <a:pPr marL="514350" indent="-514350">
              <a:buAutoNum type="arabicPeriod"/>
            </a:pPr>
            <a:r>
              <a:rPr lang="en-IE" b="1" dirty="0"/>
              <a:t>General Questions on the Disability Act 2005</a:t>
            </a:r>
          </a:p>
          <a:p>
            <a:pPr marL="514350" indent="-514350">
              <a:buAutoNum type="arabicPeriod"/>
            </a:pPr>
            <a:r>
              <a:rPr lang="en-IE" b="1" dirty="0"/>
              <a:t>Assessment of Need (AON)</a:t>
            </a:r>
          </a:p>
          <a:p>
            <a:pPr marL="514350" indent="-514350">
              <a:buAutoNum type="arabicPeriod"/>
            </a:pPr>
            <a:r>
              <a:rPr lang="en-IE" b="1" dirty="0"/>
              <a:t>Accessibility under the Disability Act 2005</a:t>
            </a:r>
          </a:p>
          <a:p>
            <a:pPr marL="514350" indent="-514350">
              <a:buAutoNum type="arabicPeriod"/>
            </a:pPr>
            <a:r>
              <a:rPr lang="en-IE" b="1" dirty="0"/>
              <a:t>Enforcement and Implementation of the Disability Act 2005</a:t>
            </a:r>
          </a:p>
          <a:p>
            <a:pPr marL="514350" indent="-514350">
              <a:buAutoNum type="arabicPeriod"/>
            </a:pPr>
            <a:r>
              <a:rPr lang="en-IE" b="1" dirty="0"/>
              <a:t>Other Parts of the Disability Act 2005</a:t>
            </a:r>
          </a:p>
          <a:p>
            <a:pPr marL="514350" indent="-514350">
              <a:buAutoNum type="arabicPeriod"/>
            </a:pPr>
            <a:r>
              <a:rPr lang="en-IE" b="1" dirty="0"/>
              <a:t>International and European Perspectives </a:t>
            </a:r>
          </a:p>
          <a:p>
            <a:pPr marL="514350" indent="-514350">
              <a:buAutoNum type="arabicPeriod"/>
            </a:pPr>
            <a:r>
              <a:rPr lang="en-IE" b="1" dirty="0"/>
              <a:t>Review and Reform of the Disability Act 2005</a:t>
            </a:r>
            <a:endParaRPr lang="en-US" b="1" dirty="0"/>
          </a:p>
        </p:txBody>
      </p:sp>
      <p:sp>
        <p:nvSpPr>
          <p:cNvPr id="4" name="Title 3">
            <a:extLst>
              <a:ext uri="{FF2B5EF4-FFF2-40B4-BE49-F238E27FC236}">
                <a16:creationId xmlns:a16="http://schemas.microsoft.com/office/drawing/2014/main" id="{4C26EE68-8106-0252-B57B-ACA6ADBABC1A}"/>
              </a:ext>
            </a:extLst>
          </p:cNvPr>
          <p:cNvSpPr>
            <a:spLocks noGrp="1"/>
          </p:cNvSpPr>
          <p:nvPr>
            <p:ph type="title"/>
          </p:nvPr>
        </p:nvSpPr>
        <p:spPr/>
        <p:txBody>
          <a:bodyPr/>
          <a:lstStyle/>
          <a:p>
            <a:r>
              <a:rPr lang="en-US" sz="5400" b="1" dirty="0"/>
              <a:t>What we asked?</a:t>
            </a:r>
          </a:p>
        </p:txBody>
      </p:sp>
    </p:spTree>
    <p:extLst>
      <p:ext uri="{BB962C8B-B14F-4D97-AF65-F5344CB8AC3E}">
        <p14:creationId xmlns:p14="http://schemas.microsoft.com/office/powerpoint/2010/main" val="35165308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AE84C-6F2F-5A40-1FCC-E1D9882583D0}"/>
              </a:ext>
            </a:extLst>
          </p:cNvPr>
          <p:cNvSpPr>
            <a:spLocks noGrp="1"/>
          </p:cNvSpPr>
          <p:nvPr>
            <p:ph type="title"/>
          </p:nvPr>
        </p:nvSpPr>
        <p:spPr>
          <a:xfrm>
            <a:off x="855606" y="3358659"/>
            <a:ext cx="18180539" cy="3769995"/>
          </a:xfrm>
        </p:spPr>
        <p:txBody>
          <a:bodyPr/>
          <a:lstStyle/>
          <a:p>
            <a:pPr algn="ctr"/>
            <a:r>
              <a:rPr lang="en-US" sz="9600" b="1" dirty="0"/>
              <a:t>2. Some Findings </a:t>
            </a:r>
          </a:p>
        </p:txBody>
      </p:sp>
    </p:spTree>
    <p:extLst>
      <p:ext uri="{BB962C8B-B14F-4D97-AF65-F5344CB8AC3E}">
        <p14:creationId xmlns:p14="http://schemas.microsoft.com/office/powerpoint/2010/main" val="33027692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09BAFAA157B643B50DBB93EEA80347" ma:contentTypeVersion="16" ma:contentTypeDescription="Create a new document." ma:contentTypeScope="" ma:versionID="333a96585305d0cab1636b4e3513786d">
  <xsd:schema xmlns:xsd="http://www.w3.org/2001/XMLSchema" xmlns:xs="http://www.w3.org/2001/XMLSchema" xmlns:p="http://schemas.microsoft.com/office/2006/metadata/properties" xmlns:ns2="58f72ef8-98ed-467e-9382-7c529eef3151" xmlns:ns3="590d3dc1-c79d-47a3-8dbf-b3f92230b356" targetNamespace="http://schemas.microsoft.com/office/2006/metadata/properties" ma:root="true" ma:fieldsID="fa98317df62c6ff32d8d2a065dee79a6" ns2:_="" ns3:_="">
    <xsd:import namespace="58f72ef8-98ed-467e-9382-7c529eef3151"/>
    <xsd:import namespace="590d3dc1-c79d-47a3-8dbf-b3f92230b3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72ef8-98ed-467e-9382-7c529eef31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0509728-31c9-4ac3-934d-712f3fb036c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d3dc1-c79d-47a3-8dbf-b3f92230b35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5b9f41b-7537-41b8-ae9b-18babaeb6023}" ma:internalName="TaxCatchAll" ma:showField="CatchAllData" ma:web="590d3dc1-c79d-47a3-8dbf-b3f92230b35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90d3dc1-c79d-47a3-8dbf-b3f92230b356">
      <UserInfo>
        <DisplayName>Walsh, Ann T.</DisplayName>
        <AccountId>814</AccountId>
        <AccountType/>
      </UserInfo>
    </SharedWithUsers>
    <lcf76f155ced4ddcb4097134ff3c332f xmlns="58f72ef8-98ed-467e-9382-7c529eef3151">
      <Terms xmlns="http://schemas.microsoft.com/office/infopath/2007/PartnerControls"/>
    </lcf76f155ced4ddcb4097134ff3c332f>
    <TaxCatchAll xmlns="590d3dc1-c79d-47a3-8dbf-b3f92230b356" xsi:nil="true"/>
    <_Flow_SignoffStatus xmlns="58f72ef8-98ed-467e-9382-7c529eef3151" xsi:nil="true"/>
  </documentManagement>
</p:properties>
</file>

<file path=customXml/itemProps1.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2.xml><?xml version="1.0" encoding="utf-8"?>
<ds:datastoreItem xmlns:ds="http://schemas.openxmlformats.org/officeDocument/2006/customXml" ds:itemID="{30E2BA59-9643-4BD9-B1FD-578610865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f72ef8-98ed-467e-9382-7c529eef3151"/>
    <ds:schemaRef ds:uri="590d3dc1-c79d-47a3-8dbf-b3f92230b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30196-E8EC-453D-B124-9D580BFE0C12}">
  <ds:schemaRefs>
    <ds:schemaRef ds:uri="http://schemas.microsoft.com/office/2006/documentManagement/types"/>
    <ds:schemaRef ds:uri="590d3dc1-c79d-47a3-8dbf-b3f92230b356"/>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58f72ef8-98ed-467e-9382-7c529eef315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1806</TotalTime>
  <Words>1823</Words>
  <Application>Microsoft Macintosh PowerPoint</Application>
  <PresentationFormat>Custom</PresentationFormat>
  <Paragraphs>145</Paragraphs>
  <Slides>34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Wingdings</vt:lpstr>
      <vt:lpstr>Spectral-Light</vt:lpstr>
      <vt:lpstr>Avenir Next</vt:lpstr>
      <vt:lpstr>Inter</vt:lpstr>
      <vt:lpstr>Arial</vt:lpstr>
      <vt:lpstr>Calibri</vt:lpstr>
      <vt:lpstr>Spectral</vt:lpstr>
      <vt:lpstr>Office Theme</vt:lpstr>
      <vt:lpstr>PowerPoint Presentation</vt:lpstr>
      <vt:lpstr>PowerPoint Presentation</vt:lpstr>
      <vt:lpstr>Scope of Presentation </vt:lpstr>
      <vt:lpstr>1. Background and Context for this Research </vt:lpstr>
      <vt:lpstr>Why This Survey?</vt:lpstr>
      <vt:lpstr>This Research?</vt:lpstr>
      <vt:lpstr> Who Responded? (154 respondents, multiple roles allowed) </vt:lpstr>
      <vt:lpstr>What we asked?</vt:lpstr>
      <vt:lpstr>2. Some Findings </vt:lpstr>
      <vt:lpstr>Familiarity vs Effectiveness (1)</vt:lpstr>
      <vt:lpstr>Familiarity vs Effectiveness (2)</vt:lpstr>
      <vt:lpstr>Familiarity vs Effectiveness (3)</vt:lpstr>
      <vt:lpstr>What People Told Us (in Numbers) | Awareness of Access Officers is low </vt:lpstr>
      <vt:lpstr> Complaints: unclear, intimidating, under-used </vt:lpstr>
      <vt:lpstr>The Need for Stronger Enforcement Measures</vt:lpstr>
      <vt:lpstr>3. Thematic Analysis: Emerging Themes for Qualitative Data </vt:lpstr>
      <vt:lpstr>Emerging Thematic Analysis (Work in Progress)</vt:lpstr>
      <vt:lpstr>Emerging Theme: Symbolic Law and Lack of Enforcement </vt:lpstr>
      <vt:lpstr>Emerging Theme: Accessibility and Lack of Enforcement </vt:lpstr>
      <vt:lpstr>Emerging Theme: CRPD Alignment and Desire for Structural Reform  </vt:lpstr>
      <vt:lpstr>4. Spotlight on Assessment of Need </vt:lpstr>
      <vt:lpstr>Focus on Assessment of Need</vt:lpstr>
      <vt:lpstr>Assessment of Need (1)</vt:lpstr>
      <vt:lpstr>Assessment of Need (2)</vt:lpstr>
      <vt:lpstr>Assessment of Need (2)</vt:lpstr>
      <vt:lpstr>Assessment of Need (3)</vt:lpstr>
      <vt:lpstr>Assessment of Need (3) </vt:lpstr>
      <vt:lpstr>Assessment of Need (4) </vt:lpstr>
      <vt:lpstr>5. Reform Priorities </vt:lpstr>
      <vt:lpstr> Reform Priorities (multi-select options)  </vt:lpstr>
      <vt:lpstr> Reform Priorities (multi-select options)  </vt:lpstr>
      <vt:lpstr>6. Reflections</vt:lpstr>
      <vt:lpstr>Reflection 1: Setting the Scene for Today’s Discussions </vt:lpstr>
      <vt:lpstr>Reflection 2: Why Today Matters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O'Mahony, Charles</cp:lastModifiedBy>
  <cp:revision>97</cp:revision>
  <dcterms:created xsi:type="dcterms:W3CDTF">2022-08-02T10:02:09Z</dcterms:created>
  <dcterms:modified xsi:type="dcterms:W3CDTF">2025-12-02T11:11:45Z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0x0101003609BAFAA157B643B50DBB93EEA80347</vt:lpwstr>
  </property>
  <property fmtid="{D5CDD505-2E9C-101B-9397-08002B2CF9AE}" pid="7" name="MediaServiceImageTags">
    <vt:lpwstr/>
  </property>
</Properties>
</file>