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sldIdLst>
    <p:sldId id="279" r:id="rId2"/>
    <p:sldId id="280" r:id="rId3"/>
    <p:sldId id="291" r:id="rId4"/>
    <p:sldId id="316" r:id="rId5"/>
    <p:sldId id="341" r:id="rId6"/>
    <p:sldId id="353" r:id="rId7"/>
    <p:sldId id="349" r:id="rId8"/>
    <p:sldId id="358" r:id="rId9"/>
    <p:sldId id="359" r:id="rId10"/>
    <p:sldId id="360" r:id="rId11"/>
    <p:sldId id="283" r:id="rId12"/>
    <p:sldId id="354" r:id="rId13"/>
    <p:sldId id="361" r:id="rId14"/>
    <p:sldId id="365" r:id="rId15"/>
    <p:sldId id="362" r:id="rId16"/>
    <p:sldId id="336" r:id="rId17"/>
    <p:sldId id="364" r:id="rId18"/>
    <p:sldId id="363" r:id="rId19"/>
    <p:sldId id="324" r:id="rId20"/>
  </p:sldIdLst>
  <p:sldSz cx="10080625" cy="7559675"/>
  <p:notesSz cx="6858000" cy="994568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9" userDrawn="1">
          <p15:clr>
            <a:srgbClr val="A4A3A4"/>
          </p15:clr>
        </p15:guide>
        <p15:guide id="2" pos="19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DD32E"/>
    <a:srgbClr val="180DFF"/>
    <a:srgbClr val="000074"/>
    <a:srgbClr val="0000C0"/>
    <a:srgbClr val="242852"/>
    <a:srgbClr val="AE4212"/>
    <a:srgbClr val="460DD3"/>
    <a:srgbClr val="CE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 autoAdjust="0"/>
    <p:restoredTop sz="94660"/>
  </p:normalViewPr>
  <p:slideViewPr>
    <p:cSldViewPr>
      <p:cViewPr varScale="1">
        <p:scale>
          <a:sx n="115" d="100"/>
          <a:sy n="115" d="100"/>
        </p:scale>
        <p:origin x="1768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67288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4096" cy="447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913" cy="4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208" y="0"/>
            <a:ext cx="2973912" cy="4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8034"/>
            <a:ext cx="2973913" cy="4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208" y="9448034"/>
            <a:ext cx="2973912" cy="49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12130" algn="l"/>
                <a:tab pos="825721" algn="l"/>
                <a:tab pos="1239312" algn="l"/>
                <a:tab pos="1652903" algn="l"/>
                <a:tab pos="2066494" algn="l"/>
                <a:tab pos="2480085" algn="l"/>
                <a:tab pos="2893676" algn="l"/>
                <a:tab pos="3307267" algn="l"/>
                <a:tab pos="3720858" algn="l"/>
                <a:tab pos="4134450" algn="l"/>
                <a:tab pos="4548040" algn="l"/>
                <a:tab pos="4961632" algn="l"/>
                <a:tab pos="5375222" algn="l"/>
                <a:tab pos="5788814" algn="l"/>
                <a:tab pos="6202404" algn="l"/>
                <a:tab pos="6615996" algn="l"/>
                <a:tab pos="7029587" algn="l"/>
                <a:tab pos="7443178" algn="l"/>
                <a:tab pos="7856769" algn="l"/>
                <a:tab pos="827036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166B166-9F52-40FE-957E-0750F0F7B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89DA-7A54-4232-9AD3-50C90B53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0AC97-D9AA-5791-B6F1-A24A388A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12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D3ED93C7-6B1C-B67B-5EA2-25B5EB6E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08ABBF1-A4A6-9849-3EEE-1F63F89AF7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89DA-7A54-4232-9AD3-50C90B53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0AC97-D9AA-5791-B6F1-A24A388A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13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D3ED93C7-6B1C-B67B-5EA2-25B5EB6E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08ABBF1-A4A6-9849-3EEE-1F63F89AF7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7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89DA-7A54-4232-9AD3-50C90B53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0AC97-D9AA-5791-B6F1-A24A388A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14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D3ED93C7-6B1C-B67B-5EA2-25B5EB6E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08ABBF1-A4A6-9849-3EEE-1F63F89AF7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C189DA-7A54-4232-9AD3-50C90B532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80AC97-D9AA-5791-B6F1-A24A388A22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15</a:t>
            </a:fld>
            <a:endParaRPr lang="en-GB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D3ED93C7-6B1C-B67B-5EA2-25B5EB6EA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08ABBF1-A4A6-9849-3EEE-1F63F89AF74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003786" y="756079"/>
            <a:ext cx="4848989" cy="373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0" tIns="42090" rIns="84180" bIns="42090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724018"/>
            <a:ext cx="5485536" cy="44744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1732-834B-47FF-9250-9802C9CB0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224A-24B3-44A8-A50B-00BE1A47F4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402-CD14-42EA-8603-27D8B57B21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C03F-01AB-4E5E-A4E5-39A667C469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5E-9E48-43F9-83EC-F50838D3C0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A54C-6293-486D-B6E4-CA1BC0F4F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E51E-5DBD-48B8-9254-A583CB790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C9C1-866A-4B61-A400-F74417D0E8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889-2DB6-4C26-A8B0-FED6A7AC4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DB3D-9A0F-4882-9077-79A8C96A4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12B2D97E-9011-4581-A93B-5762A05CE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B63EE-820E-41EB-AB3C-C19C5BC3732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BDF31-EDBE-4812-AC82-B27C417EF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pic>
        <p:nvPicPr>
          <p:cNvPr id="2" name="blank">
            <a:hlinkClick r:id="" action="ppaction://media"/>
            <a:extLst>
              <a:ext uri="{FF2B5EF4-FFF2-40B4-BE49-F238E27FC236}">
                <a16:creationId xmlns:a16="http://schemas.microsoft.com/office/drawing/2014/main" id="{83A7E1A3-0BB9-4828-89D5-0233774DF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936" y="3563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BA5EEB-FA89-A668-D4A2-4844F3BD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F0704-0E2F-0A7C-4878-224B3C123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3"/>
            <a:ext cx="10079567" cy="7559675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A751C7-8B01-DE07-72B7-C5182BA3A143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09BCA-DCCC-0232-6522-66EA86F839F9}"/>
              </a:ext>
            </a:extLst>
          </p:cNvPr>
          <p:cNvSpPr txBox="1"/>
          <p:nvPr/>
        </p:nvSpPr>
        <p:spPr>
          <a:xfrm>
            <a:off x="9504808" y="7020197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73494B-C0BE-F5C8-244B-7A1F75C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F503B-9100-5AE0-094E-DADBDA2225A1}"/>
              </a:ext>
            </a:extLst>
          </p:cNvPr>
          <p:cNvSpPr txBox="1"/>
          <p:nvPr/>
        </p:nvSpPr>
        <p:spPr>
          <a:xfrm>
            <a:off x="-2" y="1523050"/>
            <a:ext cx="1008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00000"/>
              </a:lnSpc>
              <a:buClr>
                <a:schemeClr val="tx1"/>
              </a:buClr>
              <a:buSzPct val="100000"/>
              <a:tabLst>
                <a:tab pos="898525" algn="l"/>
                <a:tab pos="900113" algn="l"/>
              </a:tabLst>
            </a:pPr>
            <a:r>
              <a:rPr lang="en-GB" sz="24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19C: Practical Implementation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657EC-9DC4-7979-1B26-37AE5B5E5396}"/>
              </a:ext>
            </a:extLst>
          </p:cNvPr>
          <p:cNvSpPr txBox="1"/>
          <p:nvPr/>
        </p:nvSpPr>
        <p:spPr>
          <a:xfrm>
            <a:off x="530" y="2297305"/>
            <a:ext cx="10080095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Eradication of practical barriers to full realisation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Strategies, timelines, monitoring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and availability of relevant professionals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Enforcement and access to justice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barriers/challenges</a:t>
            </a:r>
          </a:p>
          <a:p>
            <a:pPr marL="639763">
              <a:lnSpc>
                <a:spcPct val="150000"/>
              </a:lnSpc>
              <a:buClr>
                <a:srgbClr val="FFFF00"/>
              </a:buClr>
              <a:buSzPct val="100000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0">
            <a:hlinkClick r:id="" action="ppaction://media"/>
            <a:extLst>
              <a:ext uri="{FF2B5EF4-FFF2-40B4-BE49-F238E27FC236}">
                <a16:creationId xmlns:a16="http://schemas.microsoft.com/office/drawing/2014/main" id="{13224BE3-2A5C-41A9-061B-B79ED4F22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0912" y="3638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1688065D-166D-40A4-B6F6-65E0380B0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Perspectives: The Significance of the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21393-D509-B0A1-FE79-84713B0B91DA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C862D-D667-E7A1-5406-7D95B50E94AF}"/>
              </a:ext>
            </a:extLst>
          </p:cNvPr>
          <p:cNvSpPr txBox="1"/>
          <p:nvPr/>
        </p:nvSpPr>
        <p:spPr>
          <a:xfrm>
            <a:off x="9648824" y="7044883"/>
            <a:ext cx="42402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11</a:t>
            </a:r>
          </a:p>
        </p:txBody>
      </p:sp>
      <p:pic>
        <p:nvPicPr>
          <p:cNvPr id="6" name="11">
            <a:hlinkClick r:id="" action="ppaction://media"/>
            <a:extLst>
              <a:ext uri="{FF2B5EF4-FFF2-40B4-BE49-F238E27FC236}">
                <a16:creationId xmlns:a16="http://schemas.microsoft.com/office/drawing/2014/main" id="{24DC6804-430D-6604-B634-F48D5CE878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6896" y="3475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C06864-CB42-CC57-147D-39850A87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078E9-7C7C-8AAB-CCBF-B302B633084E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555B-998B-7F67-6F35-C7F28FA902BA}"/>
              </a:ext>
            </a:extLst>
          </p:cNvPr>
          <p:cNvSpPr txBox="1"/>
          <p:nvPr/>
        </p:nvSpPr>
        <p:spPr>
          <a:xfrm>
            <a:off x="9639478" y="7030270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9D2AB42-016E-B345-54AA-1A152E7E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Perspectives: The Significance of the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2">
            <a:hlinkClick r:id="" action="ppaction://media"/>
            <a:extLst>
              <a:ext uri="{FF2B5EF4-FFF2-40B4-BE49-F238E27FC236}">
                <a16:creationId xmlns:a16="http://schemas.microsoft.com/office/drawing/2014/main" id="{2247272F-D2BD-EE8B-2CB7-7D7408CC3F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936" y="3635821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9DB3ED-53B4-6B2B-FCB7-379072BCAB5A}"/>
              </a:ext>
            </a:extLst>
          </p:cNvPr>
          <p:cNvSpPr txBox="1"/>
          <p:nvPr/>
        </p:nvSpPr>
        <p:spPr>
          <a:xfrm>
            <a:off x="-1" y="2441009"/>
            <a:ext cx="10080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Accession</a:t>
            </a:r>
          </a:p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for matters within exclusive competence of EU</a:t>
            </a:r>
          </a:p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for other matters</a:t>
            </a:r>
          </a:p>
          <a:p>
            <a:pPr marL="539750" indent="358775">
              <a:lnSpc>
                <a:spcPct val="100000"/>
              </a:lnSpc>
              <a:buClr>
                <a:srgbClr val="FFFF00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relationship with Member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33647-0188-DA52-957C-D4F35A948414}"/>
              </a:ext>
            </a:extLst>
          </p:cNvPr>
          <p:cNvSpPr txBox="1"/>
          <p:nvPr/>
        </p:nvSpPr>
        <p:spPr>
          <a:xfrm>
            <a:off x="249" y="1558561"/>
            <a:ext cx="1008037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tx1"/>
                </a:solidFill>
              </a:rPr>
              <a:t>The EU as a party to the CRPD</a:t>
            </a:r>
          </a:p>
        </p:txBody>
      </p:sp>
    </p:spTree>
    <p:extLst>
      <p:ext uri="{BB962C8B-B14F-4D97-AF65-F5344CB8AC3E}">
        <p14:creationId xmlns:p14="http://schemas.microsoft.com/office/powerpoint/2010/main" val="35823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C06864-CB42-CC57-147D-39850A87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078E9-7C7C-8AAB-CCBF-B302B633084E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555B-998B-7F67-6F35-C7F28FA902BA}"/>
              </a:ext>
            </a:extLst>
          </p:cNvPr>
          <p:cNvSpPr txBox="1"/>
          <p:nvPr/>
        </p:nvSpPr>
        <p:spPr>
          <a:xfrm>
            <a:off x="9639478" y="7030270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9D2AB42-016E-B345-54AA-1A152E7E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Perspectives: The Significance of the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3">
            <a:hlinkClick r:id="" action="ppaction://media"/>
            <a:extLst>
              <a:ext uri="{FF2B5EF4-FFF2-40B4-BE49-F238E27FC236}">
                <a16:creationId xmlns:a16="http://schemas.microsoft.com/office/drawing/2014/main" id="{777C33EB-CB6A-38D4-A838-1C1FF505A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928" y="3393541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A1BF8D-5CEC-5BAD-E56D-37EB116C3C7B}"/>
              </a:ext>
            </a:extLst>
          </p:cNvPr>
          <p:cNvSpPr txBox="1"/>
          <p:nvPr/>
        </p:nvSpPr>
        <p:spPr>
          <a:xfrm>
            <a:off x="1" y="1403573"/>
            <a:ext cx="100806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of the CRPD on EU caselaw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6EE71-43AD-9B24-8E70-16EBE278BDFF}"/>
              </a:ext>
            </a:extLst>
          </p:cNvPr>
          <p:cNvSpPr txBox="1"/>
          <p:nvPr/>
        </p:nvSpPr>
        <p:spPr>
          <a:xfrm>
            <a:off x="0" y="2267669"/>
            <a:ext cx="10080625" cy="289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6338" indent="-457200"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719138" algn="l"/>
              </a:tabLst>
            </a:pPr>
            <a:r>
              <a:rPr lang="en-GB" sz="2800">
                <a:solidFill>
                  <a:srgbClr val="FFFF00"/>
                </a:solidFill>
              </a:rPr>
              <a:t>CRPD’s quasi-constitutional status</a:t>
            </a:r>
          </a:p>
          <a:p>
            <a:pPr marL="1176338" indent="-457200"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719138" algn="l"/>
              </a:tabLst>
            </a:pPr>
            <a:endParaRPr lang="en-GB" sz="2800">
              <a:solidFill>
                <a:srgbClr val="FFFF00"/>
              </a:solidFill>
            </a:endParaRPr>
          </a:p>
          <a:p>
            <a:pPr marL="1176338" indent="-457200"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719138" algn="l"/>
              </a:tabLst>
            </a:pPr>
            <a:r>
              <a:rPr lang="en-GB" sz="2800">
                <a:solidFill>
                  <a:srgbClr val="FFFF00"/>
                </a:solidFill>
              </a:rPr>
              <a:t>Consistent interpretation – eg</a:t>
            </a:r>
          </a:p>
          <a:p>
            <a:pPr marL="1176338" indent="-457200"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719138" algn="l"/>
              </a:tabLst>
            </a:pPr>
            <a:endParaRPr lang="en-GB" sz="2800">
              <a:solidFill>
                <a:srgbClr val="FFFF00"/>
              </a:solidFill>
            </a:endParaRPr>
          </a:p>
          <a:p>
            <a:pPr marL="1882775" indent="-457200">
              <a:buClr>
                <a:schemeClr val="tx2">
                  <a:lumMod val="90000"/>
                </a:schemeClr>
              </a:buClr>
              <a:buSzPct val="100000"/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en-GB" sz="2800" i="1">
                <a:solidFill>
                  <a:schemeClr val="tx2">
                    <a:lumMod val="90000"/>
                  </a:schemeClr>
                </a:solidFill>
              </a:rPr>
              <a:t>Komisia za zashtita ot diskriminatsia, 2022</a:t>
            </a:r>
          </a:p>
          <a:p>
            <a:pPr marL="1882775" indent="-457200">
              <a:buClr>
                <a:schemeClr val="tx2">
                  <a:lumMod val="90000"/>
                </a:schemeClr>
              </a:buClr>
              <a:buSzPct val="100000"/>
              <a:buFont typeface="Wingdings" panose="05000000000000000000" pitchFamily="2" charset="2"/>
              <a:buChar char="v"/>
              <a:tabLst>
                <a:tab pos="719138" algn="l"/>
              </a:tabLst>
            </a:pPr>
            <a:endParaRPr lang="en-GB" sz="2800" i="1">
              <a:solidFill>
                <a:schemeClr val="tx2">
                  <a:lumMod val="90000"/>
                </a:schemeClr>
              </a:solidFill>
            </a:endParaRPr>
          </a:p>
          <a:p>
            <a:pPr marL="1882775" indent="-457200">
              <a:buClr>
                <a:schemeClr val="tx2">
                  <a:lumMod val="90000"/>
                </a:schemeClr>
              </a:buClr>
              <a:buSzPct val="100000"/>
              <a:buFont typeface="Wingdings" panose="05000000000000000000" pitchFamily="2" charset="2"/>
              <a:buChar char="v"/>
              <a:tabLst>
                <a:tab pos="719138" algn="l"/>
              </a:tabLst>
            </a:pPr>
            <a:r>
              <a:rPr lang="en-GB" sz="2800" i="1">
                <a:solidFill>
                  <a:schemeClr val="tx2">
                    <a:lumMod val="90000"/>
                  </a:schemeClr>
                </a:solidFill>
              </a:rPr>
              <a:t>Bervidi, 2025</a:t>
            </a:r>
            <a:r>
              <a:rPr lang="en-GB" sz="280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1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C06864-CB42-CC57-147D-39850A87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078E9-7C7C-8AAB-CCBF-B302B633084E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555B-998B-7F67-6F35-C7F28FA902BA}"/>
              </a:ext>
            </a:extLst>
          </p:cNvPr>
          <p:cNvSpPr txBox="1"/>
          <p:nvPr/>
        </p:nvSpPr>
        <p:spPr>
          <a:xfrm>
            <a:off x="9639478" y="7030270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9D2AB42-016E-B345-54AA-1A152E7E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Perspectives: The Significance of the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1BF8D-5CEC-5BAD-E56D-37EB116C3C7B}"/>
              </a:ext>
            </a:extLst>
          </p:cNvPr>
          <p:cNvSpPr txBox="1"/>
          <p:nvPr/>
        </p:nvSpPr>
        <p:spPr>
          <a:xfrm>
            <a:off x="1" y="1403573"/>
            <a:ext cx="100806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of the CRPD on EU strategy</a:t>
            </a:r>
          </a:p>
        </p:txBody>
      </p:sp>
      <p:pic>
        <p:nvPicPr>
          <p:cNvPr id="5" name="14">
            <a:hlinkClick r:id="" action="ppaction://media"/>
            <a:extLst>
              <a:ext uri="{FF2B5EF4-FFF2-40B4-BE49-F238E27FC236}">
                <a16:creationId xmlns:a16="http://schemas.microsoft.com/office/drawing/2014/main" id="{B6A76078-552C-A4A3-A082-CEB47CB94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6936" y="3563813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DD0CCE-7717-21D3-E555-8D4E7321E6C8}"/>
              </a:ext>
            </a:extLst>
          </p:cNvPr>
          <p:cNvSpPr txBox="1"/>
          <p:nvPr/>
        </p:nvSpPr>
        <p:spPr>
          <a:xfrm>
            <a:off x="0" y="2267669"/>
            <a:ext cx="10080625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>
              <a:tabLst>
                <a:tab pos="719138" algn="l"/>
              </a:tabLst>
            </a:pPr>
            <a:r>
              <a:rPr lang="en-GB" sz="2800">
                <a:solidFill>
                  <a:srgbClr val="FFFF00"/>
                </a:solidFill>
              </a:rPr>
              <a:t>EU Disability Strategy 2021-2030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F933A-E97A-95AE-15E9-8B9FB90B7E62}"/>
              </a:ext>
            </a:extLst>
          </p:cNvPr>
          <p:cNvSpPr txBox="1"/>
          <p:nvPr/>
        </p:nvSpPr>
        <p:spPr>
          <a:xfrm>
            <a:off x="-1" y="2978728"/>
            <a:ext cx="1008062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3162" indent="-45720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900113" algn="l"/>
                <a:tab pos="1341438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4 - Quality of life and living independently</a:t>
            </a:r>
          </a:p>
          <a:p>
            <a:pPr marL="1173162" indent="-45720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900113" algn="l"/>
                <a:tab pos="1341438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 2 -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2285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C06864-CB42-CC57-147D-39850A87A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7078E9-7C7C-8AAB-CCBF-B302B633084E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E555B-998B-7F67-6F35-C7F28FA902BA}"/>
              </a:ext>
            </a:extLst>
          </p:cNvPr>
          <p:cNvSpPr txBox="1"/>
          <p:nvPr/>
        </p:nvSpPr>
        <p:spPr>
          <a:xfrm>
            <a:off x="9639478" y="7030270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14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9D2AB42-016E-B345-54AA-1A152E7E3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79437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Perspectives: The Significance of the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  <a:endParaRPr lang="en-GB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1BF8D-5CEC-5BAD-E56D-37EB116C3C7B}"/>
              </a:ext>
            </a:extLst>
          </p:cNvPr>
          <p:cNvSpPr txBox="1"/>
          <p:nvPr/>
        </p:nvSpPr>
        <p:spPr>
          <a:xfrm>
            <a:off x="1" y="1435526"/>
            <a:ext cx="1008062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Pillar of Social Rights 2017 – principle 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EE9D9-6537-F525-8297-C848A51E0930}"/>
              </a:ext>
            </a:extLst>
          </p:cNvPr>
          <p:cNvSpPr txBox="1"/>
          <p:nvPr/>
        </p:nvSpPr>
        <p:spPr>
          <a:xfrm>
            <a:off x="-1" y="2699717"/>
            <a:ext cx="100806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5963">
              <a:lnSpc>
                <a:spcPct val="10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Guidance on independent living and inclusion in the community of persons with disabilities in the context of EU funding, 2024</a:t>
            </a:r>
          </a:p>
          <a:p>
            <a:pPr marL="715963">
              <a:lnSpc>
                <a:spcPct val="10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endParaRPr lang="en-GB" sz="28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>
              <a:lnSpc>
                <a:spcPct val="10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Accessibility Act</a:t>
            </a:r>
          </a:p>
          <a:p>
            <a:pPr marL="1173163" indent="-4572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541338" algn="l"/>
                <a:tab pos="900113" algn="l"/>
              </a:tabLst>
            </a:pPr>
            <a:endParaRPr lang="en-GB" sz="28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>
              <a:lnSpc>
                <a:spcPct val="10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r>
              <a:rPr lang="en-GB" sz="28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Accessibility requirements in other legislation</a:t>
            </a:r>
          </a:p>
          <a:p>
            <a:pPr marL="715963">
              <a:lnSpc>
                <a:spcPct val="100000"/>
              </a:lnSpc>
              <a:buClr>
                <a:schemeClr val="tx1"/>
              </a:buClr>
              <a:buSzPct val="100000"/>
              <a:tabLst>
                <a:tab pos="541338" algn="l"/>
                <a:tab pos="900113" algn="l"/>
              </a:tabLst>
            </a:pPr>
            <a:endParaRPr lang="en-GB" sz="28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5">
            <a:hlinkClick r:id="" action="ppaction://media"/>
            <a:extLst>
              <a:ext uri="{FF2B5EF4-FFF2-40B4-BE49-F238E27FC236}">
                <a16:creationId xmlns:a16="http://schemas.microsoft.com/office/drawing/2014/main" id="{877BB8EA-B3B9-0B20-8A06-78C71104DE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0912" y="3475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BDF31-EDBE-4812-AC82-B27C417EF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" y="12933"/>
            <a:ext cx="10079567" cy="7559675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81960F-A125-15DA-98B9-E5931BB55505}"/>
              </a:ext>
            </a:extLst>
          </p:cNvPr>
          <p:cNvSpPr/>
          <p:nvPr/>
        </p:nvSpPr>
        <p:spPr>
          <a:xfrm>
            <a:off x="0" y="12933"/>
            <a:ext cx="10080625" cy="1030600"/>
          </a:xfrm>
          <a:prstGeom prst="rect">
            <a:avLst/>
          </a:prstGeom>
          <a:solidFill>
            <a:srgbClr val="180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393F998-F8D2-B71D-B50C-5032BC59D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" y="3059757"/>
            <a:ext cx="100806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  <a:tabLst>
                <a:tab pos="0" algn="l"/>
                <a:tab pos="21510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Concluding Thoughts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9C139-BCBB-5E7C-0645-7D4686A553AB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82FD5-81C5-2FDC-C495-0B6DF593DA26}"/>
              </a:ext>
            </a:extLst>
          </p:cNvPr>
          <p:cNvSpPr txBox="1"/>
          <p:nvPr/>
        </p:nvSpPr>
        <p:spPr>
          <a:xfrm>
            <a:off x="9504808" y="7020197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15</a:t>
            </a:r>
          </a:p>
        </p:txBody>
      </p:sp>
      <p:pic>
        <p:nvPicPr>
          <p:cNvPr id="8" name="16">
            <a:hlinkClick r:id="" action="ppaction://media"/>
            <a:extLst>
              <a:ext uri="{FF2B5EF4-FFF2-40B4-BE49-F238E27FC236}">
                <a16:creationId xmlns:a16="http://schemas.microsoft.com/office/drawing/2014/main" id="{F27C1BB1-EE33-51E6-BC5F-090148045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928" y="3532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427D76-0FB1-FFA6-4D1D-E71CBF2A3A1F}"/>
              </a:ext>
            </a:extLst>
          </p:cNvPr>
          <p:cNvSpPr/>
          <p:nvPr/>
        </p:nvSpPr>
        <p:spPr>
          <a:xfrm>
            <a:off x="0" y="6300117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C862D-D667-E7A1-5406-7D95B50E94AF}"/>
              </a:ext>
            </a:extLst>
          </p:cNvPr>
          <p:cNvSpPr txBox="1"/>
          <p:nvPr/>
        </p:nvSpPr>
        <p:spPr>
          <a:xfrm>
            <a:off x="9648824" y="7020197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16</a:t>
            </a:r>
          </a:p>
        </p:txBody>
      </p:sp>
      <p:pic>
        <p:nvPicPr>
          <p:cNvPr id="6" name="Picture 5" descr="A path with benches and trees&#10;&#10;AI-generated content may be incorrect.">
            <a:extLst>
              <a:ext uri="{FF2B5EF4-FFF2-40B4-BE49-F238E27FC236}">
                <a16:creationId xmlns:a16="http://schemas.microsoft.com/office/drawing/2014/main" id="{874E0BC0-3BFA-6198-072E-FDC4BB86A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8594"/>
            <a:ext cx="10080624" cy="7560468"/>
          </a:xfrm>
          <a:prstGeom prst="rect">
            <a:avLst/>
          </a:prstGeom>
        </p:spPr>
      </p:pic>
      <p:pic>
        <p:nvPicPr>
          <p:cNvPr id="4" name="17">
            <a:hlinkClick r:id="" action="ppaction://media"/>
            <a:extLst>
              <a:ext uri="{FF2B5EF4-FFF2-40B4-BE49-F238E27FC236}">
                <a16:creationId xmlns:a16="http://schemas.microsoft.com/office/drawing/2014/main" id="{1B051A80-E48A-6219-1980-124550C5C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4928" y="3419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21620ED9-ADEE-221A-9FBF-E1BD3DE1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80096" cy="7560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15CFA-34D8-9E6E-C87E-05BEAACA3444}"/>
              </a:ext>
            </a:extLst>
          </p:cNvPr>
          <p:cNvSpPr txBox="1"/>
          <p:nvPr/>
        </p:nvSpPr>
        <p:spPr>
          <a:xfrm>
            <a:off x="9648824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673A1-60C7-68F9-1B83-03D3A79E86C8}"/>
              </a:ext>
            </a:extLst>
          </p:cNvPr>
          <p:cNvSpPr/>
          <p:nvPr/>
        </p:nvSpPr>
        <p:spPr>
          <a:xfrm>
            <a:off x="0" y="6300117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A7577-0EF1-3CEA-F176-EEF97EC85CCA}"/>
              </a:ext>
            </a:extLst>
          </p:cNvPr>
          <p:cNvSpPr txBox="1"/>
          <p:nvPr/>
        </p:nvSpPr>
        <p:spPr>
          <a:xfrm>
            <a:off x="9576816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0" name="title">
            <a:hlinkClick r:id="" action="ppaction://media"/>
            <a:extLst>
              <a:ext uri="{FF2B5EF4-FFF2-40B4-BE49-F238E27FC236}">
                <a16:creationId xmlns:a16="http://schemas.microsoft.com/office/drawing/2014/main" id="{DB32C083-5DA4-46F7-CAE2-1DE1F8CA1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8904" y="3475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BDF31-EDBE-4812-AC82-B27C417EF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pic>
        <p:nvPicPr>
          <p:cNvPr id="2" name="blank">
            <a:hlinkClick r:id="" action="ppaction://media"/>
            <a:extLst>
              <a:ext uri="{FF2B5EF4-FFF2-40B4-BE49-F238E27FC236}">
                <a16:creationId xmlns:a16="http://schemas.microsoft.com/office/drawing/2014/main" id="{AD74AE23-E03D-16A3-6E45-C306C0C95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928" y="3707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text&#10;&#10;AI-generated content may be incorrect.">
            <a:extLst>
              <a:ext uri="{FF2B5EF4-FFF2-40B4-BE49-F238E27FC236}">
                <a16:creationId xmlns:a16="http://schemas.microsoft.com/office/drawing/2014/main" id="{21620ED9-ADEE-221A-9FBF-E1BD3DE16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80096" cy="7560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15CFA-34D8-9E6E-C87E-05BEAACA3444}"/>
              </a:ext>
            </a:extLst>
          </p:cNvPr>
          <p:cNvSpPr txBox="1"/>
          <p:nvPr/>
        </p:nvSpPr>
        <p:spPr>
          <a:xfrm>
            <a:off x="9648824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6673A1-60C7-68F9-1B83-03D3A79E86C8}"/>
              </a:ext>
            </a:extLst>
          </p:cNvPr>
          <p:cNvSpPr/>
          <p:nvPr/>
        </p:nvSpPr>
        <p:spPr>
          <a:xfrm>
            <a:off x="0" y="6300117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A7577-0EF1-3CEA-F176-EEF97EC85CCA}"/>
              </a:ext>
            </a:extLst>
          </p:cNvPr>
          <p:cNvSpPr txBox="1"/>
          <p:nvPr/>
        </p:nvSpPr>
        <p:spPr>
          <a:xfrm>
            <a:off x="9576816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10" name="title">
            <a:hlinkClick r:id="" action="ppaction://media"/>
            <a:extLst>
              <a:ext uri="{FF2B5EF4-FFF2-40B4-BE49-F238E27FC236}">
                <a16:creationId xmlns:a16="http://schemas.microsoft.com/office/drawing/2014/main" id="{DB32C083-5DA4-46F7-CAE2-1DE1F8CA1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8904" y="3475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64137-DCD6-C0C7-97D5-07E3164D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BCD3E-5EE2-0796-D92E-8C2B91B26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" y="-1"/>
            <a:ext cx="10079567" cy="7559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D2F81C-AE77-AAC9-1D25-2C5F8A2178BD}"/>
              </a:ext>
            </a:extLst>
          </p:cNvPr>
          <p:cNvSpPr txBox="1"/>
          <p:nvPr/>
        </p:nvSpPr>
        <p:spPr>
          <a:xfrm>
            <a:off x="40252" y="-2"/>
            <a:ext cx="9958918" cy="982257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1C213-1498-CB76-824A-7E53A43F002B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1F2C2-1EF2-03C7-5812-2685AF011540}"/>
              </a:ext>
            </a:extLst>
          </p:cNvPr>
          <p:cNvSpPr txBox="1"/>
          <p:nvPr/>
        </p:nvSpPr>
        <p:spPr>
          <a:xfrm>
            <a:off x="9567718" y="7092205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8D3D9-C78E-7AC8-E33C-E57E6ED5B9E7}"/>
              </a:ext>
            </a:extLst>
          </p:cNvPr>
          <p:cNvSpPr txBox="1"/>
          <p:nvPr/>
        </p:nvSpPr>
        <p:spPr>
          <a:xfrm>
            <a:off x="15250" y="1701455"/>
            <a:ext cx="10065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Anniversaries and Crossroads</a:t>
            </a: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endParaRPr lang="en-GB" sz="28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International Perspectives: Article 19 of the UN Convention on the Rights of Persons with Disabilities</a:t>
            </a: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endParaRPr lang="en-GB" sz="28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EU Perspectives: The Significance of the UN Convention on the Rights of Persons with Disabilities</a:t>
            </a: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endParaRPr lang="en-GB" sz="28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898525">
              <a:lnSpc>
                <a:spcPct val="100000"/>
              </a:lnSpc>
              <a:tabLst>
                <a:tab pos="450215" algn="l"/>
                <a:tab pos="900430" algn="l"/>
              </a:tabLst>
            </a:pPr>
            <a:r>
              <a:rPr lang="en-GB" sz="28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Concluding Thoughts</a:t>
            </a:r>
          </a:p>
        </p:txBody>
      </p:sp>
      <p:pic>
        <p:nvPicPr>
          <p:cNvPr id="7" name="03">
            <a:hlinkClick r:id="" action="ppaction://media"/>
            <a:extLst>
              <a:ext uri="{FF2B5EF4-FFF2-40B4-BE49-F238E27FC236}">
                <a16:creationId xmlns:a16="http://schemas.microsoft.com/office/drawing/2014/main" id="{C04F734D-460A-E505-C9AF-4F78B397E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0952" y="3635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427D76-0FB1-FFA6-4D1D-E71CBF2A3A1F}"/>
              </a:ext>
            </a:extLst>
          </p:cNvPr>
          <p:cNvSpPr/>
          <p:nvPr/>
        </p:nvSpPr>
        <p:spPr>
          <a:xfrm>
            <a:off x="0" y="6300117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C862D-D667-E7A1-5406-7D95B50E94AF}"/>
              </a:ext>
            </a:extLst>
          </p:cNvPr>
          <p:cNvSpPr txBox="1"/>
          <p:nvPr/>
        </p:nvSpPr>
        <p:spPr>
          <a:xfrm>
            <a:off x="9648824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12" name="04">
            <a:hlinkClick r:id="" action="ppaction://media"/>
            <a:extLst>
              <a:ext uri="{FF2B5EF4-FFF2-40B4-BE49-F238E27FC236}">
                <a16:creationId xmlns:a16="http://schemas.microsoft.com/office/drawing/2014/main" id="{56ECE11C-59E7-91A5-8B47-8B1D5FD62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0952" y="3347789"/>
            <a:ext cx="609600" cy="609600"/>
          </a:xfrm>
          <a:prstGeom prst="rect">
            <a:avLst/>
          </a:prstGeom>
        </p:spPr>
      </p:pic>
      <p:pic>
        <p:nvPicPr>
          <p:cNvPr id="6" name="Picture 5" descr="A path with benches and trees&#10;&#10;AI-generated content may be incorrect.">
            <a:extLst>
              <a:ext uri="{FF2B5EF4-FFF2-40B4-BE49-F238E27FC236}">
                <a16:creationId xmlns:a16="http://schemas.microsoft.com/office/drawing/2014/main" id="{874E0BC0-3BFA-6198-072E-FDC4BB86A9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8594"/>
            <a:ext cx="10080624" cy="75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D35D-3916-5FFE-E269-25028E4F4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ADC46-166E-72B5-BCE6-6D0A4A2C8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3"/>
            <a:ext cx="10079567" cy="7559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BFEA3C-2365-D67D-86E7-D6CD9D385FD3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2BF8A-A4A0-0B95-DD75-FB95E981E69E}"/>
              </a:ext>
            </a:extLst>
          </p:cNvPr>
          <p:cNvSpPr txBox="1"/>
          <p:nvPr/>
        </p:nvSpPr>
        <p:spPr>
          <a:xfrm>
            <a:off x="9504808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05F0DE7-E95B-C187-2B92-4B5F6F3C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pic>
        <p:nvPicPr>
          <p:cNvPr id="7" name="05">
            <a:hlinkClick r:id="" action="ppaction://media"/>
            <a:extLst>
              <a:ext uri="{FF2B5EF4-FFF2-40B4-BE49-F238E27FC236}">
                <a16:creationId xmlns:a16="http://schemas.microsoft.com/office/drawing/2014/main" id="{3CF802B3-1CA6-D0A5-A532-ABF57C81D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8904" y="3343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3821-6596-79E1-CCF6-73AAECDB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E7BE41-D724-89F7-81D3-EB6F6A3DF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" y="-5363"/>
            <a:ext cx="10079567" cy="7559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0C123F-6E08-9B9D-FC19-5D8513694F9C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0EEA7-B09D-F8D3-F2FA-727963CA01F0}"/>
              </a:ext>
            </a:extLst>
          </p:cNvPr>
          <p:cNvSpPr txBox="1"/>
          <p:nvPr/>
        </p:nvSpPr>
        <p:spPr>
          <a:xfrm>
            <a:off x="9504808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B503-3504-D06C-0EBE-E6229E06B1F6}"/>
              </a:ext>
            </a:extLst>
          </p:cNvPr>
          <p:cNvSpPr txBox="1"/>
          <p:nvPr/>
        </p:nvSpPr>
        <p:spPr>
          <a:xfrm>
            <a:off x="530" y="1331565"/>
            <a:ext cx="10080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Significance of the UN Convention on the Rights of Persons with Disabilities</a:t>
            </a: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relevance of the right to live independently and be included in the community</a:t>
            </a:r>
          </a:p>
          <a:p>
            <a:pPr marL="1973263" indent="-3429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898525" algn="l"/>
                <a:tab pos="900113" algn="l"/>
                <a:tab pos="7802563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accessibility and non-discrimination 	– Article 19C</a:t>
            </a:r>
          </a:p>
          <a:p>
            <a:pPr marL="1973263" indent="-3429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898525" algn="l"/>
                <a:tab pos="900113" algn="l"/>
                <a:tab pos="7802563" algn="l"/>
              </a:tabLst>
            </a:pPr>
            <a:r>
              <a:rPr lang="en-GB" sz="2400" kern="14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choice over where and with whom to live 	– Article 19A</a:t>
            </a:r>
          </a:p>
          <a:p>
            <a:pPr marL="1973263" indent="-34290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>
                <a:tab pos="898525" algn="l"/>
                <a:tab pos="900113" algn="l"/>
                <a:tab pos="7802563" algn="l"/>
              </a:tabLst>
            </a:pPr>
            <a:r>
              <a:rPr lang="en-GB" sz="2400" kern="14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services and personal assistance 	– Article 19B</a:t>
            </a: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importance of this right</a:t>
            </a: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4738" indent="-715963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interconnectedness of this right with other rights</a:t>
            </a:r>
          </a:p>
        </p:txBody>
      </p:sp>
      <p:pic>
        <p:nvPicPr>
          <p:cNvPr id="8" name="06">
            <a:hlinkClick r:id="" action="ppaction://media"/>
            <a:extLst>
              <a:ext uri="{FF2B5EF4-FFF2-40B4-BE49-F238E27FC236}">
                <a16:creationId xmlns:a16="http://schemas.microsoft.com/office/drawing/2014/main" id="{D447D8FB-071E-2588-BF94-4ECB00381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928" y="3487970"/>
            <a:ext cx="609600" cy="60960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CE1C829-67E1-93AF-BD31-DAED3877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398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BA5EEB-FA89-A668-D4A2-4844F3BD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F0704-0E2F-0A7C-4878-224B3C123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3"/>
            <a:ext cx="10079567" cy="7559675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A751C7-8B01-DE07-72B7-C5182BA3A143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09BCA-DCCC-0232-6522-66EA86F839F9}"/>
              </a:ext>
            </a:extLst>
          </p:cNvPr>
          <p:cNvSpPr txBox="1"/>
          <p:nvPr/>
        </p:nvSpPr>
        <p:spPr>
          <a:xfrm>
            <a:off x="9504808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pic>
        <p:nvPicPr>
          <p:cNvPr id="11" name="07">
            <a:hlinkClick r:id="" action="ppaction://media"/>
            <a:extLst>
              <a:ext uri="{FF2B5EF4-FFF2-40B4-BE49-F238E27FC236}">
                <a16:creationId xmlns:a16="http://schemas.microsoft.com/office/drawing/2014/main" id="{CC3FEAE7-14CD-B93B-E0A5-20266F18B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928" y="3635821"/>
            <a:ext cx="609600" cy="6096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A73494B-C0BE-F5C8-244B-7A1F75C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F503B-9100-5AE0-094E-DADBDA2225A1}"/>
              </a:ext>
            </a:extLst>
          </p:cNvPr>
          <p:cNvSpPr txBox="1"/>
          <p:nvPr/>
        </p:nvSpPr>
        <p:spPr>
          <a:xfrm>
            <a:off x="-2" y="1523050"/>
            <a:ext cx="1008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00000"/>
              </a:lnSpc>
              <a:buClr>
                <a:schemeClr val="tx1"/>
              </a:buClr>
              <a:buSzPct val="100000"/>
              <a:tabLst>
                <a:tab pos="898525" algn="l"/>
                <a:tab pos="900113" algn="l"/>
              </a:tabLst>
            </a:pPr>
            <a:r>
              <a:rPr lang="en-GB" sz="24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19B: Nature and 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657EC-9DC4-7979-1B26-37AE5B5E5396}"/>
              </a:ext>
            </a:extLst>
          </p:cNvPr>
          <p:cNvSpPr txBox="1"/>
          <p:nvPr/>
        </p:nvSpPr>
        <p:spPr>
          <a:xfrm>
            <a:off x="530" y="2297305"/>
            <a:ext cx="10080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Breadth of activities across which </a:t>
            </a: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services should be provided</a:t>
            </a: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Individualised personal assistance</a:t>
            </a: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Across life-course</a:t>
            </a: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endParaRPr lang="en-GB" sz="2400" kern="140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indent="-342900">
              <a:lnSpc>
                <a:spcPct val="10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 as well as urban</a:t>
            </a:r>
          </a:p>
        </p:txBody>
      </p:sp>
    </p:spTree>
    <p:extLst>
      <p:ext uri="{BB962C8B-B14F-4D97-AF65-F5344CB8AC3E}">
        <p14:creationId xmlns:p14="http://schemas.microsoft.com/office/powerpoint/2010/main" val="16377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BA5EEB-FA89-A668-D4A2-4844F3BD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F0704-0E2F-0A7C-4878-224B3C123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3"/>
            <a:ext cx="10079567" cy="7559675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A751C7-8B01-DE07-72B7-C5182BA3A143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09BCA-DCCC-0232-6522-66EA86F839F9}"/>
              </a:ext>
            </a:extLst>
          </p:cNvPr>
          <p:cNvSpPr txBox="1"/>
          <p:nvPr/>
        </p:nvSpPr>
        <p:spPr>
          <a:xfrm>
            <a:off x="9504808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73494B-C0BE-F5C8-244B-7A1F75C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F503B-9100-5AE0-094E-DADBDA2225A1}"/>
              </a:ext>
            </a:extLst>
          </p:cNvPr>
          <p:cNvSpPr txBox="1"/>
          <p:nvPr/>
        </p:nvSpPr>
        <p:spPr>
          <a:xfrm>
            <a:off x="-2" y="1523050"/>
            <a:ext cx="1008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00000"/>
              </a:lnSpc>
              <a:buClr>
                <a:schemeClr val="tx1"/>
              </a:buClr>
              <a:buSzPct val="100000"/>
              <a:tabLst>
                <a:tab pos="898525" algn="l"/>
                <a:tab pos="900113" algn="l"/>
              </a:tabLst>
            </a:pPr>
            <a:r>
              <a:rPr lang="en-GB" sz="24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19B: Practical Implementation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657EC-9DC4-7979-1B26-37AE5B5E5396}"/>
              </a:ext>
            </a:extLst>
          </p:cNvPr>
          <p:cNvSpPr txBox="1"/>
          <p:nvPr/>
        </p:nvSpPr>
        <p:spPr>
          <a:xfrm>
            <a:off x="530" y="2297305"/>
            <a:ext cx="10080095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Eradication of practical barriers to full realisation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and availability of relevant professionals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and eligibility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and service delivery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Complaint/appeal mechanisms and access to justice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barriers/challenges</a:t>
            </a:r>
          </a:p>
        </p:txBody>
      </p:sp>
      <p:pic>
        <p:nvPicPr>
          <p:cNvPr id="2" name="08">
            <a:hlinkClick r:id="" action="ppaction://media"/>
            <a:extLst>
              <a:ext uri="{FF2B5EF4-FFF2-40B4-BE49-F238E27FC236}">
                <a16:creationId xmlns:a16="http://schemas.microsoft.com/office/drawing/2014/main" id="{08F15DDB-586D-A341-108D-89F226F3A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4888" y="36386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BA5EEB-FA89-A668-D4A2-4844F3BD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F0704-0E2F-0A7C-4878-224B3C123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" y="12933"/>
            <a:ext cx="10079567" cy="7559675"/>
          </a:xfrm>
          <a:prstGeom prst="rect">
            <a:avLst/>
          </a:prstGeom>
          <a:solidFill>
            <a:srgbClr val="0DD32E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A751C7-8B01-DE07-72B7-C5182BA3A143}"/>
              </a:ext>
            </a:extLst>
          </p:cNvPr>
          <p:cNvSpPr/>
          <p:nvPr/>
        </p:nvSpPr>
        <p:spPr>
          <a:xfrm>
            <a:off x="0" y="6330109"/>
            <a:ext cx="10080625" cy="1259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09BCA-DCCC-0232-6522-66EA86F839F9}"/>
              </a:ext>
            </a:extLst>
          </p:cNvPr>
          <p:cNvSpPr txBox="1"/>
          <p:nvPr/>
        </p:nvSpPr>
        <p:spPr>
          <a:xfrm>
            <a:off x="9504808" y="7020197"/>
            <a:ext cx="3129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73494B-C0BE-F5C8-244B-7A1F75C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51445"/>
            <a:ext cx="10080625" cy="7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15351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19923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24495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2906713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Perspectives: Article 19 of the </a:t>
            </a:r>
          </a:p>
          <a:p>
            <a:pPr algn="ctr">
              <a:lnSpc>
                <a:spcPct val="95000"/>
              </a:lnSpc>
            </a:pPr>
            <a:r>
              <a:rPr lang="en-GB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F503B-9100-5AE0-094E-DADBDA2225A1}"/>
              </a:ext>
            </a:extLst>
          </p:cNvPr>
          <p:cNvSpPr txBox="1"/>
          <p:nvPr/>
        </p:nvSpPr>
        <p:spPr>
          <a:xfrm>
            <a:off x="-2" y="1523050"/>
            <a:ext cx="1008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>
              <a:lnSpc>
                <a:spcPct val="100000"/>
              </a:lnSpc>
              <a:buClr>
                <a:schemeClr val="tx1"/>
              </a:buClr>
              <a:buSzPct val="100000"/>
              <a:tabLst>
                <a:tab pos="898525" algn="l"/>
                <a:tab pos="900113" algn="l"/>
              </a:tabLst>
            </a:pPr>
            <a:r>
              <a:rPr lang="en-GB" sz="2400" b="1" kern="140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 19C: Nature and 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657EC-9DC4-7979-1B26-37AE5B5E5396}"/>
              </a:ext>
            </a:extLst>
          </p:cNvPr>
          <p:cNvSpPr txBox="1"/>
          <p:nvPr/>
        </p:nvSpPr>
        <p:spPr>
          <a:xfrm>
            <a:off x="530" y="2297305"/>
            <a:ext cx="10080095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Breadth of services and facilities covered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  <a:tab pos="3586163" algn="l"/>
              </a:tabLst>
            </a:pPr>
            <a:r>
              <a:rPr lang="en-GB" sz="2400" kern="140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Accessibility 	– Article 9</a:t>
            </a:r>
          </a:p>
          <a:p>
            <a:pPr marL="982663" indent="-342900">
              <a:lnSpc>
                <a:spcPct val="150000"/>
              </a:lnSpc>
              <a:buClr>
                <a:srgbClr val="FFFF00"/>
              </a:buClr>
              <a:buSzPct val="100000"/>
              <a:buFont typeface="Wingdings" panose="05000000000000000000" pitchFamily="2" charset="2"/>
              <a:buChar char="Ø"/>
              <a:tabLst>
                <a:tab pos="898525" algn="l"/>
                <a:tab pos="900113" algn="l"/>
                <a:tab pos="3586163" algn="l"/>
              </a:tabLst>
            </a:pPr>
            <a:r>
              <a:rPr lang="en-GB" sz="2400" kern="140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Non-discrimination	– Article 5</a:t>
            </a:r>
          </a:p>
        </p:txBody>
      </p:sp>
      <p:pic>
        <p:nvPicPr>
          <p:cNvPr id="2" name="09">
            <a:hlinkClick r:id="" action="ppaction://media"/>
            <a:extLst>
              <a:ext uri="{FF2B5EF4-FFF2-40B4-BE49-F238E27FC236}">
                <a16:creationId xmlns:a16="http://schemas.microsoft.com/office/drawing/2014/main" id="{4D2D20C1-D9B3-A639-CFE1-4B76F57A1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8904" y="3275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</TotalTime>
  <Words>553</Words>
  <Application>Microsoft Macintosh PowerPoint</Application>
  <PresentationFormat>Custom</PresentationFormat>
  <Paragraphs>123</Paragraphs>
  <Slides>19</Slides>
  <Notes>7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n</dc:creator>
  <cp:lastModifiedBy>O'Mahony, Charles</cp:lastModifiedBy>
  <cp:revision>155</cp:revision>
  <cp:lastPrinted>2025-11-28T14:50:19Z</cp:lastPrinted>
  <dcterms:modified xsi:type="dcterms:W3CDTF">2025-12-02T10:40:19Z</dcterms:modified>
</cp:coreProperties>
</file>