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Roboto" panose="02000000000000000000" pitchFamily="2" charset="0"/>
      <p:regular r:id="rId28"/>
      <p:bold r:id="rId29"/>
      <p:italic r:id="rId30"/>
      <p:boldItalic r:id="rId31"/>
    </p:embeddedFont>
    <p:embeddedFont>
      <p:font typeface="Roboto Light" panose="020000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32">
          <p15:clr>
            <a:srgbClr val="9AA0A6"/>
          </p15:clr>
        </p15:guide>
        <p15:guide id="2" orient="horz" pos="648">
          <p15:clr>
            <a:srgbClr val="9AA0A6"/>
          </p15:clr>
        </p15:guide>
        <p15:guide id="3" orient="horz" pos="10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61" d="100"/>
          <a:sy n="161" d="100"/>
        </p:scale>
        <p:origin x="784" y="200"/>
      </p:cViewPr>
      <p:guideLst>
        <p:guide pos="432"/>
        <p:guide orient="horz" pos="648"/>
        <p:guide orient="horz" pos="10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3cf1059aa3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3cf1059aa3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3c06271a43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3c06271a43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ebdcee60a9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ebdcee60a9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3c41603efb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3c41603efb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3cf1059aa3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3cf1059aa3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3c362ad241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13c362ad24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3c06271a43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3c06271a43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3c06271a43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13c06271a43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3c06271a43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3c06271a43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3c06271a43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13c06271a43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3c06271a43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13c06271a43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ebdcee60a9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ebdcee60a9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3c41603efb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13c41603efb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3c362ad241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3c362ad241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3c06271a43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13c06271a43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13cf1059aa3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13cf1059aa3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f02e3b8fe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f02e3b8fe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13c41603efb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13c41603efb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31665d043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31665d043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3c362ad241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3c362ad241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3c06271a43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3c06271a43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3c06271a43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3c06271a43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3c06271a43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3c06271a43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3c06271a43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3c06271a43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3c06271a43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3c06271a43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hyperlink" Target="https://euipo.europa.eu/ohimportal/en/transparency-portal" TargetMode="External"/><Relationship Id="rId13" Type="http://schemas.openxmlformats.org/officeDocument/2006/relationships/hyperlink" Target="https://www.europarl.europa.eu/news/en/headlines/economy/20210422STO02652/horizon-europe-how-the-eu-invests-in-science-infographics" TargetMode="External"/><Relationship Id="rId18" Type="http://schemas.openxmlformats.org/officeDocument/2006/relationships/hyperlink" Target="https://www.go-fair.org/fair-principles/" TargetMode="External"/><Relationship Id="rId26" Type="http://schemas.openxmlformats.org/officeDocument/2006/relationships/hyperlink" Target="https://en.unesco.org/themes/ethics-science-and-technology/comest" TargetMode="External"/><Relationship Id="rId3" Type="http://schemas.openxmlformats.org/officeDocument/2006/relationships/hyperlink" Target="https://www.turing.ac.uk/research/publications/what-data-ethics" TargetMode="External"/><Relationship Id="rId21" Type="http://schemas.openxmlformats.org/officeDocument/2006/relationships/hyperlink" Target="https://doi.org/10.5281/zenodo.3240529" TargetMode="External"/><Relationship Id="rId7" Type="http://schemas.openxmlformats.org/officeDocument/2006/relationships/hyperlink" Target="https://dataethics.eu/" TargetMode="External"/><Relationship Id="rId12" Type="http://schemas.openxmlformats.org/officeDocument/2006/relationships/hyperlink" Target="https://www.europarl.europa.eu/news/en/headlines/society/20201015STO89417/ai-rules-what-the-european-parliament-wants" TargetMode="External"/><Relationship Id="rId17" Type="http://schemas.openxmlformats.org/officeDocument/2006/relationships/hyperlink" Target="https://www.europarl.europa.eu/news/en/headlines/priorities/artificial-intelligence-in-the-eu/20220422STO27705/the-future-of-ai-the-parliament-s-roadmap-for-the-eu" TargetMode="External"/><Relationship Id="rId25" Type="http://schemas.openxmlformats.org/officeDocument/2006/relationships/hyperlink" Target="https://unesdoc.unesco.org/ark:/48223/pf0000379949.locale=en" TargetMode="External"/><Relationship Id="rId2" Type="http://schemas.openxmlformats.org/officeDocument/2006/relationships/notesSlide" Target="../notesSlides/notesSlide24.xml"/><Relationship Id="rId16" Type="http://schemas.openxmlformats.org/officeDocument/2006/relationships/hyperlink" Target="https://www.europarl.europa.eu/news/en/press-room/20220401IPR26534/data-governance-parliament-approves-new-rules-boosting-intra-eu-data-sharing" TargetMode="External"/><Relationship Id="rId20" Type="http://schemas.openxmlformats.org/officeDocument/2006/relationships/hyperlink" Target="https://www.ipi.si/en/ai-uk-2022-by-alan-turing-institute/" TargetMode="External"/><Relationship Id="rId1" Type="http://schemas.openxmlformats.org/officeDocument/2006/relationships/slideLayout" Target="../slideLayouts/slideLayout2.xml"/><Relationship Id="rId6" Type="http://schemas.openxmlformats.org/officeDocument/2006/relationships/hyperlink" Target="https://www.turing.ac.uk/sites/default/files/2022-02/deg_dialogues_theme_2022.pdf" TargetMode="External"/><Relationship Id="rId11" Type="http://schemas.openxmlformats.org/officeDocument/2006/relationships/hyperlink" Target="https://www.europarl.europa.eu/RegData/etudes/STUD/2020/634452/EPRS_STU(2020)634452_EN.pdf" TargetMode="External"/><Relationship Id="rId24" Type="http://schemas.openxmlformats.org/officeDocument/2006/relationships/hyperlink" Target="http://www.pisrs.si/Pis.web/pregledPredpisa?id=RESO133" TargetMode="External"/><Relationship Id="rId5" Type="http://schemas.openxmlformats.org/officeDocument/2006/relationships/hyperlink" Target="https://www.turing.ac.uk/research/interest-groups/data-ethics-group" TargetMode="External"/><Relationship Id="rId15" Type="http://schemas.openxmlformats.org/officeDocument/2006/relationships/hyperlink" Target="https://www.europarl.europa.eu/news/en/press-room/20210517IPR04135/meps-call-for-an-ethical-framework-to-ensure-ai-respects-eu-values" TargetMode="External"/><Relationship Id="rId23" Type="http://schemas.openxmlformats.org/officeDocument/2006/relationships/hyperlink" Target="http://www.pisrs.si/Pis.web/pregledPredpisa?id=ZAKO7733" TargetMode="External"/><Relationship Id="rId10" Type="http://schemas.openxmlformats.org/officeDocument/2006/relationships/hyperlink" Target="https://digital-strategy.ec.europa.eu/en/library/ethics-guidelines-trustworthy-ai" TargetMode="External"/><Relationship Id="rId19" Type="http://schemas.openxmlformats.org/officeDocument/2006/relationships/hyperlink" Target="https://repository.ifla.org/handle/123456789/1646" TargetMode="External"/><Relationship Id="rId4" Type="http://schemas.openxmlformats.org/officeDocument/2006/relationships/hyperlink" Target="https://www.turing.ac.uk/research/data-ethics" TargetMode="External"/><Relationship Id="rId9" Type="http://schemas.openxmlformats.org/officeDocument/2006/relationships/hyperlink" Target="https://www.europarl.europa.eu/news/sl/press-room/20210204IPR97127/put-digital-skills-at-the-heart-of-education-and-training-policies" TargetMode="External"/><Relationship Id="rId14" Type="http://schemas.openxmlformats.org/officeDocument/2006/relationships/hyperlink" Target="https://op.europa.eu/en/publication-detail/-/publication/dce457e1-b2e1-11eb-8aca-01aa75ed71a1" TargetMode="External"/><Relationship Id="rId22" Type="http://schemas.openxmlformats.org/officeDocument/2006/relationships/hyperlink" Target="https://www.openaire.eu/d3-2-toolkit-for-researchers-on-legal-issue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digital-strategy.ec.europa.eu/en/library/ethics-guidelines-trustworthy-ai"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scribd.com/document/192183614/Strategic-Computing-1983"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digital-strategy.ec.europa.eu/en/library/ethics-guidelines-trustworthy-ai"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l="5989" t="5598" r="2149"/>
          <a:stretch/>
        </p:blipFill>
        <p:spPr>
          <a:xfrm>
            <a:off x="0" y="0"/>
            <a:ext cx="9144003" cy="5143501"/>
          </a:xfrm>
          <a:prstGeom prst="rect">
            <a:avLst/>
          </a:prstGeom>
          <a:noFill/>
          <a:ln>
            <a:noFill/>
          </a:ln>
        </p:spPr>
      </p:pic>
      <p:sp>
        <p:nvSpPr>
          <p:cNvPr id="55" name="Google Shape;55;p13"/>
          <p:cNvSpPr txBox="1">
            <a:spLocks noGrp="1"/>
          </p:cNvSpPr>
          <p:nvPr>
            <p:ph type="ctrTitle"/>
          </p:nvPr>
        </p:nvSpPr>
        <p:spPr>
          <a:xfrm>
            <a:off x="2928000" y="1967025"/>
            <a:ext cx="3288000" cy="1422600"/>
          </a:xfrm>
          <a:prstGeom prst="rect">
            <a:avLst/>
          </a:prstGeom>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2300" b="1">
                <a:solidFill>
                  <a:schemeClr val="lt1"/>
                </a:solidFill>
              </a:rPr>
              <a:t>Artificial intelligence is already in libraries, let's master it</a:t>
            </a:r>
            <a:endParaRPr sz="2300" b="1">
              <a:solidFill>
                <a:schemeClr val="lt1"/>
              </a:solidFill>
            </a:endParaRPr>
          </a:p>
        </p:txBody>
      </p:sp>
      <p:sp>
        <p:nvSpPr>
          <p:cNvPr id="56" name="Google Shape;56;p13"/>
          <p:cNvSpPr txBox="1">
            <a:spLocks noGrp="1"/>
          </p:cNvSpPr>
          <p:nvPr>
            <p:ph type="subTitle" idx="1"/>
          </p:nvPr>
        </p:nvSpPr>
        <p:spPr>
          <a:xfrm rot="-5400000">
            <a:off x="7732200" y="3848650"/>
            <a:ext cx="2217600" cy="351300"/>
          </a:xfrm>
          <a:prstGeom prst="rect">
            <a:avLst/>
          </a:prstGeom>
        </p:spPr>
        <p:txBody>
          <a:bodyPr spcFirstLastPara="1" wrap="square" lIns="91425" tIns="91425" rIns="91425" bIns="91425" anchor="t" anchorCtr="0">
            <a:noAutofit/>
          </a:bodyPr>
          <a:lstStyle/>
          <a:p>
            <a:pPr marL="88900" lvl="0" indent="0" algn="l" rtl="0">
              <a:lnSpc>
                <a:spcPct val="88363"/>
              </a:lnSpc>
              <a:spcBef>
                <a:spcPts val="900"/>
              </a:spcBef>
              <a:spcAft>
                <a:spcPts val="0"/>
              </a:spcAft>
              <a:buClr>
                <a:schemeClr val="dk1"/>
              </a:buClr>
              <a:buSzPts val="1100"/>
              <a:buFont typeface="Arial"/>
              <a:buNone/>
            </a:pPr>
            <a:r>
              <a:rPr lang="en" sz="600">
                <a:solidFill>
                  <a:srgbClr val="999999"/>
                </a:solidFill>
              </a:rPr>
              <a:t>Photo: Pexels, Tara Winstead</a:t>
            </a:r>
            <a:endParaRPr sz="600">
              <a:solidFill>
                <a:srgbClr val="999999"/>
              </a:solidFill>
            </a:endParaRPr>
          </a:p>
        </p:txBody>
      </p:sp>
      <p:pic>
        <p:nvPicPr>
          <p:cNvPr id="57" name="Google Shape;57;p13"/>
          <p:cNvPicPr preferRelativeResize="0"/>
          <p:nvPr/>
        </p:nvPicPr>
        <p:blipFill rotWithShape="1">
          <a:blip r:embed="rId4">
            <a:alphaModFix/>
          </a:blip>
          <a:srcRect l="26457" t="28147" r="27917" b="23570"/>
          <a:stretch/>
        </p:blipFill>
        <p:spPr>
          <a:xfrm>
            <a:off x="358275" y="4061900"/>
            <a:ext cx="1298976" cy="773199"/>
          </a:xfrm>
          <a:prstGeom prst="rect">
            <a:avLst/>
          </a:prstGeom>
          <a:noFill/>
          <a:ln>
            <a:noFill/>
          </a:ln>
        </p:spPr>
      </p:pic>
      <p:sp>
        <p:nvSpPr>
          <p:cNvPr id="58" name="Google Shape;58;p13"/>
          <p:cNvSpPr txBox="1"/>
          <p:nvPr/>
        </p:nvSpPr>
        <p:spPr>
          <a:xfrm>
            <a:off x="1923000" y="300550"/>
            <a:ext cx="5298000" cy="492600"/>
          </a:xfrm>
          <a:prstGeom prst="rect">
            <a:avLst/>
          </a:prstGeom>
          <a:noFill/>
          <a:ln>
            <a:noFill/>
          </a:ln>
        </p:spPr>
        <p:txBody>
          <a:bodyPr spcFirstLastPara="1" wrap="square" lIns="91425" tIns="91425" rIns="91425" bIns="91425" anchor="t" anchorCtr="0">
            <a:spAutoFit/>
          </a:bodyPr>
          <a:lstStyle/>
          <a:p>
            <a:pPr marL="0" lvl="0" indent="0" algn="ctr" rtl="0">
              <a:lnSpc>
                <a:spcPct val="88363"/>
              </a:lnSpc>
              <a:spcBef>
                <a:spcPts val="900"/>
              </a:spcBef>
              <a:spcAft>
                <a:spcPts val="0"/>
              </a:spcAft>
              <a:buClr>
                <a:schemeClr val="dk1"/>
              </a:buClr>
              <a:buSzPts val="1100"/>
              <a:buFont typeface="Arial"/>
              <a:buNone/>
            </a:pPr>
            <a:r>
              <a:rPr lang="en" sz="1000">
                <a:solidFill>
                  <a:schemeClr val="lt1"/>
                </a:solidFill>
              </a:rPr>
              <a:t>IFLA WLIC 2022 </a:t>
            </a:r>
            <a:br>
              <a:rPr lang="en" sz="1000">
                <a:solidFill>
                  <a:schemeClr val="lt1"/>
                </a:solidFill>
              </a:rPr>
            </a:br>
            <a:r>
              <a:rPr lang="en" sz="1000">
                <a:solidFill>
                  <a:schemeClr val="lt1"/>
                </a:solidFill>
              </a:rPr>
              <a:t>Satellite Meeting: New Horizons in Artificial Intelligence in Libraries</a:t>
            </a:r>
            <a:endParaRPr sz="1000"/>
          </a:p>
        </p:txBody>
      </p:sp>
      <p:sp>
        <p:nvSpPr>
          <p:cNvPr id="59" name="Google Shape;59;p13"/>
          <p:cNvSpPr txBox="1">
            <a:spLocks noGrp="1"/>
          </p:cNvSpPr>
          <p:nvPr>
            <p:ph type="subTitle" idx="1"/>
          </p:nvPr>
        </p:nvSpPr>
        <p:spPr>
          <a:xfrm>
            <a:off x="1758750" y="3931150"/>
            <a:ext cx="5626500" cy="1212300"/>
          </a:xfrm>
          <a:prstGeom prst="rect">
            <a:avLst/>
          </a:prstGeom>
        </p:spPr>
        <p:txBody>
          <a:bodyPr spcFirstLastPara="1" wrap="square" lIns="91425" tIns="91425" rIns="91425" bIns="91425" anchor="t" anchorCtr="0">
            <a:noAutofit/>
          </a:bodyPr>
          <a:lstStyle/>
          <a:p>
            <a:pPr marL="88900" lvl="0" indent="0" algn="ctr" rtl="0">
              <a:lnSpc>
                <a:spcPct val="88363"/>
              </a:lnSpc>
              <a:spcBef>
                <a:spcPts val="900"/>
              </a:spcBef>
              <a:spcAft>
                <a:spcPts val="0"/>
              </a:spcAft>
              <a:buClr>
                <a:schemeClr val="dk1"/>
              </a:buClr>
              <a:buSzPts val="1100"/>
              <a:buFont typeface="Arial"/>
              <a:buNone/>
            </a:pPr>
            <a:r>
              <a:rPr lang="en" sz="1200" b="1">
                <a:solidFill>
                  <a:schemeClr val="lt1"/>
                </a:solidFill>
              </a:rPr>
              <a:t>Mojca Rupar Korošec, Ph.D.</a:t>
            </a:r>
            <a:endParaRPr sz="1200" b="1">
              <a:solidFill>
                <a:schemeClr val="lt1"/>
              </a:solidFill>
            </a:endParaRPr>
          </a:p>
          <a:p>
            <a:pPr marL="88900" lvl="0" indent="0" algn="ctr" rtl="0">
              <a:lnSpc>
                <a:spcPct val="88363"/>
              </a:lnSpc>
              <a:spcBef>
                <a:spcPts val="900"/>
              </a:spcBef>
              <a:spcAft>
                <a:spcPts val="0"/>
              </a:spcAft>
              <a:buClr>
                <a:schemeClr val="dk1"/>
              </a:buClr>
              <a:buSzPts val="1100"/>
              <a:buFont typeface="Arial"/>
              <a:buNone/>
            </a:pPr>
            <a:r>
              <a:rPr lang="en" sz="1000">
                <a:solidFill>
                  <a:schemeClr val="lt1"/>
                </a:solidFill>
              </a:rPr>
              <a:t>Research Assistant and Library Councillor, National and University Library, Ljubljana, Slovenia.</a:t>
            </a:r>
            <a:br>
              <a:rPr lang="en" sz="1000">
                <a:solidFill>
                  <a:schemeClr val="lt1"/>
                </a:solidFill>
              </a:rPr>
            </a:br>
            <a:r>
              <a:rPr lang="en" sz="1000" b="1" u="sng">
                <a:solidFill>
                  <a:schemeClr val="lt1"/>
                </a:solidFill>
              </a:rPr>
              <a:t>mojca.rupar-korosec@nuk.uni-lj.si</a:t>
            </a:r>
            <a:endParaRPr sz="1000" b="1" u="sng">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txBox="1"/>
          <p:nvPr/>
        </p:nvSpPr>
        <p:spPr>
          <a:xfrm>
            <a:off x="685800" y="1675325"/>
            <a:ext cx="3443700" cy="1908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000" b="1">
                <a:solidFill>
                  <a:schemeClr val="dk1"/>
                </a:solidFill>
              </a:rPr>
              <a:t>DataEthics.eu</a:t>
            </a:r>
            <a:r>
              <a:rPr lang="en" sz="2000" baseline="30000">
                <a:solidFill>
                  <a:srgbClr val="0000FF"/>
                </a:solidFill>
              </a:rPr>
              <a:t> </a:t>
            </a:r>
            <a:endParaRPr sz="2000">
              <a:solidFill>
                <a:schemeClr val="dk1"/>
              </a:solidFill>
            </a:endParaRPr>
          </a:p>
          <a:p>
            <a:pPr marL="0" lvl="0" indent="0" algn="l" rtl="0">
              <a:lnSpc>
                <a:spcPct val="115000"/>
              </a:lnSpc>
              <a:spcBef>
                <a:spcPts val="0"/>
              </a:spcBef>
              <a:spcAft>
                <a:spcPts val="0"/>
              </a:spcAft>
              <a:buNone/>
            </a:pPr>
            <a:r>
              <a:rPr lang="en" sz="2000">
                <a:solidFill>
                  <a:schemeClr val="dk1"/>
                </a:solidFill>
              </a:rPr>
              <a:t>Its purpose is to ensure "individual control over data" based on the European legal and value framework.</a:t>
            </a:r>
            <a:endParaRPr sz="2000">
              <a:solidFill>
                <a:schemeClr val="dk1"/>
              </a:solidFill>
            </a:endParaRPr>
          </a:p>
        </p:txBody>
      </p:sp>
      <p:pic>
        <p:nvPicPr>
          <p:cNvPr id="150" name="Google Shape;150;p22"/>
          <p:cNvPicPr preferRelativeResize="0"/>
          <p:nvPr/>
        </p:nvPicPr>
        <p:blipFill rotWithShape="1">
          <a:blip r:embed="rId3">
            <a:alphaModFix/>
          </a:blip>
          <a:srcRect l="22637" r="13108"/>
          <a:stretch/>
        </p:blipFill>
        <p:spPr>
          <a:xfrm>
            <a:off x="4737425" y="0"/>
            <a:ext cx="4406574" cy="5143500"/>
          </a:xfrm>
          <a:prstGeom prst="rect">
            <a:avLst/>
          </a:prstGeom>
          <a:noFill/>
          <a:ln>
            <a:noFill/>
          </a:ln>
        </p:spPr>
      </p:pic>
      <p:pic>
        <p:nvPicPr>
          <p:cNvPr id="151" name="Google Shape;151;p22"/>
          <p:cNvPicPr preferRelativeResize="0"/>
          <p:nvPr/>
        </p:nvPicPr>
        <p:blipFill rotWithShape="1">
          <a:blip r:embed="rId4">
            <a:alphaModFix/>
          </a:blip>
          <a:srcRect l="29828" r="22959"/>
          <a:stretch/>
        </p:blipFill>
        <p:spPr>
          <a:xfrm>
            <a:off x="4496750" y="323250"/>
            <a:ext cx="847101" cy="942000"/>
          </a:xfrm>
          <a:prstGeom prst="rect">
            <a:avLst/>
          </a:prstGeom>
          <a:noFill/>
          <a:ln>
            <a:noFill/>
          </a:ln>
        </p:spPr>
      </p:pic>
      <p:sp>
        <p:nvSpPr>
          <p:cNvPr id="152" name="Google Shape;152;p22"/>
          <p:cNvSpPr txBox="1">
            <a:spLocks noGrp="1"/>
          </p:cNvSpPr>
          <p:nvPr>
            <p:ph type="subTitle" idx="4294967295"/>
          </p:nvPr>
        </p:nvSpPr>
        <p:spPr>
          <a:xfrm rot="-5400000">
            <a:off x="7629600" y="3746050"/>
            <a:ext cx="2422800" cy="351300"/>
          </a:xfrm>
          <a:prstGeom prst="rect">
            <a:avLst/>
          </a:prstGeom>
        </p:spPr>
        <p:txBody>
          <a:bodyPr spcFirstLastPara="1" wrap="square" lIns="91425" tIns="91425" rIns="91425" bIns="91425" anchor="t" anchorCtr="0">
            <a:noAutofit/>
          </a:bodyPr>
          <a:lstStyle/>
          <a:p>
            <a:pPr marL="88900" lvl="0" indent="0" algn="l" rtl="0">
              <a:lnSpc>
                <a:spcPct val="88363"/>
              </a:lnSpc>
              <a:spcBef>
                <a:spcPts val="900"/>
              </a:spcBef>
              <a:spcAft>
                <a:spcPts val="1600"/>
              </a:spcAft>
              <a:buClr>
                <a:schemeClr val="dk1"/>
              </a:buClr>
              <a:buSzPts val="1100"/>
              <a:buFont typeface="Arial"/>
              <a:buNone/>
            </a:pPr>
            <a:r>
              <a:rPr lang="en" sz="600">
                <a:solidFill>
                  <a:srgbClr val="999999"/>
                </a:solidFill>
              </a:rPr>
              <a:t>Photo</a:t>
            </a:r>
            <a:r>
              <a:rPr lang="en" sz="600">
                <a:solidFill>
                  <a:srgbClr val="999999"/>
                </a:solidFill>
                <a:latin typeface="Roboto Light"/>
                <a:ea typeface="Roboto Light"/>
                <a:cs typeface="Roboto Light"/>
                <a:sym typeface="Roboto Light"/>
              </a:rPr>
              <a:t>: iStock &amp; Date Ethics</a:t>
            </a:r>
            <a:r>
              <a:rPr lang="en" sz="600">
                <a:solidFill>
                  <a:srgbClr val="999999"/>
                </a:solidFill>
                <a:highlight>
                  <a:schemeClr val="lt1"/>
                </a:highlight>
                <a:latin typeface="Roboto"/>
                <a:ea typeface="Roboto"/>
                <a:cs typeface="Roboto"/>
                <a:sym typeface="Roboto"/>
              </a:rPr>
              <a:t>©</a:t>
            </a:r>
            <a:r>
              <a:rPr lang="en" sz="600">
                <a:solidFill>
                  <a:srgbClr val="999999"/>
                </a:solidFill>
                <a:latin typeface="Roboto Light"/>
                <a:ea typeface="Roboto Light"/>
                <a:cs typeface="Roboto Light"/>
                <a:sym typeface="Roboto Light"/>
              </a:rPr>
              <a:t> logotype</a:t>
            </a:r>
            <a:endParaRPr sz="600">
              <a:solidFill>
                <a:srgbClr val="999999"/>
              </a:solidFill>
            </a:endParaRPr>
          </a:p>
        </p:txBody>
      </p:sp>
      <p:grpSp>
        <p:nvGrpSpPr>
          <p:cNvPr id="5" name="Google Shape;69;p14">
            <a:extLst>
              <a:ext uri="{FF2B5EF4-FFF2-40B4-BE49-F238E27FC236}">
                <a16:creationId xmlns:a16="http://schemas.microsoft.com/office/drawing/2014/main" id="{4E11B00F-A491-150E-396F-E355D0D463EF}"/>
              </a:ext>
            </a:extLst>
          </p:cNvPr>
          <p:cNvGrpSpPr/>
          <p:nvPr/>
        </p:nvGrpSpPr>
        <p:grpSpPr>
          <a:xfrm>
            <a:off x="93350" y="4757638"/>
            <a:ext cx="9073450" cy="276900"/>
            <a:chOff x="93350" y="4757638"/>
            <a:chExt cx="9073450" cy="276900"/>
          </a:xfrm>
        </p:grpSpPr>
        <p:sp>
          <p:nvSpPr>
            <p:cNvPr id="6" name="Google Shape;70;p14">
              <a:extLst>
                <a:ext uri="{FF2B5EF4-FFF2-40B4-BE49-F238E27FC236}">
                  <a16:creationId xmlns:a16="http://schemas.microsoft.com/office/drawing/2014/main" id="{948D2344-CC70-6296-BB33-45443C3B3DDC}"/>
                </a:ext>
              </a:extLst>
            </p:cNvPr>
            <p:cNvSpPr txBox="1"/>
            <p:nvPr/>
          </p:nvSpPr>
          <p:spPr>
            <a:xfrm>
              <a:off x="93350" y="4757638"/>
              <a:ext cx="4695300" cy="276900"/>
            </a:xfrm>
            <a:prstGeom prst="rect">
              <a:avLst/>
            </a:prstGeom>
            <a:noFill/>
            <a:ln>
              <a:noFill/>
            </a:ln>
          </p:spPr>
          <p:txBody>
            <a:bodyPr spcFirstLastPara="1" wrap="square" lIns="91425" tIns="91425" rIns="91425" bIns="91425" anchor="t" anchorCtr="0">
              <a:spAutoFit/>
            </a:bodyPr>
            <a:lstStyle/>
            <a:p>
              <a:pPr marL="0" lvl="0" indent="0" algn="l" rtl="0">
                <a:lnSpc>
                  <a:spcPct val="88363"/>
                </a:lnSpc>
                <a:spcBef>
                  <a:spcPts val="900"/>
                </a:spcBef>
                <a:spcAft>
                  <a:spcPts val="0"/>
                </a:spcAft>
                <a:buClr>
                  <a:schemeClr val="dk1"/>
                </a:buClr>
                <a:buSzPts val="1100"/>
                <a:buFont typeface="Arial"/>
                <a:buNone/>
              </a:pPr>
              <a:r>
                <a:rPr lang="en" sz="600" dirty="0">
                  <a:solidFill>
                    <a:schemeClr val="dk1"/>
                  </a:solidFill>
                </a:rPr>
                <a:t>IFLA WLIC 2022 | </a:t>
              </a:r>
              <a:r>
                <a:rPr lang="en" sz="600" b="1" dirty="0">
                  <a:solidFill>
                    <a:schemeClr val="dk1"/>
                  </a:solidFill>
                </a:rPr>
                <a:t>Artificial intelligence is already in libraries, let's master it | </a:t>
              </a:r>
              <a:r>
                <a:rPr lang="en" sz="600" dirty="0" err="1">
                  <a:solidFill>
                    <a:schemeClr val="dk1"/>
                  </a:solidFill>
                </a:rPr>
                <a:t>Mojca</a:t>
              </a:r>
              <a:r>
                <a:rPr lang="en" sz="600" dirty="0">
                  <a:solidFill>
                    <a:schemeClr val="dk1"/>
                  </a:solidFill>
                </a:rPr>
                <a:t> Rupar </a:t>
              </a:r>
              <a:r>
                <a:rPr lang="en" sz="600" dirty="0" err="1">
                  <a:solidFill>
                    <a:schemeClr val="dk1"/>
                  </a:solidFill>
                </a:rPr>
                <a:t>Korošec</a:t>
              </a:r>
              <a:r>
                <a:rPr lang="en" sz="600" dirty="0">
                  <a:solidFill>
                    <a:schemeClr val="dk1"/>
                  </a:solidFill>
                </a:rPr>
                <a:t>, Ph.D.</a:t>
              </a:r>
              <a:endParaRPr sz="600" dirty="0">
                <a:solidFill>
                  <a:schemeClr val="dk1"/>
                </a:solidFill>
              </a:endParaRPr>
            </a:p>
          </p:txBody>
        </p:sp>
        <p:cxnSp>
          <p:nvCxnSpPr>
            <p:cNvPr id="7" name="Google Shape;71;p14">
              <a:extLst>
                <a:ext uri="{FF2B5EF4-FFF2-40B4-BE49-F238E27FC236}">
                  <a16:creationId xmlns:a16="http://schemas.microsoft.com/office/drawing/2014/main" id="{514B89C7-98EA-18AC-537A-DD47D6C74093}"/>
                </a:ext>
              </a:extLst>
            </p:cNvPr>
            <p:cNvCxnSpPr/>
            <p:nvPr/>
          </p:nvCxnSpPr>
          <p:spPr>
            <a:xfrm>
              <a:off x="4000500" y="5003475"/>
              <a:ext cx="5166300" cy="0"/>
            </a:xfrm>
            <a:prstGeom prst="straightConnector1">
              <a:avLst/>
            </a:prstGeom>
            <a:noFill/>
            <a:ln w="9525" cap="flat" cmpd="sng">
              <a:solidFill>
                <a:schemeClr val="dk2"/>
              </a:solidFill>
              <a:prstDash val="solid"/>
              <a:round/>
              <a:headEnd type="none" w="med" len="med"/>
              <a:tailEnd type="none" w="med" len="med"/>
            </a:ln>
          </p:spPr>
        </p:cxn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23"/>
          <p:cNvPicPr preferRelativeResize="0"/>
          <p:nvPr/>
        </p:nvPicPr>
        <p:blipFill rotWithShape="1">
          <a:blip r:embed="rId3">
            <a:alphaModFix/>
          </a:blip>
          <a:srcRect l="12194" r="17885"/>
          <a:stretch/>
        </p:blipFill>
        <p:spPr>
          <a:xfrm>
            <a:off x="4554997" y="0"/>
            <a:ext cx="4588999" cy="5143500"/>
          </a:xfrm>
          <a:prstGeom prst="rect">
            <a:avLst/>
          </a:prstGeom>
          <a:noFill/>
          <a:ln>
            <a:noFill/>
          </a:ln>
        </p:spPr>
      </p:pic>
      <p:pic>
        <p:nvPicPr>
          <p:cNvPr id="161" name="Google Shape;161;p23"/>
          <p:cNvPicPr preferRelativeResize="0"/>
          <p:nvPr/>
        </p:nvPicPr>
        <p:blipFill rotWithShape="1">
          <a:blip r:embed="rId4">
            <a:alphaModFix/>
          </a:blip>
          <a:srcRect t="8164" b="12179"/>
          <a:stretch/>
        </p:blipFill>
        <p:spPr>
          <a:xfrm>
            <a:off x="2564675" y="322250"/>
            <a:ext cx="1873900" cy="973775"/>
          </a:xfrm>
          <a:prstGeom prst="rect">
            <a:avLst/>
          </a:prstGeom>
          <a:noFill/>
          <a:ln>
            <a:noFill/>
          </a:ln>
        </p:spPr>
      </p:pic>
      <p:sp>
        <p:nvSpPr>
          <p:cNvPr id="162" name="Google Shape;162;p23"/>
          <p:cNvSpPr txBox="1"/>
          <p:nvPr/>
        </p:nvSpPr>
        <p:spPr>
          <a:xfrm>
            <a:off x="685800" y="1675200"/>
            <a:ext cx="3513600" cy="2616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000" b="1">
                <a:solidFill>
                  <a:schemeClr val="dk1"/>
                </a:solidFill>
              </a:rPr>
              <a:t>COMEST Extended Working Group on Ethics of Artificial Intelligence </a:t>
            </a:r>
            <a:r>
              <a:rPr lang="en" sz="2000">
                <a:solidFill>
                  <a:schemeClr val="dk1"/>
                </a:solidFill>
              </a:rPr>
              <a:t>has developed a </a:t>
            </a:r>
            <a:r>
              <a:rPr lang="en" sz="2000" b="1">
                <a:solidFill>
                  <a:srgbClr val="333333"/>
                </a:solidFill>
              </a:rPr>
              <a:t>Preliminary study on the Ethics of Artificial Intelligence</a:t>
            </a:r>
            <a:r>
              <a:rPr lang="en" sz="2000" b="1" baseline="30000">
                <a:solidFill>
                  <a:srgbClr val="333333"/>
                </a:solidFill>
              </a:rPr>
              <a:t> </a:t>
            </a:r>
            <a:r>
              <a:rPr lang="en" sz="2000">
                <a:solidFill>
                  <a:srgbClr val="333333"/>
                </a:solidFill>
              </a:rPr>
              <a:t>in February 2019.</a:t>
            </a:r>
            <a:endParaRPr sz="1900">
              <a:solidFill>
                <a:srgbClr val="1E1E1F"/>
              </a:solidFill>
              <a:highlight>
                <a:srgbClr val="FFFF00"/>
              </a:highlight>
              <a:latin typeface="Times New Roman"/>
              <a:ea typeface="Times New Roman"/>
              <a:cs typeface="Times New Roman"/>
              <a:sym typeface="Times New Roman"/>
            </a:endParaRPr>
          </a:p>
        </p:txBody>
      </p:sp>
      <p:sp>
        <p:nvSpPr>
          <p:cNvPr id="163" name="Google Shape;163;p23"/>
          <p:cNvSpPr txBox="1">
            <a:spLocks noGrp="1"/>
          </p:cNvSpPr>
          <p:nvPr>
            <p:ph type="subTitle" idx="4294967295"/>
          </p:nvPr>
        </p:nvSpPr>
        <p:spPr>
          <a:xfrm rot="-5400000">
            <a:off x="7629600" y="3746050"/>
            <a:ext cx="2422800" cy="351300"/>
          </a:xfrm>
          <a:prstGeom prst="rect">
            <a:avLst/>
          </a:prstGeom>
        </p:spPr>
        <p:txBody>
          <a:bodyPr spcFirstLastPara="1" wrap="square" lIns="91425" tIns="91425" rIns="91425" bIns="91425" anchor="t" anchorCtr="0">
            <a:noAutofit/>
          </a:bodyPr>
          <a:lstStyle/>
          <a:p>
            <a:pPr marL="88900" lvl="0" indent="0" algn="l" rtl="0">
              <a:lnSpc>
                <a:spcPct val="88363"/>
              </a:lnSpc>
              <a:spcBef>
                <a:spcPts val="900"/>
              </a:spcBef>
              <a:spcAft>
                <a:spcPts val="0"/>
              </a:spcAft>
              <a:buClr>
                <a:schemeClr val="dk1"/>
              </a:buClr>
              <a:buSzPts val="1100"/>
              <a:buFont typeface="Arial"/>
              <a:buNone/>
            </a:pPr>
            <a:r>
              <a:rPr lang="en" sz="600">
                <a:solidFill>
                  <a:srgbClr val="FFFFFF"/>
                </a:solidFill>
              </a:rPr>
              <a:t>Photo: Author MIZŠ</a:t>
            </a:r>
            <a:endParaRPr sz="600">
              <a:solidFill>
                <a:srgbClr val="FFFFFF"/>
              </a:solidFill>
            </a:endParaRPr>
          </a:p>
          <a:p>
            <a:pPr marL="88900" lvl="0" indent="0" algn="l" rtl="0">
              <a:lnSpc>
                <a:spcPct val="88363"/>
              </a:lnSpc>
              <a:spcBef>
                <a:spcPts val="900"/>
              </a:spcBef>
              <a:spcAft>
                <a:spcPts val="1600"/>
              </a:spcAft>
              <a:buClr>
                <a:schemeClr val="dk1"/>
              </a:buClr>
              <a:buSzPts val="1100"/>
              <a:buFont typeface="Arial"/>
              <a:buNone/>
            </a:pPr>
            <a:endParaRPr sz="600">
              <a:solidFill>
                <a:srgbClr val="999999"/>
              </a:solidFill>
            </a:endParaRPr>
          </a:p>
        </p:txBody>
      </p:sp>
      <p:grpSp>
        <p:nvGrpSpPr>
          <p:cNvPr id="5" name="Google Shape;69;p14">
            <a:extLst>
              <a:ext uri="{FF2B5EF4-FFF2-40B4-BE49-F238E27FC236}">
                <a16:creationId xmlns:a16="http://schemas.microsoft.com/office/drawing/2014/main" id="{09C027C9-3787-3215-B653-1449B8BDACA2}"/>
              </a:ext>
            </a:extLst>
          </p:cNvPr>
          <p:cNvGrpSpPr/>
          <p:nvPr/>
        </p:nvGrpSpPr>
        <p:grpSpPr>
          <a:xfrm>
            <a:off x="93350" y="4757638"/>
            <a:ext cx="9073450" cy="276900"/>
            <a:chOff x="93350" y="4757638"/>
            <a:chExt cx="9073450" cy="276900"/>
          </a:xfrm>
        </p:grpSpPr>
        <p:sp>
          <p:nvSpPr>
            <p:cNvPr id="6" name="Google Shape;70;p14">
              <a:extLst>
                <a:ext uri="{FF2B5EF4-FFF2-40B4-BE49-F238E27FC236}">
                  <a16:creationId xmlns:a16="http://schemas.microsoft.com/office/drawing/2014/main" id="{5E283E43-10CD-43D6-9EC1-693EA8C3559A}"/>
                </a:ext>
              </a:extLst>
            </p:cNvPr>
            <p:cNvSpPr txBox="1"/>
            <p:nvPr/>
          </p:nvSpPr>
          <p:spPr>
            <a:xfrm>
              <a:off x="93350" y="4757638"/>
              <a:ext cx="4695300" cy="276900"/>
            </a:xfrm>
            <a:prstGeom prst="rect">
              <a:avLst/>
            </a:prstGeom>
            <a:noFill/>
            <a:ln>
              <a:noFill/>
            </a:ln>
          </p:spPr>
          <p:txBody>
            <a:bodyPr spcFirstLastPara="1" wrap="square" lIns="91425" tIns="91425" rIns="91425" bIns="91425" anchor="t" anchorCtr="0">
              <a:spAutoFit/>
            </a:bodyPr>
            <a:lstStyle/>
            <a:p>
              <a:pPr marL="0" lvl="0" indent="0" algn="l" rtl="0">
                <a:lnSpc>
                  <a:spcPct val="88363"/>
                </a:lnSpc>
                <a:spcBef>
                  <a:spcPts val="900"/>
                </a:spcBef>
                <a:spcAft>
                  <a:spcPts val="0"/>
                </a:spcAft>
                <a:buClr>
                  <a:schemeClr val="dk1"/>
                </a:buClr>
                <a:buSzPts val="1100"/>
                <a:buFont typeface="Arial"/>
                <a:buNone/>
              </a:pPr>
              <a:r>
                <a:rPr lang="en" sz="600" dirty="0">
                  <a:solidFill>
                    <a:schemeClr val="dk1"/>
                  </a:solidFill>
                </a:rPr>
                <a:t>IFLA WLIC 2022 | </a:t>
              </a:r>
              <a:r>
                <a:rPr lang="en" sz="600" b="1" dirty="0">
                  <a:solidFill>
                    <a:schemeClr val="dk1"/>
                  </a:solidFill>
                </a:rPr>
                <a:t>Artificial intelligence is already in libraries, let's master it | </a:t>
              </a:r>
              <a:r>
                <a:rPr lang="en" sz="600" dirty="0" err="1">
                  <a:solidFill>
                    <a:schemeClr val="dk1"/>
                  </a:solidFill>
                </a:rPr>
                <a:t>Mojca</a:t>
              </a:r>
              <a:r>
                <a:rPr lang="en" sz="600" dirty="0">
                  <a:solidFill>
                    <a:schemeClr val="dk1"/>
                  </a:solidFill>
                </a:rPr>
                <a:t> Rupar </a:t>
              </a:r>
              <a:r>
                <a:rPr lang="en" sz="600" dirty="0" err="1">
                  <a:solidFill>
                    <a:schemeClr val="dk1"/>
                  </a:solidFill>
                </a:rPr>
                <a:t>Korošec</a:t>
              </a:r>
              <a:r>
                <a:rPr lang="en" sz="600" dirty="0">
                  <a:solidFill>
                    <a:schemeClr val="dk1"/>
                  </a:solidFill>
                </a:rPr>
                <a:t>, Ph.D.</a:t>
              </a:r>
              <a:endParaRPr sz="600" dirty="0">
                <a:solidFill>
                  <a:schemeClr val="dk1"/>
                </a:solidFill>
              </a:endParaRPr>
            </a:p>
          </p:txBody>
        </p:sp>
        <p:cxnSp>
          <p:nvCxnSpPr>
            <p:cNvPr id="7" name="Google Shape;71;p14">
              <a:extLst>
                <a:ext uri="{FF2B5EF4-FFF2-40B4-BE49-F238E27FC236}">
                  <a16:creationId xmlns:a16="http://schemas.microsoft.com/office/drawing/2014/main" id="{0D9C2E99-2247-0595-61D0-4131DB211787}"/>
                </a:ext>
              </a:extLst>
            </p:cNvPr>
            <p:cNvCxnSpPr/>
            <p:nvPr/>
          </p:nvCxnSpPr>
          <p:spPr>
            <a:xfrm>
              <a:off x="4000500" y="5003475"/>
              <a:ext cx="5166300" cy="0"/>
            </a:xfrm>
            <a:prstGeom prst="straightConnector1">
              <a:avLst/>
            </a:prstGeom>
            <a:noFill/>
            <a:ln w="9525" cap="flat" cmpd="sng">
              <a:solidFill>
                <a:schemeClr val="dk2"/>
              </a:solidFill>
              <a:prstDash val="solid"/>
              <a:round/>
              <a:headEnd type="none" w="med" len="med"/>
              <a:tailEnd type="none" w="med" len="med"/>
            </a:ln>
          </p:spPr>
        </p:cxn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4"/>
          <p:cNvSpPr txBox="1"/>
          <p:nvPr/>
        </p:nvSpPr>
        <p:spPr>
          <a:xfrm>
            <a:off x="685800" y="1659175"/>
            <a:ext cx="3770400" cy="2262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800"/>
              </a:spcAft>
              <a:buNone/>
            </a:pPr>
            <a:r>
              <a:rPr lang="en" sz="2000">
                <a:highlight>
                  <a:srgbClr val="FFFFFF"/>
                </a:highlight>
              </a:rPr>
              <a:t>On 24 November 2021, the </a:t>
            </a:r>
            <a:r>
              <a:rPr lang="en" sz="2000" b="1">
                <a:highlight>
                  <a:srgbClr val="FFFFFF"/>
                </a:highlight>
              </a:rPr>
              <a:t>Recommendation on the Ethics of Artificial Intelligence</a:t>
            </a:r>
            <a:r>
              <a:rPr lang="en" sz="2000">
                <a:highlight>
                  <a:srgbClr val="FFFFFF"/>
                </a:highlight>
              </a:rPr>
              <a:t> was adopted by UNESCO’s General Conference at its 41st session.</a:t>
            </a:r>
            <a:endParaRPr sz="2000" b="1"/>
          </a:p>
        </p:txBody>
      </p:sp>
      <p:sp>
        <p:nvSpPr>
          <p:cNvPr id="172" name="Google Shape;172;p24"/>
          <p:cNvSpPr txBox="1">
            <a:spLocks noGrp="1"/>
          </p:cNvSpPr>
          <p:nvPr>
            <p:ph type="subTitle" idx="4294967295"/>
          </p:nvPr>
        </p:nvSpPr>
        <p:spPr>
          <a:xfrm rot="-5400000">
            <a:off x="7629600" y="3746050"/>
            <a:ext cx="2422800" cy="351300"/>
          </a:xfrm>
          <a:prstGeom prst="rect">
            <a:avLst/>
          </a:prstGeom>
        </p:spPr>
        <p:txBody>
          <a:bodyPr spcFirstLastPara="1" wrap="square" lIns="91425" tIns="91425" rIns="91425" bIns="91425" anchor="t" anchorCtr="0">
            <a:noAutofit/>
          </a:bodyPr>
          <a:lstStyle/>
          <a:p>
            <a:pPr marL="88900" lvl="0" indent="0" algn="l" rtl="0">
              <a:lnSpc>
                <a:spcPct val="88363"/>
              </a:lnSpc>
              <a:spcBef>
                <a:spcPts val="900"/>
              </a:spcBef>
              <a:spcAft>
                <a:spcPts val="0"/>
              </a:spcAft>
              <a:buClr>
                <a:schemeClr val="dk1"/>
              </a:buClr>
              <a:buSzPts val="1100"/>
              <a:buFont typeface="Arial"/>
              <a:buNone/>
            </a:pPr>
            <a:r>
              <a:rPr lang="en" sz="600">
                <a:solidFill>
                  <a:srgbClr val="999999"/>
                </a:solidFill>
              </a:rPr>
              <a:t>Photo:UNESCO</a:t>
            </a:r>
            <a:endParaRPr sz="600">
              <a:solidFill>
                <a:srgbClr val="999999"/>
              </a:solidFill>
            </a:endParaRPr>
          </a:p>
          <a:p>
            <a:pPr marL="88900" lvl="0" indent="0" algn="l" rtl="0">
              <a:lnSpc>
                <a:spcPct val="88363"/>
              </a:lnSpc>
              <a:spcBef>
                <a:spcPts val="900"/>
              </a:spcBef>
              <a:spcAft>
                <a:spcPts val="1600"/>
              </a:spcAft>
              <a:buClr>
                <a:schemeClr val="dk1"/>
              </a:buClr>
              <a:buSzPts val="1100"/>
              <a:buFont typeface="Arial"/>
              <a:buNone/>
            </a:pPr>
            <a:endParaRPr sz="600">
              <a:solidFill>
                <a:srgbClr val="999999"/>
              </a:solidFill>
            </a:endParaRPr>
          </a:p>
        </p:txBody>
      </p:sp>
      <p:pic>
        <p:nvPicPr>
          <p:cNvPr id="176" name="Google Shape;176;p24"/>
          <p:cNvPicPr preferRelativeResize="0"/>
          <p:nvPr/>
        </p:nvPicPr>
        <p:blipFill>
          <a:blip r:embed="rId3">
            <a:alphaModFix/>
          </a:blip>
          <a:stretch>
            <a:fillRect/>
          </a:stretch>
        </p:blipFill>
        <p:spPr>
          <a:xfrm>
            <a:off x="5036251" y="174150"/>
            <a:ext cx="3275250" cy="4644301"/>
          </a:xfrm>
          <a:prstGeom prst="rect">
            <a:avLst/>
          </a:prstGeom>
          <a:noFill/>
          <a:ln>
            <a:noFill/>
          </a:ln>
        </p:spPr>
      </p:pic>
      <p:grpSp>
        <p:nvGrpSpPr>
          <p:cNvPr id="2" name="Google Shape;69;p14">
            <a:extLst>
              <a:ext uri="{FF2B5EF4-FFF2-40B4-BE49-F238E27FC236}">
                <a16:creationId xmlns:a16="http://schemas.microsoft.com/office/drawing/2014/main" id="{AE9536DE-BD69-59CC-3E26-B00D3CFFFA34}"/>
              </a:ext>
            </a:extLst>
          </p:cNvPr>
          <p:cNvGrpSpPr/>
          <p:nvPr/>
        </p:nvGrpSpPr>
        <p:grpSpPr>
          <a:xfrm>
            <a:off x="93350" y="4757638"/>
            <a:ext cx="9073450" cy="276900"/>
            <a:chOff x="93350" y="4757638"/>
            <a:chExt cx="9073450" cy="276900"/>
          </a:xfrm>
        </p:grpSpPr>
        <p:sp>
          <p:nvSpPr>
            <p:cNvPr id="3" name="Google Shape;70;p14">
              <a:extLst>
                <a:ext uri="{FF2B5EF4-FFF2-40B4-BE49-F238E27FC236}">
                  <a16:creationId xmlns:a16="http://schemas.microsoft.com/office/drawing/2014/main" id="{7ADBDDBB-354C-B3DC-511D-8CD6F56BE783}"/>
                </a:ext>
              </a:extLst>
            </p:cNvPr>
            <p:cNvSpPr txBox="1"/>
            <p:nvPr/>
          </p:nvSpPr>
          <p:spPr>
            <a:xfrm>
              <a:off x="93350" y="4757638"/>
              <a:ext cx="4695300" cy="276900"/>
            </a:xfrm>
            <a:prstGeom prst="rect">
              <a:avLst/>
            </a:prstGeom>
            <a:noFill/>
            <a:ln>
              <a:noFill/>
            </a:ln>
          </p:spPr>
          <p:txBody>
            <a:bodyPr spcFirstLastPara="1" wrap="square" lIns="91425" tIns="91425" rIns="91425" bIns="91425" anchor="t" anchorCtr="0">
              <a:spAutoFit/>
            </a:bodyPr>
            <a:lstStyle/>
            <a:p>
              <a:pPr marL="0" lvl="0" indent="0" algn="l" rtl="0">
                <a:lnSpc>
                  <a:spcPct val="88363"/>
                </a:lnSpc>
                <a:spcBef>
                  <a:spcPts val="900"/>
                </a:spcBef>
                <a:spcAft>
                  <a:spcPts val="0"/>
                </a:spcAft>
                <a:buClr>
                  <a:schemeClr val="dk1"/>
                </a:buClr>
                <a:buSzPts val="1100"/>
                <a:buFont typeface="Arial"/>
                <a:buNone/>
              </a:pPr>
              <a:r>
                <a:rPr lang="en" sz="600" dirty="0">
                  <a:solidFill>
                    <a:schemeClr val="dk1"/>
                  </a:solidFill>
                </a:rPr>
                <a:t>IFLA WLIC 2022 | </a:t>
              </a:r>
              <a:r>
                <a:rPr lang="en" sz="600" b="1" dirty="0">
                  <a:solidFill>
                    <a:schemeClr val="dk1"/>
                  </a:solidFill>
                </a:rPr>
                <a:t>Artificial intelligence is already in libraries, let's master it | </a:t>
              </a:r>
              <a:r>
                <a:rPr lang="en" sz="600" dirty="0" err="1">
                  <a:solidFill>
                    <a:schemeClr val="dk1"/>
                  </a:solidFill>
                </a:rPr>
                <a:t>Mojca</a:t>
              </a:r>
              <a:r>
                <a:rPr lang="en" sz="600" dirty="0">
                  <a:solidFill>
                    <a:schemeClr val="dk1"/>
                  </a:solidFill>
                </a:rPr>
                <a:t> Rupar </a:t>
              </a:r>
              <a:r>
                <a:rPr lang="en" sz="600" dirty="0" err="1">
                  <a:solidFill>
                    <a:schemeClr val="dk1"/>
                  </a:solidFill>
                </a:rPr>
                <a:t>Korošec</a:t>
              </a:r>
              <a:r>
                <a:rPr lang="en" sz="600" dirty="0">
                  <a:solidFill>
                    <a:schemeClr val="dk1"/>
                  </a:solidFill>
                </a:rPr>
                <a:t>, Ph.D.</a:t>
              </a:r>
              <a:endParaRPr sz="600" dirty="0">
                <a:solidFill>
                  <a:schemeClr val="dk1"/>
                </a:solidFill>
              </a:endParaRPr>
            </a:p>
          </p:txBody>
        </p:sp>
        <p:cxnSp>
          <p:nvCxnSpPr>
            <p:cNvPr id="4" name="Google Shape;71;p14">
              <a:extLst>
                <a:ext uri="{FF2B5EF4-FFF2-40B4-BE49-F238E27FC236}">
                  <a16:creationId xmlns:a16="http://schemas.microsoft.com/office/drawing/2014/main" id="{8701D435-776B-57A6-B314-1D3463875618}"/>
                </a:ext>
              </a:extLst>
            </p:cNvPr>
            <p:cNvCxnSpPr/>
            <p:nvPr/>
          </p:nvCxnSpPr>
          <p:spPr>
            <a:xfrm>
              <a:off x="4000500" y="5003475"/>
              <a:ext cx="5166300" cy="0"/>
            </a:xfrm>
            <a:prstGeom prst="straightConnector1">
              <a:avLst/>
            </a:prstGeom>
            <a:noFill/>
            <a:ln w="9525" cap="flat" cmpd="sng">
              <a:solidFill>
                <a:schemeClr val="dk2"/>
              </a:solidFill>
              <a:prstDash val="solid"/>
              <a:round/>
              <a:headEnd type="none" w="med" len="med"/>
              <a:tailEnd type="none" w="med" len="med"/>
            </a:ln>
          </p:spPr>
        </p:cxn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25"/>
          <p:cNvPicPr preferRelativeResize="0"/>
          <p:nvPr/>
        </p:nvPicPr>
        <p:blipFill rotWithShape="1">
          <a:blip r:embed="rId3">
            <a:alphaModFix/>
          </a:blip>
          <a:srcRect l="6486" r="36914"/>
          <a:stretch/>
        </p:blipFill>
        <p:spPr>
          <a:xfrm>
            <a:off x="0" y="0"/>
            <a:ext cx="9144003" cy="5143499"/>
          </a:xfrm>
          <a:prstGeom prst="rect">
            <a:avLst/>
          </a:prstGeom>
          <a:noFill/>
          <a:ln>
            <a:noFill/>
          </a:ln>
        </p:spPr>
      </p:pic>
      <p:sp>
        <p:nvSpPr>
          <p:cNvPr id="182" name="Google Shape;182;p25"/>
          <p:cNvSpPr txBox="1">
            <a:spLocks noGrp="1"/>
          </p:cNvSpPr>
          <p:nvPr>
            <p:ph type="title"/>
          </p:nvPr>
        </p:nvSpPr>
        <p:spPr>
          <a:xfrm>
            <a:off x="685800" y="1797150"/>
            <a:ext cx="5010600" cy="16404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800"/>
              </a:spcAft>
              <a:buNone/>
            </a:pPr>
            <a:r>
              <a:rPr lang="en" b="1" dirty="0">
                <a:solidFill>
                  <a:schemeClr val="lt1"/>
                </a:solidFill>
              </a:rPr>
              <a:t>Libraries and how to handle Data ethically</a:t>
            </a:r>
            <a:endParaRPr dirty="0">
              <a:solidFill>
                <a:schemeClr val="lt1"/>
              </a:solidFill>
            </a:endParaRPr>
          </a:p>
        </p:txBody>
      </p:sp>
      <p:sp>
        <p:nvSpPr>
          <p:cNvPr id="183" name="Google Shape;183;p25"/>
          <p:cNvSpPr txBox="1">
            <a:spLocks noGrp="1"/>
          </p:cNvSpPr>
          <p:nvPr>
            <p:ph type="subTitle" idx="4294967295"/>
          </p:nvPr>
        </p:nvSpPr>
        <p:spPr>
          <a:xfrm rot="-5400000">
            <a:off x="7732200" y="3848650"/>
            <a:ext cx="2217600" cy="351300"/>
          </a:xfrm>
          <a:prstGeom prst="rect">
            <a:avLst/>
          </a:prstGeom>
        </p:spPr>
        <p:txBody>
          <a:bodyPr spcFirstLastPara="1" wrap="square" lIns="91425" tIns="91425" rIns="91425" bIns="91425" anchor="t" anchorCtr="0">
            <a:noAutofit/>
          </a:bodyPr>
          <a:lstStyle/>
          <a:p>
            <a:pPr marL="88900" lvl="0" indent="0" algn="l" rtl="0">
              <a:lnSpc>
                <a:spcPct val="88363"/>
              </a:lnSpc>
              <a:spcBef>
                <a:spcPts val="900"/>
              </a:spcBef>
              <a:spcAft>
                <a:spcPts val="1600"/>
              </a:spcAft>
              <a:buClr>
                <a:schemeClr val="dk1"/>
              </a:buClr>
              <a:buSzPts val="1100"/>
              <a:buFont typeface="Arial"/>
              <a:buNone/>
            </a:pPr>
            <a:r>
              <a:rPr lang="en" sz="600">
                <a:solidFill>
                  <a:schemeClr val="lt1"/>
                </a:solidFill>
              </a:rPr>
              <a:t>Photo: Pexels, Tara Winstead</a:t>
            </a:r>
            <a:endParaRPr sz="600">
              <a:solidFill>
                <a:schemeClr val="lt1"/>
              </a:solidFill>
            </a:endParaRPr>
          </a:p>
        </p:txBody>
      </p:sp>
      <p:grpSp>
        <p:nvGrpSpPr>
          <p:cNvPr id="2" name="Google Shape;69;p14">
            <a:extLst>
              <a:ext uri="{FF2B5EF4-FFF2-40B4-BE49-F238E27FC236}">
                <a16:creationId xmlns:a16="http://schemas.microsoft.com/office/drawing/2014/main" id="{4BAAE84A-A1AB-28ED-6611-2565937E0269}"/>
              </a:ext>
            </a:extLst>
          </p:cNvPr>
          <p:cNvGrpSpPr/>
          <p:nvPr/>
        </p:nvGrpSpPr>
        <p:grpSpPr>
          <a:xfrm>
            <a:off x="93350" y="4757638"/>
            <a:ext cx="9073450" cy="381293"/>
            <a:chOff x="93350" y="4757638"/>
            <a:chExt cx="9073450" cy="381293"/>
          </a:xfrm>
        </p:grpSpPr>
        <p:sp>
          <p:nvSpPr>
            <p:cNvPr id="3" name="Google Shape;70;p14">
              <a:extLst>
                <a:ext uri="{FF2B5EF4-FFF2-40B4-BE49-F238E27FC236}">
                  <a16:creationId xmlns:a16="http://schemas.microsoft.com/office/drawing/2014/main" id="{B445768D-057D-F62E-F3AB-F4DED7EECDF0}"/>
                </a:ext>
              </a:extLst>
            </p:cNvPr>
            <p:cNvSpPr txBox="1"/>
            <p:nvPr/>
          </p:nvSpPr>
          <p:spPr>
            <a:xfrm>
              <a:off x="93350" y="4757638"/>
              <a:ext cx="4695300" cy="381293"/>
            </a:xfrm>
            <a:prstGeom prst="rect">
              <a:avLst/>
            </a:prstGeom>
            <a:noFill/>
            <a:ln>
              <a:noFill/>
            </a:ln>
          </p:spPr>
          <p:txBody>
            <a:bodyPr spcFirstLastPara="1" wrap="square" lIns="91425" tIns="91425" rIns="91425" bIns="91425" anchor="t" anchorCtr="0">
              <a:spAutoFit/>
            </a:bodyPr>
            <a:lstStyle/>
            <a:p>
              <a:pPr marL="0" lvl="0" indent="0" algn="l" rtl="0">
                <a:lnSpc>
                  <a:spcPct val="88363"/>
                </a:lnSpc>
                <a:spcBef>
                  <a:spcPts val="900"/>
                </a:spcBef>
                <a:spcAft>
                  <a:spcPts val="0"/>
                </a:spcAft>
                <a:buClr>
                  <a:schemeClr val="dk1"/>
                </a:buClr>
                <a:buSzPts val="1100"/>
                <a:buFont typeface="Arial"/>
                <a:buNone/>
              </a:pPr>
              <a:r>
                <a:rPr lang="en" sz="600" dirty="0">
                  <a:solidFill>
                    <a:schemeClr val="bg1"/>
                  </a:solidFill>
                </a:rPr>
                <a:t>IFLA WLIC 2022 | </a:t>
              </a:r>
              <a:r>
                <a:rPr lang="en" sz="600" b="1" dirty="0">
                  <a:solidFill>
                    <a:schemeClr val="bg1"/>
                  </a:solidFill>
                </a:rPr>
                <a:t>Artificial intelligence is already in libraries, let's master it | </a:t>
              </a:r>
              <a:r>
                <a:rPr lang="en" sz="600" dirty="0" err="1">
                  <a:solidFill>
                    <a:schemeClr val="bg1"/>
                  </a:solidFill>
                </a:rPr>
                <a:t>Mojca</a:t>
              </a:r>
              <a:r>
                <a:rPr lang="en" sz="600" dirty="0">
                  <a:solidFill>
                    <a:schemeClr val="bg1"/>
                  </a:solidFill>
                </a:rPr>
                <a:t> Rupar </a:t>
              </a:r>
              <a:r>
                <a:rPr lang="en" sz="600" dirty="0" err="1">
                  <a:solidFill>
                    <a:schemeClr val="bg1"/>
                  </a:solidFill>
                </a:rPr>
                <a:t>Korošec</a:t>
              </a:r>
              <a:r>
                <a:rPr lang="en" sz="600" dirty="0">
                  <a:solidFill>
                    <a:schemeClr val="bg1"/>
                  </a:solidFill>
                </a:rPr>
                <a:t>, Ph.D.</a:t>
              </a:r>
              <a:endParaRPr sz="600" dirty="0">
                <a:solidFill>
                  <a:schemeClr val="bg1"/>
                </a:solidFill>
              </a:endParaRPr>
            </a:p>
          </p:txBody>
        </p:sp>
        <p:cxnSp>
          <p:nvCxnSpPr>
            <p:cNvPr id="4" name="Google Shape;71;p14">
              <a:extLst>
                <a:ext uri="{FF2B5EF4-FFF2-40B4-BE49-F238E27FC236}">
                  <a16:creationId xmlns:a16="http://schemas.microsoft.com/office/drawing/2014/main" id="{F5BAFFC8-3F1B-3382-D680-6C1F9D35B54E}"/>
                </a:ext>
              </a:extLst>
            </p:cNvPr>
            <p:cNvCxnSpPr/>
            <p:nvPr/>
          </p:nvCxnSpPr>
          <p:spPr>
            <a:xfrm>
              <a:off x="4000500" y="5003475"/>
              <a:ext cx="5166300" cy="0"/>
            </a:xfrm>
            <a:prstGeom prst="straightConnector1">
              <a:avLst/>
            </a:prstGeom>
            <a:noFill/>
            <a:ln w="9525" cap="flat" cmpd="sng">
              <a:solidFill>
                <a:schemeClr val="bg1"/>
              </a:solidFill>
              <a:prstDash val="solid"/>
              <a:round/>
              <a:headEnd type="none" w="med" len="med"/>
              <a:tailEnd type="none" w="med" len="med"/>
            </a:ln>
          </p:spPr>
        </p:cxn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26"/>
          <p:cNvPicPr preferRelativeResize="0"/>
          <p:nvPr/>
        </p:nvPicPr>
        <p:blipFill rotWithShape="1">
          <a:blip r:embed="rId3">
            <a:alphaModFix/>
          </a:blip>
          <a:srcRect t="31939" r="29413" b="8494"/>
          <a:stretch/>
        </p:blipFill>
        <p:spPr>
          <a:xfrm>
            <a:off x="0" y="0"/>
            <a:ext cx="9144003" cy="5143501"/>
          </a:xfrm>
          <a:prstGeom prst="rect">
            <a:avLst/>
          </a:prstGeom>
          <a:noFill/>
          <a:ln>
            <a:noFill/>
          </a:ln>
        </p:spPr>
      </p:pic>
      <p:sp>
        <p:nvSpPr>
          <p:cNvPr id="192" name="Google Shape;192;p26"/>
          <p:cNvSpPr txBox="1"/>
          <p:nvPr/>
        </p:nvSpPr>
        <p:spPr>
          <a:xfrm>
            <a:off x="685800" y="1028700"/>
            <a:ext cx="4188900" cy="2811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900"/>
              </a:spcBef>
              <a:spcAft>
                <a:spcPts val="0"/>
              </a:spcAft>
              <a:buNone/>
            </a:pPr>
            <a:r>
              <a:rPr lang="en" sz="2000" b="1">
                <a:solidFill>
                  <a:srgbClr val="FFFFFF"/>
                </a:solidFill>
              </a:rPr>
              <a:t>»The use of AI technologies in libraries should be subject to clear ethical standards, such as those spelled out in the IFLA Code of Ethics for Librarians and other Information Workers.« </a:t>
            </a:r>
            <a:br>
              <a:rPr lang="en" sz="2000" b="1">
                <a:solidFill>
                  <a:srgbClr val="FFFFFF"/>
                </a:solidFill>
              </a:rPr>
            </a:br>
            <a:r>
              <a:rPr lang="en" sz="2000" b="1">
                <a:solidFill>
                  <a:srgbClr val="FFFFFF"/>
                </a:solidFill>
              </a:rPr>
              <a:t>(IFLA, 2020, p.1)</a:t>
            </a:r>
            <a:r>
              <a:rPr lang="en" sz="2000" b="1">
                <a:highlight>
                  <a:srgbClr val="FFFFFF"/>
                </a:highlight>
              </a:rPr>
              <a:t> </a:t>
            </a:r>
            <a:endParaRPr sz="1600" b="1">
              <a:highlight>
                <a:srgbClr val="FFFFFF"/>
              </a:highlight>
              <a:latin typeface="Roboto"/>
              <a:ea typeface="Roboto"/>
              <a:cs typeface="Roboto"/>
              <a:sym typeface="Roboto"/>
            </a:endParaRPr>
          </a:p>
          <a:p>
            <a:pPr marL="0" lvl="0" indent="0" algn="just" rtl="0">
              <a:lnSpc>
                <a:spcPct val="122727"/>
              </a:lnSpc>
              <a:spcBef>
                <a:spcPts val="900"/>
              </a:spcBef>
              <a:spcAft>
                <a:spcPts val="700"/>
              </a:spcAft>
              <a:buNone/>
            </a:pPr>
            <a:endParaRPr sz="1200">
              <a:highlight>
                <a:srgbClr val="FFFFFF"/>
              </a:highlight>
              <a:latin typeface="Times New Roman"/>
              <a:ea typeface="Times New Roman"/>
              <a:cs typeface="Times New Roman"/>
              <a:sym typeface="Times New Roman"/>
            </a:endParaRPr>
          </a:p>
        </p:txBody>
      </p:sp>
      <p:sp>
        <p:nvSpPr>
          <p:cNvPr id="193" name="Google Shape;193;p26"/>
          <p:cNvSpPr txBox="1">
            <a:spLocks noGrp="1"/>
          </p:cNvSpPr>
          <p:nvPr>
            <p:ph type="subTitle" idx="4294967295"/>
          </p:nvPr>
        </p:nvSpPr>
        <p:spPr>
          <a:xfrm rot="-5400000">
            <a:off x="7732200" y="3848650"/>
            <a:ext cx="2217600" cy="351300"/>
          </a:xfrm>
          <a:prstGeom prst="rect">
            <a:avLst/>
          </a:prstGeom>
        </p:spPr>
        <p:txBody>
          <a:bodyPr spcFirstLastPara="1" wrap="square" lIns="91425" tIns="91425" rIns="91425" bIns="91425" anchor="t" anchorCtr="0">
            <a:noAutofit/>
          </a:bodyPr>
          <a:lstStyle/>
          <a:p>
            <a:pPr marL="88900" lvl="0" indent="0" algn="l" rtl="0">
              <a:lnSpc>
                <a:spcPct val="88363"/>
              </a:lnSpc>
              <a:spcBef>
                <a:spcPts val="900"/>
              </a:spcBef>
              <a:spcAft>
                <a:spcPts val="1600"/>
              </a:spcAft>
              <a:buClr>
                <a:schemeClr val="dk1"/>
              </a:buClr>
              <a:buSzPts val="1100"/>
              <a:buFont typeface="Arial"/>
              <a:buNone/>
            </a:pPr>
            <a:r>
              <a:rPr lang="en" sz="600">
                <a:solidFill>
                  <a:schemeClr val="lt1"/>
                </a:solidFill>
              </a:rPr>
              <a:t>Photo: Pexels, Tara Winstead</a:t>
            </a:r>
            <a:endParaRPr sz="600">
              <a:solidFill>
                <a:schemeClr val="lt1"/>
              </a:solidFill>
            </a:endParaRPr>
          </a:p>
        </p:txBody>
      </p:sp>
      <p:grpSp>
        <p:nvGrpSpPr>
          <p:cNvPr id="2" name="Google Shape;69;p14">
            <a:extLst>
              <a:ext uri="{FF2B5EF4-FFF2-40B4-BE49-F238E27FC236}">
                <a16:creationId xmlns:a16="http://schemas.microsoft.com/office/drawing/2014/main" id="{63CEAC07-9744-E6BD-CF69-06C7CA994CD1}"/>
              </a:ext>
            </a:extLst>
          </p:cNvPr>
          <p:cNvGrpSpPr/>
          <p:nvPr/>
        </p:nvGrpSpPr>
        <p:grpSpPr>
          <a:xfrm>
            <a:off x="93350" y="4757638"/>
            <a:ext cx="9073450" cy="381293"/>
            <a:chOff x="93350" y="4757638"/>
            <a:chExt cx="9073450" cy="381293"/>
          </a:xfrm>
        </p:grpSpPr>
        <p:sp>
          <p:nvSpPr>
            <p:cNvPr id="3" name="Google Shape;70;p14">
              <a:extLst>
                <a:ext uri="{FF2B5EF4-FFF2-40B4-BE49-F238E27FC236}">
                  <a16:creationId xmlns:a16="http://schemas.microsoft.com/office/drawing/2014/main" id="{FDEFDE6A-0836-1B6D-8283-9495FBD6AFC7}"/>
                </a:ext>
              </a:extLst>
            </p:cNvPr>
            <p:cNvSpPr txBox="1"/>
            <p:nvPr/>
          </p:nvSpPr>
          <p:spPr>
            <a:xfrm>
              <a:off x="93350" y="4757638"/>
              <a:ext cx="4695300" cy="381293"/>
            </a:xfrm>
            <a:prstGeom prst="rect">
              <a:avLst/>
            </a:prstGeom>
            <a:noFill/>
            <a:ln>
              <a:noFill/>
            </a:ln>
          </p:spPr>
          <p:txBody>
            <a:bodyPr spcFirstLastPara="1" wrap="square" lIns="91425" tIns="91425" rIns="91425" bIns="91425" anchor="t" anchorCtr="0">
              <a:spAutoFit/>
            </a:bodyPr>
            <a:lstStyle/>
            <a:p>
              <a:pPr marL="0" lvl="0" indent="0" algn="l" rtl="0">
                <a:lnSpc>
                  <a:spcPct val="88363"/>
                </a:lnSpc>
                <a:spcBef>
                  <a:spcPts val="900"/>
                </a:spcBef>
                <a:spcAft>
                  <a:spcPts val="0"/>
                </a:spcAft>
                <a:buClr>
                  <a:schemeClr val="dk1"/>
                </a:buClr>
                <a:buSzPts val="1100"/>
                <a:buFont typeface="Arial"/>
                <a:buNone/>
              </a:pPr>
              <a:r>
                <a:rPr lang="en" sz="600" dirty="0">
                  <a:solidFill>
                    <a:schemeClr val="bg1"/>
                  </a:solidFill>
                </a:rPr>
                <a:t>IFLA WLIC 2022 | </a:t>
              </a:r>
              <a:r>
                <a:rPr lang="en" sz="600" b="1" dirty="0">
                  <a:solidFill>
                    <a:schemeClr val="bg1"/>
                  </a:solidFill>
                </a:rPr>
                <a:t>Artificial intelligence is already in libraries, let's master it | </a:t>
              </a:r>
              <a:r>
                <a:rPr lang="en" sz="600" dirty="0" err="1">
                  <a:solidFill>
                    <a:schemeClr val="bg1"/>
                  </a:solidFill>
                </a:rPr>
                <a:t>Mojca</a:t>
              </a:r>
              <a:r>
                <a:rPr lang="en" sz="600" dirty="0">
                  <a:solidFill>
                    <a:schemeClr val="bg1"/>
                  </a:solidFill>
                </a:rPr>
                <a:t> Rupar </a:t>
              </a:r>
              <a:r>
                <a:rPr lang="en" sz="600" dirty="0" err="1">
                  <a:solidFill>
                    <a:schemeClr val="bg1"/>
                  </a:solidFill>
                </a:rPr>
                <a:t>Korošec</a:t>
              </a:r>
              <a:r>
                <a:rPr lang="en" sz="600" dirty="0">
                  <a:solidFill>
                    <a:schemeClr val="bg1"/>
                  </a:solidFill>
                </a:rPr>
                <a:t>, Ph.D.</a:t>
              </a:r>
              <a:endParaRPr sz="600" dirty="0">
                <a:solidFill>
                  <a:schemeClr val="bg1"/>
                </a:solidFill>
              </a:endParaRPr>
            </a:p>
          </p:txBody>
        </p:sp>
        <p:cxnSp>
          <p:nvCxnSpPr>
            <p:cNvPr id="4" name="Google Shape;71;p14">
              <a:extLst>
                <a:ext uri="{FF2B5EF4-FFF2-40B4-BE49-F238E27FC236}">
                  <a16:creationId xmlns:a16="http://schemas.microsoft.com/office/drawing/2014/main" id="{C5ECC538-F8B8-A94C-D899-05E16EC61CB5}"/>
                </a:ext>
              </a:extLst>
            </p:cNvPr>
            <p:cNvCxnSpPr/>
            <p:nvPr/>
          </p:nvCxnSpPr>
          <p:spPr>
            <a:xfrm>
              <a:off x="4000500" y="5003475"/>
              <a:ext cx="5166300" cy="0"/>
            </a:xfrm>
            <a:prstGeom prst="straightConnector1">
              <a:avLst/>
            </a:prstGeom>
            <a:noFill/>
            <a:ln w="9525" cap="flat" cmpd="sng">
              <a:solidFill>
                <a:schemeClr val="bg1"/>
              </a:solidFill>
              <a:prstDash val="solid"/>
              <a:round/>
              <a:headEnd type="none" w="med" len="med"/>
              <a:tailEnd type="none" w="med" len="med"/>
            </a:ln>
          </p:spPr>
        </p:cxn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27"/>
          <p:cNvPicPr preferRelativeResize="0"/>
          <p:nvPr/>
        </p:nvPicPr>
        <p:blipFill rotWithShape="1">
          <a:blip r:embed="rId3">
            <a:alphaModFix/>
          </a:blip>
          <a:srcRect b="17033"/>
          <a:stretch/>
        </p:blipFill>
        <p:spPr>
          <a:xfrm>
            <a:off x="4555000" y="0"/>
            <a:ext cx="4589000" cy="5143501"/>
          </a:xfrm>
          <a:prstGeom prst="rect">
            <a:avLst/>
          </a:prstGeom>
          <a:noFill/>
          <a:ln>
            <a:noFill/>
          </a:ln>
        </p:spPr>
      </p:pic>
      <p:sp>
        <p:nvSpPr>
          <p:cNvPr id="202" name="Google Shape;202;p27"/>
          <p:cNvSpPr txBox="1"/>
          <p:nvPr/>
        </p:nvSpPr>
        <p:spPr>
          <a:xfrm>
            <a:off x="685800" y="1079325"/>
            <a:ext cx="2876700" cy="15150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800"/>
              </a:spcAft>
              <a:buNone/>
            </a:pPr>
            <a:r>
              <a:rPr lang="en" sz="2000" b="1">
                <a:solidFill>
                  <a:schemeClr val="dk1"/>
                </a:solidFill>
              </a:rPr>
              <a:t>What can we – libraries contribute, and how are changes reflected in our field?</a:t>
            </a:r>
            <a:endParaRPr sz="2000" b="1">
              <a:solidFill>
                <a:schemeClr val="dk1"/>
              </a:solidFill>
            </a:endParaRPr>
          </a:p>
        </p:txBody>
      </p:sp>
      <p:sp>
        <p:nvSpPr>
          <p:cNvPr id="203" name="Google Shape;203;p27"/>
          <p:cNvSpPr txBox="1"/>
          <p:nvPr/>
        </p:nvSpPr>
        <p:spPr>
          <a:xfrm>
            <a:off x="685800" y="2716100"/>
            <a:ext cx="3620700" cy="1748100"/>
          </a:xfrm>
          <a:prstGeom prst="rect">
            <a:avLst/>
          </a:prstGeom>
          <a:noFill/>
          <a:ln>
            <a:noFill/>
          </a:ln>
        </p:spPr>
        <p:txBody>
          <a:bodyPr spcFirstLastPara="1" wrap="square" lIns="91425" tIns="91425" rIns="91425" bIns="91425" anchor="b" anchorCtr="0">
            <a:noAutofit/>
          </a:bodyPr>
          <a:lstStyle/>
          <a:p>
            <a:pPr marL="457200" lvl="0" indent="-323850" algn="l" rtl="0">
              <a:lnSpc>
                <a:spcPct val="115000"/>
              </a:lnSpc>
              <a:spcBef>
                <a:spcPts val="0"/>
              </a:spcBef>
              <a:spcAft>
                <a:spcPts val="0"/>
              </a:spcAft>
              <a:buClr>
                <a:schemeClr val="dk1"/>
              </a:buClr>
              <a:buSzPts val="1500"/>
              <a:buChar char="●"/>
            </a:pPr>
            <a:r>
              <a:rPr lang="en" sz="1500">
                <a:solidFill>
                  <a:schemeClr val="dk1"/>
                </a:solidFill>
              </a:rPr>
              <a:t>applied ontology</a:t>
            </a:r>
            <a:endParaRPr sz="1500">
              <a:solidFill>
                <a:schemeClr val="dk1"/>
              </a:solidFill>
            </a:endParaRPr>
          </a:p>
          <a:p>
            <a:pPr marL="457200" lvl="0" indent="-323850" algn="l" rtl="0">
              <a:lnSpc>
                <a:spcPct val="115000"/>
              </a:lnSpc>
              <a:spcBef>
                <a:spcPts val="0"/>
              </a:spcBef>
              <a:spcAft>
                <a:spcPts val="0"/>
              </a:spcAft>
              <a:buClr>
                <a:schemeClr val="dk1"/>
              </a:buClr>
              <a:buSzPts val="1500"/>
              <a:buChar char="●"/>
            </a:pPr>
            <a:r>
              <a:rPr lang="en" sz="1500">
                <a:solidFill>
                  <a:schemeClr val="dk1"/>
                </a:solidFill>
              </a:rPr>
              <a:t>natural language processing</a:t>
            </a:r>
            <a:endParaRPr sz="1500">
              <a:solidFill>
                <a:schemeClr val="dk1"/>
              </a:solidFill>
            </a:endParaRPr>
          </a:p>
          <a:p>
            <a:pPr marL="457200" lvl="0" indent="-323850" algn="l" rtl="0">
              <a:lnSpc>
                <a:spcPct val="115000"/>
              </a:lnSpc>
              <a:spcBef>
                <a:spcPts val="0"/>
              </a:spcBef>
              <a:spcAft>
                <a:spcPts val="0"/>
              </a:spcAft>
              <a:buClr>
                <a:schemeClr val="dk1"/>
              </a:buClr>
              <a:buSzPts val="1500"/>
              <a:buChar char="●"/>
            </a:pPr>
            <a:r>
              <a:rPr lang="en" sz="1500">
                <a:solidFill>
                  <a:schemeClr val="dk1"/>
                </a:solidFill>
              </a:rPr>
              <a:t>the context of machine translation</a:t>
            </a:r>
            <a:endParaRPr sz="1500">
              <a:solidFill>
                <a:schemeClr val="dk1"/>
              </a:solidFill>
            </a:endParaRPr>
          </a:p>
          <a:p>
            <a:pPr marL="457200" lvl="0" indent="-323850" algn="l" rtl="0">
              <a:lnSpc>
                <a:spcPct val="115000"/>
              </a:lnSpc>
              <a:spcBef>
                <a:spcPts val="0"/>
              </a:spcBef>
              <a:spcAft>
                <a:spcPts val="0"/>
              </a:spcAft>
              <a:buClr>
                <a:schemeClr val="dk1"/>
              </a:buClr>
              <a:buSzPts val="1500"/>
              <a:buChar char="●"/>
            </a:pPr>
            <a:r>
              <a:rPr lang="en" sz="1500">
                <a:solidFill>
                  <a:schemeClr val="dk1"/>
                </a:solidFill>
              </a:rPr>
              <a:t>knowledge systematization</a:t>
            </a:r>
            <a:endParaRPr sz="1500">
              <a:solidFill>
                <a:schemeClr val="dk1"/>
              </a:solidFill>
            </a:endParaRPr>
          </a:p>
          <a:p>
            <a:pPr marL="457200" lvl="0" indent="-323850" algn="l" rtl="0">
              <a:lnSpc>
                <a:spcPct val="115000"/>
              </a:lnSpc>
              <a:spcBef>
                <a:spcPts val="0"/>
              </a:spcBef>
              <a:spcAft>
                <a:spcPts val="0"/>
              </a:spcAft>
              <a:buClr>
                <a:schemeClr val="dk1"/>
              </a:buClr>
              <a:buSzPts val="1500"/>
              <a:buChar char="●"/>
            </a:pPr>
            <a:r>
              <a:rPr lang="en" sz="1500">
                <a:solidFill>
                  <a:schemeClr val="dk1"/>
                </a:solidFill>
              </a:rPr>
              <a:t>automatic metadata generation</a:t>
            </a:r>
            <a:endParaRPr sz="1500">
              <a:solidFill>
                <a:schemeClr val="dk1"/>
              </a:solidFill>
            </a:endParaRPr>
          </a:p>
          <a:p>
            <a:pPr marL="457200" lvl="0" indent="-323850" algn="l" rtl="0">
              <a:lnSpc>
                <a:spcPct val="115000"/>
              </a:lnSpc>
              <a:spcBef>
                <a:spcPts val="0"/>
              </a:spcBef>
              <a:spcAft>
                <a:spcPts val="0"/>
              </a:spcAft>
              <a:buClr>
                <a:schemeClr val="dk1"/>
              </a:buClr>
              <a:buSzPts val="1500"/>
              <a:buChar char="●"/>
            </a:pPr>
            <a:r>
              <a:rPr lang="en" sz="1500">
                <a:solidFill>
                  <a:schemeClr val="dk1"/>
                </a:solidFill>
              </a:rPr>
              <a:t>language technologies</a:t>
            </a:r>
            <a:endParaRPr sz="1500" b="1">
              <a:solidFill>
                <a:schemeClr val="dk1"/>
              </a:solidFill>
            </a:endParaRPr>
          </a:p>
        </p:txBody>
      </p:sp>
      <p:sp>
        <p:nvSpPr>
          <p:cNvPr id="207" name="Google Shape;207;p27"/>
          <p:cNvSpPr txBox="1">
            <a:spLocks noGrp="1"/>
          </p:cNvSpPr>
          <p:nvPr>
            <p:ph type="subTitle" idx="4294967295"/>
          </p:nvPr>
        </p:nvSpPr>
        <p:spPr>
          <a:xfrm rot="-5400000">
            <a:off x="7732200" y="3848650"/>
            <a:ext cx="2217600" cy="351300"/>
          </a:xfrm>
          <a:prstGeom prst="rect">
            <a:avLst/>
          </a:prstGeom>
        </p:spPr>
        <p:txBody>
          <a:bodyPr spcFirstLastPara="1" wrap="square" lIns="91425" tIns="91425" rIns="91425" bIns="91425" anchor="t" anchorCtr="0">
            <a:noAutofit/>
          </a:bodyPr>
          <a:lstStyle/>
          <a:p>
            <a:pPr marL="88900" lvl="0" indent="0" algn="l" rtl="0">
              <a:lnSpc>
                <a:spcPct val="88363"/>
              </a:lnSpc>
              <a:spcBef>
                <a:spcPts val="900"/>
              </a:spcBef>
              <a:spcAft>
                <a:spcPts val="1600"/>
              </a:spcAft>
              <a:buClr>
                <a:schemeClr val="dk1"/>
              </a:buClr>
              <a:buSzPts val="1100"/>
              <a:buFont typeface="Arial"/>
              <a:buNone/>
            </a:pPr>
            <a:r>
              <a:rPr lang="en" sz="600">
                <a:solidFill>
                  <a:schemeClr val="lt1"/>
                </a:solidFill>
              </a:rPr>
              <a:t>Photo: Unsplash, Possessed Photography</a:t>
            </a:r>
            <a:endParaRPr sz="600">
              <a:solidFill>
                <a:schemeClr val="lt1"/>
              </a:solidFill>
            </a:endParaRPr>
          </a:p>
        </p:txBody>
      </p:sp>
      <p:grpSp>
        <p:nvGrpSpPr>
          <p:cNvPr id="5" name="Google Shape;69;p14">
            <a:extLst>
              <a:ext uri="{FF2B5EF4-FFF2-40B4-BE49-F238E27FC236}">
                <a16:creationId xmlns:a16="http://schemas.microsoft.com/office/drawing/2014/main" id="{164460E8-6A18-C7CD-C842-248DA1C0025D}"/>
              </a:ext>
            </a:extLst>
          </p:cNvPr>
          <p:cNvGrpSpPr/>
          <p:nvPr/>
        </p:nvGrpSpPr>
        <p:grpSpPr>
          <a:xfrm>
            <a:off x="93350" y="4757638"/>
            <a:ext cx="9073450" cy="276900"/>
            <a:chOff x="93350" y="4757638"/>
            <a:chExt cx="9073450" cy="276900"/>
          </a:xfrm>
        </p:grpSpPr>
        <p:sp>
          <p:nvSpPr>
            <p:cNvPr id="6" name="Google Shape;70;p14">
              <a:extLst>
                <a:ext uri="{FF2B5EF4-FFF2-40B4-BE49-F238E27FC236}">
                  <a16:creationId xmlns:a16="http://schemas.microsoft.com/office/drawing/2014/main" id="{B9C90E31-88CA-E0D8-864F-A2240428BE05}"/>
                </a:ext>
              </a:extLst>
            </p:cNvPr>
            <p:cNvSpPr txBox="1"/>
            <p:nvPr/>
          </p:nvSpPr>
          <p:spPr>
            <a:xfrm>
              <a:off x="93350" y="4757638"/>
              <a:ext cx="4695300" cy="276900"/>
            </a:xfrm>
            <a:prstGeom prst="rect">
              <a:avLst/>
            </a:prstGeom>
            <a:noFill/>
            <a:ln>
              <a:noFill/>
            </a:ln>
          </p:spPr>
          <p:txBody>
            <a:bodyPr spcFirstLastPara="1" wrap="square" lIns="91425" tIns="91425" rIns="91425" bIns="91425" anchor="t" anchorCtr="0">
              <a:spAutoFit/>
            </a:bodyPr>
            <a:lstStyle/>
            <a:p>
              <a:pPr marL="0" lvl="0" indent="0" algn="l" rtl="0">
                <a:lnSpc>
                  <a:spcPct val="88363"/>
                </a:lnSpc>
                <a:spcBef>
                  <a:spcPts val="900"/>
                </a:spcBef>
                <a:spcAft>
                  <a:spcPts val="0"/>
                </a:spcAft>
                <a:buClr>
                  <a:schemeClr val="dk1"/>
                </a:buClr>
                <a:buSzPts val="1100"/>
                <a:buFont typeface="Arial"/>
                <a:buNone/>
              </a:pPr>
              <a:r>
                <a:rPr lang="en" sz="600" dirty="0">
                  <a:solidFill>
                    <a:schemeClr val="dk1"/>
                  </a:solidFill>
                </a:rPr>
                <a:t>IFLA WLIC 2022 | </a:t>
              </a:r>
              <a:r>
                <a:rPr lang="en" sz="600" b="1" dirty="0">
                  <a:solidFill>
                    <a:schemeClr val="dk1"/>
                  </a:solidFill>
                </a:rPr>
                <a:t>Artificial intelligence is already in libraries, let's master it | </a:t>
              </a:r>
              <a:r>
                <a:rPr lang="en" sz="600" dirty="0" err="1">
                  <a:solidFill>
                    <a:schemeClr val="dk1"/>
                  </a:solidFill>
                </a:rPr>
                <a:t>Mojca</a:t>
              </a:r>
              <a:r>
                <a:rPr lang="en" sz="600" dirty="0">
                  <a:solidFill>
                    <a:schemeClr val="dk1"/>
                  </a:solidFill>
                </a:rPr>
                <a:t> Rupar </a:t>
              </a:r>
              <a:r>
                <a:rPr lang="en" sz="600" dirty="0" err="1">
                  <a:solidFill>
                    <a:schemeClr val="dk1"/>
                  </a:solidFill>
                </a:rPr>
                <a:t>Korošec</a:t>
              </a:r>
              <a:r>
                <a:rPr lang="en" sz="600" dirty="0">
                  <a:solidFill>
                    <a:schemeClr val="dk1"/>
                  </a:solidFill>
                </a:rPr>
                <a:t>, Ph.D.</a:t>
              </a:r>
              <a:endParaRPr sz="600" dirty="0">
                <a:solidFill>
                  <a:schemeClr val="dk1"/>
                </a:solidFill>
              </a:endParaRPr>
            </a:p>
          </p:txBody>
        </p:sp>
        <p:cxnSp>
          <p:nvCxnSpPr>
            <p:cNvPr id="7" name="Google Shape;71;p14">
              <a:extLst>
                <a:ext uri="{FF2B5EF4-FFF2-40B4-BE49-F238E27FC236}">
                  <a16:creationId xmlns:a16="http://schemas.microsoft.com/office/drawing/2014/main" id="{AD5E18ED-8E56-E4DB-2969-EE2AA5A6960F}"/>
                </a:ext>
              </a:extLst>
            </p:cNvPr>
            <p:cNvCxnSpPr/>
            <p:nvPr/>
          </p:nvCxnSpPr>
          <p:spPr>
            <a:xfrm>
              <a:off x="4000500" y="5003475"/>
              <a:ext cx="5166300" cy="0"/>
            </a:xfrm>
            <a:prstGeom prst="straightConnector1">
              <a:avLst/>
            </a:prstGeom>
            <a:noFill/>
            <a:ln w="9525" cap="flat" cmpd="sng">
              <a:solidFill>
                <a:schemeClr val="dk2"/>
              </a:solidFill>
              <a:prstDash val="solid"/>
              <a:round/>
              <a:headEnd type="none" w="med" len="med"/>
              <a:tailEnd type="none" w="med" len="med"/>
            </a:ln>
          </p:spPr>
        </p:cxn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28"/>
          <p:cNvPicPr preferRelativeResize="0"/>
          <p:nvPr/>
        </p:nvPicPr>
        <p:blipFill rotWithShape="1">
          <a:blip r:embed="rId3">
            <a:alphaModFix/>
          </a:blip>
          <a:srcRect l="6155" t="2006" r="8825" b="2006"/>
          <a:stretch/>
        </p:blipFill>
        <p:spPr>
          <a:xfrm>
            <a:off x="4555000" y="1"/>
            <a:ext cx="4589000" cy="5143500"/>
          </a:xfrm>
          <a:prstGeom prst="rect">
            <a:avLst/>
          </a:prstGeom>
          <a:noFill/>
          <a:ln>
            <a:noFill/>
          </a:ln>
        </p:spPr>
      </p:pic>
      <p:sp>
        <p:nvSpPr>
          <p:cNvPr id="213" name="Google Shape;213;p28"/>
          <p:cNvSpPr txBox="1"/>
          <p:nvPr/>
        </p:nvSpPr>
        <p:spPr>
          <a:xfrm>
            <a:off x="685800" y="1028700"/>
            <a:ext cx="3498000" cy="289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900"/>
              </a:spcBef>
              <a:spcAft>
                <a:spcPts val="700"/>
              </a:spcAft>
              <a:buNone/>
            </a:pPr>
            <a:r>
              <a:rPr lang="en" sz="2000">
                <a:solidFill>
                  <a:srgbClr val="00000A"/>
                </a:solidFill>
              </a:rPr>
              <a:t>The use of AI means that digital skills </a:t>
            </a:r>
            <a:r>
              <a:rPr lang="en" sz="2000" b="1">
                <a:solidFill>
                  <a:srgbClr val="00000A"/>
                </a:solidFill>
              </a:rPr>
              <a:t>in the library environment support a more open and transparent lifecycle</a:t>
            </a:r>
            <a:r>
              <a:rPr lang="en" sz="2000">
                <a:solidFill>
                  <a:srgbClr val="00000A"/>
                </a:solidFill>
              </a:rPr>
              <a:t> of (research) data, making it more accessible, findable, interoperable, and reusable (FAIR). </a:t>
            </a:r>
            <a:r>
              <a:rPr lang="en" sz="2000" b="1">
                <a:solidFill>
                  <a:srgbClr val="00000A"/>
                </a:solidFill>
              </a:rPr>
              <a:t> </a:t>
            </a:r>
            <a:endParaRPr sz="2000"/>
          </a:p>
        </p:txBody>
      </p:sp>
      <p:sp>
        <p:nvSpPr>
          <p:cNvPr id="214" name="Google Shape;214;p28"/>
          <p:cNvSpPr txBox="1">
            <a:spLocks noGrp="1"/>
          </p:cNvSpPr>
          <p:nvPr>
            <p:ph type="subTitle" idx="4294967295"/>
          </p:nvPr>
        </p:nvSpPr>
        <p:spPr>
          <a:xfrm rot="-5400000">
            <a:off x="7595850" y="3712300"/>
            <a:ext cx="2490300" cy="351300"/>
          </a:xfrm>
          <a:prstGeom prst="rect">
            <a:avLst/>
          </a:prstGeom>
        </p:spPr>
        <p:txBody>
          <a:bodyPr spcFirstLastPara="1" wrap="square" lIns="91425" tIns="91425" rIns="91425" bIns="91425" anchor="t" anchorCtr="0">
            <a:noAutofit/>
          </a:bodyPr>
          <a:lstStyle/>
          <a:p>
            <a:pPr marL="88900" lvl="0" indent="0" algn="l" rtl="0">
              <a:lnSpc>
                <a:spcPct val="88363"/>
              </a:lnSpc>
              <a:spcBef>
                <a:spcPts val="900"/>
              </a:spcBef>
              <a:spcAft>
                <a:spcPts val="1600"/>
              </a:spcAft>
              <a:buClr>
                <a:schemeClr val="dk1"/>
              </a:buClr>
              <a:buSzPts val="1100"/>
              <a:buFont typeface="Arial"/>
              <a:buNone/>
            </a:pPr>
            <a:r>
              <a:rPr lang="en" sz="600">
                <a:solidFill>
                  <a:schemeClr val="lt1"/>
                </a:solidFill>
              </a:rPr>
              <a:t>Photo: National and University Library, Ljubljana, Slovenia</a:t>
            </a:r>
            <a:endParaRPr sz="600">
              <a:solidFill>
                <a:schemeClr val="lt1"/>
              </a:solidFill>
            </a:endParaRPr>
          </a:p>
        </p:txBody>
      </p:sp>
      <p:grpSp>
        <p:nvGrpSpPr>
          <p:cNvPr id="2" name="Google Shape;69;p14">
            <a:extLst>
              <a:ext uri="{FF2B5EF4-FFF2-40B4-BE49-F238E27FC236}">
                <a16:creationId xmlns:a16="http://schemas.microsoft.com/office/drawing/2014/main" id="{4AF47B9C-1DE9-4C55-7404-41713896EB6F}"/>
              </a:ext>
            </a:extLst>
          </p:cNvPr>
          <p:cNvGrpSpPr/>
          <p:nvPr/>
        </p:nvGrpSpPr>
        <p:grpSpPr>
          <a:xfrm>
            <a:off x="93350" y="4757638"/>
            <a:ext cx="9073450" cy="276900"/>
            <a:chOff x="93350" y="4757638"/>
            <a:chExt cx="9073450" cy="276900"/>
          </a:xfrm>
        </p:grpSpPr>
        <p:sp>
          <p:nvSpPr>
            <p:cNvPr id="3" name="Google Shape;70;p14">
              <a:extLst>
                <a:ext uri="{FF2B5EF4-FFF2-40B4-BE49-F238E27FC236}">
                  <a16:creationId xmlns:a16="http://schemas.microsoft.com/office/drawing/2014/main" id="{8964924B-3269-01DD-8965-602AD5D543C2}"/>
                </a:ext>
              </a:extLst>
            </p:cNvPr>
            <p:cNvSpPr txBox="1"/>
            <p:nvPr/>
          </p:nvSpPr>
          <p:spPr>
            <a:xfrm>
              <a:off x="93350" y="4757638"/>
              <a:ext cx="4695300" cy="276900"/>
            </a:xfrm>
            <a:prstGeom prst="rect">
              <a:avLst/>
            </a:prstGeom>
            <a:noFill/>
            <a:ln>
              <a:noFill/>
            </a:ln>
          </p:spPr>
          <p:txBody>
            <a:bodyPr spcFirstLastPara="1" wrap="square" lIns="91425" tIns="91425" rIns="91425" bIns="91425" anchor="t" anchorCtr="0">
              <a:spAutoFit/>
            </a:bodyPr>
            <a:lstStyle/>
            <a:p>
              <a:pPr marL="0" lvl="0" indent="0" algn="l" rtl="0">
                <a:lnSpc>
                  <a:spcPct val="88363"/>
                </a:lnSpc>
                <a:spcBef>
                  <a:spcPts val="900"/>
                </a:spcBef>
                <a:spcAft>
                  <a:spcPts val="0"/>
                </a:spcAft>
                <a:buClr>
                  <a:schemeClr val="dk1"/>
                </a:buClr>
                <a:buSzPts val="1100"/>
                <a:buFont typeface="Arial"/>
                <a:buNone/>
              </a:pPr>
              <a:r>
                <a:rPr lang="en" sz="600" dirty="0">
                  <a:solidFill>
                    <a:schemeClr val="dk1"/>
                  </a:solidFill>
                </a:rPr>
                <a:t>IFLA WLIC 2022 | </a:t>
              </a:r>
              <a:r>
                <a:rPr lang="en" sz="600" b="1" dirty="0">
                  <a:solidFill>
                    <a:schemeClr val="dk1"/>
                  </a:solidFill>
                </a:rPr>
                <a:t>Artificial intelligence is already in libraries, let's master it | </a:t>
              </a:r>
              <a:r>
                <a:rPr lang="en" sz="600" dirty="0" err="1">
                  <a:solidFill>
                    <a:schemeClr val="dk1"/>
                  </a:solidFill>
                </a:rPr>
                <a:t>Mojca</a:t>
              </a:r>
              <a:r>
                <a:rPr lang="en" sz="600" dirty="0">
                  <a:solidFill>
                    <a:schemeClr val="dk1"/>
                  </a:solidFill>
                </a:rPr>
                <a:t> Rupar </a:t>
              </a:r>
              <a:r>
                <a:rPr lang="en" sz="600" dirty="0" err="1">
                  <a:solidFill>
                    <a:schemeClr val="dk1"/>
                  </a:solidFill>
                </a:rPr>
                <a:t>Korošec</a:t>
              </a:r>
              <a:r>
                <a:rPr lang="en" sz="600" dirty="0">
                  <a:solidFill>
                    <a:schemeClr val="dk1"/>
                  </a:solidFill>
                </a:rPr>
                <a:t>, Ph.D.</a:t>
              </a:r>
              <a:endParaRPr sz="600" dirty="0">
                <a:solidFill>
                  <a:schemeClr val="dk1"/>
                </a:solidFill>
              </a:endParaRPr>
            </a:p>
          </p:txBody>
        </p:sp>
        <p:cxnSp>
          <p:nvCxnSpPr>
            <p:cNvPr id="4" name="Google Shape;71;p14">
              <a:extLst>
                <a:ext uri="{FF2B5EF4-FFF2-40B4-BE49-F238E27FC236}">
                  <a16:creationId xmlns:a16="http://schemas.microsoft.com/office/drawing/2014/main" id="{6B693691-BC52-FB53-8FA7-83B195DCCE65}"/>
                </a:ext>
              </a:extLst>
            </p:cNvPr>
            <p:cNvCxnSpPr/>
            <p:nvPr/>
          </p:nvCxnSpPr>
          <p:spPr>
            <a:xfrm>
              <a:off x="4000500" y="5003475"/>
              <a:ext cx="5166300" cy="0"/>
            </a:xfrm>
            <a:prstGeom prst="straightConnector1">
              <a:avLst/>
            </a:prstGeom>
            <a:noFill/>
            <a:ln w="9525" cap="flat" cmpd="sng">
              <a:solidFill>
                <a:schemeClr val="dk2"/>
              </a:solidFill>
              <a:prstDash val="solid"/>
              <a:round/>
              <a:headEnd type="none" w="med" len="med"/>
              <a:tailEnd type="none" w="med" len="med"/>
            </a:ln>
          </p:spPr>
        </p:cxn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9"/>
          <p:cNvSpPr txBox="1"/>
          <p:nvPr/>
        </p:nvSpPr>
        <p:spPr>
          <a:xfrm>
            <a:off x="685800" y="645450"/>
            <a:ext cx="7658100" cy="538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800"/>
              </a:spcAft>
              <a:buNone/>
            </a:pPr>
            <a:r>
              <a:rPr lang="en" sz="2300" b="1">
                <a:solidFill>
                  <a:schemeClr val="dk1"/>
                </a:solidFill>
              </a:rPr>
              <a:t>UNESCO Recommendations on Open Science</a:t>
            </a:r>
            <a:endParaRPr sz="2300">
              <a:solidFill>
                <a:srgbClr val="383838"/>
              </a:solidFill>
              <a:highlight>
                <a:srgbClr val="FFFFFF"/>
              </a:highlight>
            </a:endParaRPr>
          </a:p>
        </p:txBody>
      </p:sp>
      <p:pic>
        <p:nvPicPr>
          <p:cNvPr id="223" name="Google Shape;223;p29"/>
          <p:cNvPicPr preferRelativeResize="0"/>
          <p:nvPr/>
        </p:nvPicPr>
        <p:blipFill rotWithShape="1">
          <a:blip r:embed="rId3">
            <a:alphaModFix/>
          </a:blip>
          <a:srcRect l="2037" b="7646"/>
          <a:stretch/>
        </p:blipFill>
        <p:spPr>
          <a:xfrm>
            <a:off x="1256900" y="1421463"/>
            <a:ext cx="6630202" cy="3293650"/>
          </a:xfrm>
          <a:prstGeom prst="rect">
            <a:avLst/>
          </a:prstGeom>
          <a:noFill/>
          <a:ln>
            <a:noFill/>
          </a:ln>
        </p:spPr>
      </p:pic>
      <p:sp>
        <p:nvSpPr>
          <p:cNvPr id="224" name="Google Shape;224;p29"/>
          <p:cNvSpPr txBox="1">
            <a:spLocks noGrp="1"/>
          </p:cNvSpPr>
          <p:nvPr>
            <p:ph type="subTitle" idx="4294967295"/>
          </p:nvPr>
        </p:nvSpPr>
        <p:spPr>
          <a:xfrm rot="-5400000">
            <a:off x="7732200" y="3848650"/>
            <a:ext cx="2217600" cy="351300"/>
          </a:xfrm>
          <a:prstGeom prst="rect">
            <a:avLst/>
          </a:prstGeom>
        </p:spPr>
        <p:txBody>
          <a:bodyPr spcFirstLastPara="1" wrap="square" lIns="91425" tIns="91425" rIns="91425" bIns="91425" anchor="t" anchorCtr="0">
            <a:noAutofit/>
          </a:bodyPr>
          <a:lstStyle/>
          <a:p>
            <a:pPr marL="88900" lvl="0" indent="0" algn="l" rtl="0">
              <a:lnSpc>
                <a:spcPct val="88363"/>
              </a:lnSpc>
              <a:spcBef>
                <a:spcPts val="900"/>
              </a:spcBef>
              <a:spcAft>
                <a:spcPts val="1600"/>
              </a:spcAft>
              <a:buClr>
                <a:schemeClr val="dk1"/>
              </a:buClr>
              <a:buSzPts val="1100"/>
              <a:buFont typeface="Arial"/>
              <a:buNone/>
            </a:pPr>
            <a:r>
              <a:rPr lang="en" sz="600">
                <a:solidFill>
                  <a:srgbClr val="999999"/>
                </a:solidFill>
              </a:rPr>
              <a:t>Photo: UNESCO Open Science</a:t>
            </a:r>
            <a:endParaRPr sz="600">
              <a:solidFill>
                <a:srgbClr val="999999"/>
              </a:solidFill>
            </a:endParaRPr>
          </a:p>
        </p:txBody>
      </p:sp>
      <p:grpSp>
        <p:nvGrpSpPr>
          <p:cNvPr id="2" name="Google Shape;69;p14">
            <a:extLst>
              <a:ext uri="{FF2B5EF4-FFF2-40B4-BE49-F238E27FC236}">
                <a16:creationId xmlns:a16="http://schemas.microsoft.com/office/drawing/2014/main" id="{499D2FD4-D132-ACA0-C725-DD0BD76E0943}"/>
              </a:ext>
            </a:extLst>
          </p:cNvPr>
          <p:cNvGrpSpPr/>
          <p:nvPr/>
        </p:nvGrpSpPr>
        <p:grpSpPr>
          <a:xfrm>
            <a:off x="93350" y="4757638"/>
            <a:ext cx="9073450" cy="276900"/>
            <a:chOff x="93350" y="4757638"/>
            <a:chExt cx="9073450" cy="276900"/>
          </a:xfrm>
        </p:grpSpPr>
        <p:sp>
          <p:nvSpPr>
            <p:cNvPr id="3" name="Google Shape;70;p14">
              <a:extLst>
                <a:ext uri="{FF2B5EF4-FFF2-40B4-BE49-F238E27FC236}">
                  <a16:creationId xmlns:a16="http://schemas.microsoft.com/office/drawing/2014/main" id="{A611D451-DD69-6397-AE62-60967C063D52}"/>
                </a:ext>
              </a:extLst>
            </p:cNvPr>
            <p:cNvSpPr txBox="1"/>
            <p:nvPr/>
          </p:nvSpPr>
          <p:spPr>
            <a:xfrm>
              <a:off x="93350" y="4757638"/>
              <a:ext cx="4695300" cy="276900"/>
            </a:xfrm>
            <a:prstGeom prst="rect">
              <a:avLst/>
            </a:prstGeom>
            <a:noFill/>
            <a:ln>
              <a:noFill/>
            </a:ln>
          </p:spPr>
          <p:txBody>
            <a:bodyPr spcFirstLastPara="1" wrap="square" lIns="91425" tIns="91425" rIns="91425" bIns="91425" anchor="t" anchorCtr="0">
              <a:spAutoFit/>
            </a:bodyPr>
            <a:lstStyle/>
            <a:p>
              <a:pPr marL="0" lvl="0" indent="0" algn="l" rtl="0">
                <a:lnSpc>
                  <a:spcPct val="88363"/>
                </a:lnSpc>
                <a:spcBef>
                  <a:spcPts val="900"/>
                </a:spcBef>
                <a:spcAft>
                  <a:spcPts val="0"/>
                </a:spcAft>
                <a:buClr>
                  <a:schemeClr val="dk1"/>
                </a:buClr>
                <a:buSzPts val="1100"/>
                <a:buFont typeface="Arial"/>
                <a:buNone/>
              </a:pPr>
              <a:r>
                <a:rPr lang="en" sz="600" dirty="0">
                  <a:solidFill>
                    <a:schemeClr val="dk1"/>
                  </a:solidFill>
                </a:rPr>
                <a:t>IFLA WLIC 2022 | </a:t>
              </a:r>
              <a:r>
                <a:rPr lang="en" sz="600" b="1" dirty="0">
                  <a:solidFill>
                    <a:schemeClr val="dk1"/>
                  </a:solidFill>
                </a:rPr>
                <a:t>Artificial intelligence is already in libraries, let's master it | </a:t>
              </a:r>
              <a:r>
                <a:rPr lang="en" sz="600" dirty="0" err="1">
                  <a:solidFill>
                    <a:schemeClr val="dk1"/>
                  </a:solidFill>
                </a:rPr>
                <a:t>Mojca</a:t>
              </a:r>
              <a:r>
                <a:rPr lang="en" sz="600" dirty="0">
                  <a:solidFill>
                    <a:schemeClr val="dk1"/>
                  </a:solidFill>
                </a:rPr>
                <a:t> Rupar </a:t>
              </a:r>
              <a:r>
                <a:rPr lang="en" sz="600" dirty="0" err="1">
                  <a:solidFill>
                    <a:schemeClr val="dk1"/>
                  </a:solidFill>
                </a:rPr>
                <a:t>Korošec</a:t>
              </a:r>
              <a:r>
                <a:rPr lang="en" sz="600" dirty="0">
                  <a:solidFill>
                    <a:schemeClr val="dk1"/>
                  </a:solidFill>
                </a:rPr>
                <a:t>, Ph.D.</a:t>
              </a:r>
              <a:endParaRPr sz="600" dirty="0">
                <a:solidFill>
                  <a:schemeClr val="dk1"/>
                </a:solidFill>
              </a:endParaRPr>
            </a:p>
          </p:txBody>
        </p:sp>
        <p:cxnSp>
          <p:nvCxnSpPr>
            <p:cNvPr id="4" name="Google Shape;71;p14">
              <a:extLst>
                <a:ext uri="{FF2B5EF4-FFF2-40B4-BE49-F238E27FC236}">
                  <a16:creationId xmlns:a16="http://schemas.microsoft.com/office/drawing/2014/main" id="{C5797F70-E555-18E7-CB0A-B402BB5D6780}"/>
                </a:ext>
              </a:extLst>
            </p:cNvPr>
            <p:cNvCxnSpPr/>
            <p:nvPr/>
          </p:nvCxnSpPr>
          <p:spPr>
            <a:xfrm>
              <a:off x="4000500" y="5003475"/>
              <a:ext cx="5166300" cy="0"/>
            </a:xfrm>
            <a:prstGeom prst="straightConnector1">
              <a:avLst/>
            </a:prstGeom>
            <a:noFill/>
            <a:ln w="9525" cap="flat" cmpd="sng">
              <a:solidFill>
                <a:schemeClr val="dk2"/>
              </a:solidFill>
              <a:prstDash val="solid"/>
              <a:round/>
              <a:headEnd type="none" w="med" len="med"/>
              <a:tailEnd type="none" w="med" len="med"/>
            </a:ln>
          </p:spPr>
        </p:cxn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0"/>
          <p:cNvSpPr txBox="1"/>
          <p:nvPr/>
        </p:nvSpPr>
        <p:spPr>
          <a:xfrm>
            <a:off x="685800" y="621025"/>
            <a:ext cx="4511700" cy="97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800"/>
              </a:spcAft>
              <a:buNone/>
            </a:pPr>
            <a:r>
              <a:rPr lang="en" sz="2400" b="1">
                <a:solidFill>
                  <a:schemeClr val="dk1"/>
                </a:solidFill>
              </a:rPr>
              <a:t>The potential of </a:t>
            </a:r>
            <a:br>
              <a:rPr lang="en" sz="2400" b="1">
                <a:solidFill>
                  <a:schemeClr val="dk1"/>
                </a:solidFill>
              </a:rPr>
            </a:br>
            <a:r>
              <a:rPr lang="en" sz="2400" b="1">
                <a:solidFill>
                  <a:schemeClr val="dk1"/>
                </a:solidFill>
              </a:rPr>
              <a:t>Open science </a:t>
            </a:r>
            <a:endParaRPr sz="2400">
              <a:solidFill>
                <a:srgbClr val="383838"/>
              </a:solidFill>
              <a:highlight>
                <a:srgbClr val="FFFFFF"/>
              </a:highlight>
            </a:endParaRPr>
          </a:p>
        </p:txBody>
      </p:sp>
      <p:sp>
        <p:nvSpPr>
          <p:cNvPr id="233" name="Google Shape;233;p30"/>
          <p:cNvSpPr txBox="1"/>
          <p:nvPr/>
        </p:nvSpPr>
        <p:spPr>
          <a:xfrm>
            <a:off x="685800" y="1864950"/>
            <a:ext cx="3474900" cy="2616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800"/>
              </a:spcAft>
              <a:buNone/>
            </a:pPr>
            <a:r>
              <a:rPr lang="en" sz="2000">
                <a:solidFill>
                  <a:schemeClr val="dk1"/>
                </a:solidFill>
                <a:highlight>
                  <a:srgbClr val="FFFFFF"/>
                </a:highlight>
              </a:rPr>
              <a:t>More open, transparent, collaborative, and inclusive scientific practices, together with more accessible and verifiable scientific knowledge that is subject to scrutiny and critique.</a:t>
            </a:r>
            <a:endParaRPr sz="2000">
              <a:solidFill>
                <a:srgbClr val="383838"/>
              </a:solidFill>
              <a:highlight>
                <a:srgbClr val="FFFFFF"/>
              </a:highlight>
            </a:endParaRPr>
          </a:p>
        </p:txBody>
      </p:sp>
      <p:pic>
        <p:nvPicPr>
          <p:cNvPr id="234" name="Google Shape;234;p30"/>
          <p:cNvPicPr preferRelativeResize="0"/>
          <p:nvPr/>
        </p:nvPicPr>
        <p:blipFill>
          <a:blip r:embed="rId3">
            <a:alphaModFix/>
          </a:blip>
          <a:stretch>
            <a:fillRect/>
          </a:stretch>
        </p:blipFill>
        <p:spPr>
          <a:xfrm>
            <a:off x="4603700" y="400850"/>
            <a:ext cx="4101875" cy="4341801"/>
          </a:xfrm>
          <a:prstGeom prst="rect">
            <a:avLst/>
          </a:prstGeom>
          <a:noFill/>
          <a:ln>
            <a:noFill/>
          </a:ln>
        </p:spPr>
      </p:pic>
      <p:sp>
        <p:nvSpPr>
          <p:cNvPr id="235" name="Google Shape;235;p30"/>
          <p:cNvSpPr txBox="1">
            <a:spLocks noGrp="1"/>
          </p:cNvSpPr>
          <p:nvPr>
            <p:ph type="subTitle" idx="4294967295"/>
          </p:nvPr>
        </p:nvSpPr>
        <p:spPr>
          <a:xfrm rot="-5400000">
            <a:off x="7732200" y="3848650"/>
            <a:ext cx="2217600" cy="351300"/>
          </a:xfrm>
          <a:prstGeom prst="rect">
            <a:avLst/>
          </a:prstGeom>
        </p:spPr>
        <p:txBody>
          <a:bodyPr spcFirstLastPara="1" wrap="square" lIns="91425" tIns="91425" rIns="91425" bIns="91425" anchor="t" anchorCtr="0">
            <a:noAutofit/>
          </a:bodyPr>
          <a:lstStyle/>
          <a:p>
            <a:pPr marL="88900" lvl="0" indent="0" algn="l" rtl="0">
              <a:lnSpc>
                <a:spcPct val="88363"/>
              </a:lnSpc>
              <a:spcBef>
                <a:spcPts val="900"/>
              </a:spcBef>
              <a:spcAft>
                <a:spcPts val="1600"/>
              </a:spcAft>
              <a:buClr>
                <a:schemeClr val="dk1"/>
              </a:buClr>
              <a:buSzPts val="1100"/>
              <a:buFont typeface="Arial"/>
              <a:buNone/>
            </a:pPr>
            <a:r>
              <a:rPr lang="en" sz="600">
                <a:solidFill>
                  <a:srgbClr val="999999"/>
                </a:solidFill>
              </a:rPr>
              <a:t>Photo: UNESCO Open Science</a:t>
            </a:r>
            <a:endParaRPr sz="600">
              <a:solidFill>
                <a:srgbClr val="999999"/>
              </a:solidFill>
            </a:endParaRPr>
          </a:p>
        </p:txBody>
      </p:sp>
      <p:grpSp>
        <p:nvGrpSpPr>
          <p:cNvPr id="2" name="Google Shape;69;p14">
            <a:extLst>
              <a:ext uri="{FF2B5EF4-FFF2-40B4-BE49-F238E27FC236}">
                <a16:creationId xmlns:a16="http://schemas.microsoft.com/office/drawing/2014/main" id="{463F1523-10CE-28AC-BA1C-28AD58A32CE7}"/>
              </a:ext>
            </a:extLst>
          </p:cNvPr>
          <p:cNvGrpSpPr/>
          <p:nvPr/>
        </p:nvGrpSpPr>
        <p:grpSpPr>
          <a:xfrm>
            <a:off x="93350" y="4757638"/>
            <a:ext cx="9073450" cy="276900"/>
            <a:chOff x="93350" y="4757638"/>
            <a:chExt cx="9073450" cy="276900"/>
          </a:xfrm>
        </p:grpSpPr>
        <p:sp>
          <p:nvSpPr>
            <p:cNvPr id="3" name="Google Shape;70;p14">
              <a:extLst>
                <a:ext uri="{FF2B5EF4-FFF2-40B4-BE49-F238E27FC236}">
                  <a16:creationId xmlns:a16="http://schemas.microsoft.com/office/drawing/2014/main" id="{9FE197E7-D3CD-4292-454D-CC276D905FA3}"/>
                </a:ext>
              </a:extLst>
            </p:cNvPr>
            <p:cNvSpPr txBox="1"/>
            <p:nvPr/>
          </p:nvSpPr>
          <p:spPr>
            <a:xfrm>
              <a:off x="93350" y="4757638"/>
              <a:ext cx="4695300" cy="276900"/>
            </a:xfrm>
            <a:prstGeom prst="rect">
              <a:avLst/>
            </a:prstGeom>
            <a:noFill/>
            <a:ln>
              <a:noFill/>
            </a:ln>
          </p:spPr>
          <p:txBody>
            <a:bodyPr spcFirstLastPara="1" wrap="square" lIns="91425" tIns="91425" rIns="91425" bIns="91425" anchor="t" anchorCtr="0">
              <a:spAutoFit/>
            </a:bodyPr>
            <a:lstStyle/>
            <a:p>
              <a:pPr marL="0" lvl="0" indent="0" algn="l" rtl="0">
                <a:lnSpc>
                  <a:spcPct val="88363"/>
                </a:lnSpc>
                <a:spcBef>
                  <a:spcPts val="900"/>
                </a:spcBef>
                <a:spcAft>
                  <a:spcPts val="0"/>
                </a:spcAft>
                <a:buClr>
                  <a:schemeClr val="dk1"/>
                </a:buClr>
                <a:buSzPts val="1100"/>
                <a:buFont typeface="Arial"/>
                <a:buNone/>
              </a:pPr>
              <a:r>
                <a:rPr lang="en" sz="600" dirty="0">
                  <a:solidFill>
                    <a:schemeClr val="dk1"/>
                  </a:solidFill>
                </a:rPr>
                <a:t>IFLA WLIC 2022 | </a:t>
              </a:r>
              <a:r>
                <a:rPr lang="en" sz="600" b="1" dirty="0">
                  <a:solidFill>
                    <a:schemeClr val="dk1"/>
                  </a:solidFill>
                </a:rPr>
                <a:t>Artificial intelligence is already in libraries, let's master it | </a:t>
              </a:r>
              <a:r>
                <a:rPr lang="en" sz="600" dirty="0" err="1">
                  <a:solidFill>
                    <a:schemeClr val="dk1"/>
                  </a:solidFill>
                </a:rPr>
                <a:t>Mojca</a:t>
              </a:r>
              <a:r>
                <a:rPr lang="en" sz="600" dirty="0">
                  <a:solidFill>
                    <a:schemeClr val="dk1"/>
                  </a:solidFill>
                </a:rPr>
                <a:t> Rupar </a:t>
              </a:r>
              <a:r>
                <a:rPr lang="en" sz="600" dirty="0" err="1">
                  <a:solidFill>
                    <a:schemeClr val="dk1"/>
                  </a:solidFill>
                </a:rPr>
                <a:t>Korošec</a:t>
              </a:r>
              <a:r>
                <a:rPr lang="en" sz="600" dirty="0">
                  <a:solidFill>
                    <a:schemeClr val="dk1"/>
                  </a:solidFill>
                </a:rPr>
                <a:t>, Ph.D.</a:t>
              </a:r>
              <a:endParaRPr sz="600" dirty="0">
                <a:solidFill>
                  <a:schemeClr val="dk1"/>
                </a:solidFill>
              </a:endParaRPr>
            </a:p>
          </p:txBody>
        </p:sp>
        <p:cxnSp>
          <p:nvCxnSpPr>
            <p:cNvPr id="4" name="Google Shape;71;p14">
              <a:extLst>
                <a:ext uri="{FF2B5EF4-FFF2-40B4-BE49-F238E27FC236}">
                  <a16:creationId xmlns:a16="http://schemas.microsoft.com/office/drawing/2014/main" id="{92E0C9C2-933C-0414-3E72-A99245A44F8A}"/>
                </a:ext>
              </a:extLst>
            </p:cNvPr>
            <p:cNvCxnSpPr/>
            <p:nvPr/>
          </p:nvCxnSpPr>
          <p:spPr>
            <a:xfrm>
              <a:off x="4000500" y="5003475"/>
              <a:ext cx="5166300" cy="0"/>
            </a:xfrm>
            <a:prstGeom prst="straightConnector1">
              <a:avLst/>
            </a:prstGeom>
            <a:noFill/>
            <a:ln w="9525" cap="flat" cmpd="sng">
              <a:solidFill>
                <a:schemeClr val="dk2"/>
              </a:solidFill>
              <a:prstDash val="solid"/>
              <a:round/>
              <a:headEnd type="none" w="med" len="med"/>
              <a:tailEnd type="none" w="med" len="med"/>
            </a:ln>
          </p:spPr>
        </p:cxn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1"/>
          <p:cNvSpPr txBox="1"/>
          <p:nvPr/>
        </p:nvSpPr>
        <p:spPr>
          <a:xfrm>
            <a:off x="685800" y="679350"/>
            <a:ext cx="2627400" cy="1657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000" b="1">
                <a:solidFill>
                  <a:srgbClr val="333333"/>
                </a:solidFill>
              </a:rPr>
              <a:t>Global Digital Compact</a:t>
            </a:r>
            <a:r>
              <a:rPr lang="en" sz="2000">
                <a:solidFill>
                  <a:srgbClr val="333333"/>
                </a:solidFill>
              </a:rPr>
              <a:t>  </a:t>
            </a:r>
            <a:endParaRPr sz="2000">
              <a:solidFill>
                <a:srgbClr val="333333"/>
              </a:solidFill>
            </a:endParaRPr>
          </a:p>
          <a:p>
            <a:pPr marL="0" lvl="0" indent="0" algn="l" rtl="0">
              <a:lnSpc>
                <a:spcPct val="115000"/>
              </a:lnSpc>
              <a:spcBef>
                <a:spcPts val="800"/>
              </a:spcBef>
              <a:spcAft>
                <a:spcPts val="800"/>
              </a:spcAft>
              <a:buNone/>
            </a:pPr>
            <a:r>
              <a:rPr lang="en" sz="2000">
                <a:solidFill>
                  <a:srgbClr val="333333"/>
                </a:solidFill>
              </a:rPr>
              <a:t>Promote regulation of artificial intelligence</a:t>
            </a:r>
            <a:endParaRPr sz="2000">
              <a:solidFill>
                <a:srgbClr val="333333"/>
              </a:solidFill>
            </a:endParaRPr>
          </a:p>
        </p:txBody>
      </p:sp>
      <p:pic>
        <p:nvPicPr>
          <p:cNvPr id="244" name="Google Shape;244;p31"/>
          <p:cNvPicPr preferRelativeResize="0"/>
          <p:nvPr/>
        </p:nvPicPr>
        <p:blipFill>
          <a:blip r:embed="rId3">
            <a:alphaModFix/>
          </a:blip>
          <a:stretch>
            <a:fillRect/>
          </a:stretch>
        </p:blipFill>
        <p:spPr>
          <a:xfrm>
            <a:off x="3787950" y="1199983"/>
            <a:ext cx="4877402" cy="2743542"/>
          </a:xfrm>
          <a:prstGeom prst="rect">
            <a:avLst/>
          </a:prstGeom>
          <a:noFill/>
          <a:ln w="9525" cap="flat" cmpd="sng">
            <a:solidFill>
              <a:srgbClr val="CCCCCC"/>
            </a:solidFill>
            <a:prstDash val="solid"/>
            <a:round/>
            <a:headEnd type="none" w="sm" len="sm"/>
            <a:tailEnd type="none" w="sm" len="sm"/>
          </a:ln>
        </p:spPr>
      </p:pic>
      <p:sp>
        <p:nvSpPr>
          <p:cNvPr id="245" name="Google Shape;245;p31"/>
          <p:cNvSpPr txBox="1">
            <a:spLocks noGrp="1"/>
          </p:cNvSpPr>
          <p:nvPr>
            <p:ph type="subTitle" idx="4294967295"/>
          </p:nvPr>
        </p:nvSpPr>
        <p:spPr>
          <a:xfrm rot="-5400000">
            <a:off x="7732200" y="3848650"/>
            <a:ext cx="2217600" cy="351300"/>
          </a:xfrm>
          <a:prstGeom prst="rect">
            <a:avLst/>
          </a:prstGeom>
        </p:spPr>
        <p:txBody>
          <a:bodyPr spcFirstLastPara="1" wrap="square" lIns="91425" tIns="91425" rIns="91425" bIns="91425" anchor="t" anchorCtr="0">
            <a:noAutofit/>
          </a:bodyPr>
          <a:lstStyle/>
          <a:p>
            <a:pPr marL="88900" lvl="0" indent="0" algn="l" rtl="0">
              <a:lnSpc>
                <a:spcPct val="88363"/>
              </a:lnSpc>
              <a:spcBef>
                <a:spcPts val="900"/>
              </a:spcBef>
              <a:spcAft>
                <a:spcPts val="1600"/>
              </a:spcAft>
              <a:buClr>
                <a:schemeClr val="dk1"/>
              </a:buClr>
              <a:buSzPts val="1100"/>
              <a:buFont typeface="Arial"/>
              <a:buNone/>
            </a:pPr>
            <a:r>
              <a:rPr lang="en" sz="600">
                <a:solidFill>
                  <a:srgbClr val="999999"/>
                </a:solidFill>
              </a:rPr>
              <a:t>Photo: Global Digital Compact</a:t>
            </a:r>
            <a:endParaRPr sz="600">
              <a:solidFill>
                <a:srgbClr val="999999"/>
              </a:solidFill>
            </a:endParaRPr>
          </a:p>
        </p:txBody>
      </p:sp>
      <p:grpSp>
        <p:nvGrpSpPr>
          <p:cNvPr id="2" name="Google Shape;69;p14">
            <a:extLst>
              <a:ext uri="{FF2B5EF4-FFF2-40B4-BE49-F238E27FC236}">
                <a16:creationId xmlns:a16="http://schemas.microsoft.com/office/drawing/2014/main" id="{E1C3E6C5-3C58-45D0-C472-ED7030168BD0}"/>
              </a:ext>
            </a:extLst>
          </p:cNvPr>
          <p:cNvGrpSpPr/>
          <p:nvPr/>
        </p:nvGrpSpPr>
        <p:grpSpPr>
          <a:xfrm>
            <a:off x="93350" y="4757638"/>
            <a:ext cx="9073450" cy="276900"/>
            <a:chOff x="93350" y="4757638"/>
            <a:chExt cx="9073450" cy="276900"/>
          </a:xfrm>
        </p:grpSpPr>
        <p:sp>
          <p:nvSpPr>
            <p:cNvPr id="3" name="Google Shape;70;p14">
              <a:extLst>
                <a:ext uri="{FF2B5EF4-FFF2-40B4-BE49-F238E27FC236}">
                  <a16:creationId xmlns:a16="http://schemas.microsoft.com/office/drawing/2014/main" id="{7AF883C0-7251-D769-1BEB-299338720D1D}"/>
                </a:ext>
              </a:extLst>
            </p:cNvPr>
            <p:cNvSpPr txBox="1"/>
            <p:nvPr/>
          </p:nvSpPr>
          <p:spPr>
            <a:xfrm>
              <a:off x="93350" y="4757638"/>
              <a:ext cx="4695300" cy="276900"/>
            </a:xfrm>
            <a:prstGeom prst="rect">
              <a:avLst/>
            </a:prstGeom>
            <a:noFill/>
            <a:ln>
              <a:noFill/>
            </a:ln>
          </p:spPr>
          <p:txBody>
            <a:bodyPr spcFirstLastPara="1" wrap="square" lIns="91425" tIns="91425" rIns="91425" bIns="91425" anchor="t" anchorCtr="0">
              <a:spAutoFit/>
            </a:bodyPr>
            <a:lstStyle/>
            <a:p>
              <a:pPr marL="0" lvl="0" indent="0" algn="l" rtl="0">
                <a:lnSpc>
                  <a:spcPct val="88363"/>
                </a:lnSpc>
                <a:spcBef>
                  <a:spcPts val="900"/>
                </a:spcBef>
                <a:spcAft>
                  <a:spcPts val="0"/>
                </a:spcAft>
                <a:buClr>
                  <a:schemeClr val="dk1"/>
                </a:buClr>
                <a:buSzPts val="1100"/>
                <a:buFont typeface="Arial"/>
                <a:buNone/>
              </a:pPr>
              <a:r>
                <a:rPr lang="en" sz="600" dirty="0">
                  <a:solidFill>
                    <a:schemeClr val="dk1"/>
                  </a:solidFill>
                </a:rPr>
                <a:t>IFLA WLIC 2022 | </a:t>
              </a:r>
              <a:r>
                <a:rPr lang="en" sz="600" b="1" dirty="0">
                  <a:solidFill>
                    <a:schemeClr val="dk1"/>
                  </a:solidFill>
                </a:rPr>
                <a:t>Artificial intelligence is already in libraries, let's master it | </a:t>
              </a:r>
              <a:r>
                <a:rPr lang="en" sz="600" dirty="0" err="1">
                  <a:solidFill>
                    <a:schemeClr val="dk1"/>
                  </a:solidFill>
                </a:rPr>
                <a:t>Mojca</a:t>
              </a:r>
              <a:r>
                <a:rPr lang="en" sz="600" dirty="0">
                  <a:solidFill>
                    <a:schemeClr val="dk1"/>
                  </a:solidFill>
                </a:rPr>
                <a:t> Rupar </a:t>
              </a:r>
              <a:r>
                <a:rPr lang="en" sz="600" dirty="0" err="1">
                  <a:solidFill>
                    <a:schemeClr val="dk1"/>
                  </a:solidFill>
                </a:rPr>
                <a:t>Korošec</a:t>
              </a:r>
              <a:r>
                <a:rPr lang="en" sz="600" dirty="0">
                  <a:solidFill>
                    <a:schemeClr val="dk1"/>
                  </a:solidFill>
                </a:rPr>
                <a:t>, Ph.D.</a:t>
              </a:r>
              <a:endParaRPr sz="600" dirty="0">
                <a:solidFill>
                  <a:schemeClr val="dk1"/>
                </a:solidFill>
              </a:endParaRPr>
            </a:p>
          </p:txBody>
        </p:sp>
        <p:cxnSp>
          <p:nvCxnSpPr>
            <p:cNvPr id="4" name="Google Shape;71;p14">
              <a:extLst>
                <a:ext uri="{FF2B5EF4-FFF2-40B4-BE49-F238E27FC236}">
                  <a16:creationId xmlns:a16="http://schemas.microsoft.com/office/drawing/2014/main" id="{48EBEA36-C19A-4550-0915-7BF6680BB0F0}"/>
                </a:ext>
              </a:extLst>
            </p:cNvPr>
            <p:cNvCxnSpPr/>
            <p:nvPr/>
          </p:nvCxnSpPr>
          <p:spPr>
            <a:xfrm>
              <a:off x="4000500" y="5003475"/>
              <a:ext cx="5166300" cy="0"/>
            </a:xfrm>
            <a:prstGeom prst="straightConnector1">
              <a:avLst/>
            </a:prstGeom>
            <a:noFill/>
            <a:ln w="9525" cap="flat" cmpd="sng">
              <a:solidFill>
                <a:schemeClr val="dk2"/>
              </a:solidFill>
              <a:prstDash val="solid"/>
              <a:round/>
              <a:headEnd type="none" w="med" len="med"/>
              <a:tailEnd type="none" w="med" len="med"/>
            </a:ln>
          </p:spPr>
        </p:cxn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subTitle" idx="4294967295"/>
          </p:nvPr>
        </p:nvSpPr>
        <p:spPr>
          <a:xfrm rot="-5400000">
            <a:off x="8206000" y="4155675"/>
            <a:ext cx="1270200" cy="372300"/>
          </a:xfrm>
          <a:prstGeom prst="rect">
            <a:avLst/>
          </a:prstGeom>
        </p:spPr>
        <p:txBody>
          <a:bodyPr spcFirstLastPara="1" wrap="square" lIns="91425" tIns="91425" rIns="91425" bIns="91425" anchor="t" anchorCtr="0">
            <a:noAutofit/>
          </a:bodyPr>
          <a:lstStyle/>
          <a:p>
            <a:pPr marL="88900" lvl="0" indent="0" algn="l" rtl="0">
              <a:lnSpc>
                <a:spcPct val="88363"/>
              </a:lnSpc>
              <a:spcBef>
                <a:spcPts val="900"/>
              </a:spcBef>
              <a:spcAft>
                <a:spcPts val="1600"/>
              </a:spcAft>
              <a:buClr>
                <a:schemeClr val="dk1"/>
              </a:buClr>
              <a:buSzPts val="1100"/>
              <a:buFont typeface="Arial"/>
              <a:buNone/>
            </a:pPr>
            <a:r>
              <a:rPr lang="en" sz="800">
                <a:solidFill>
                  <a:schemeClr val="lt1"/>
                </a:solidFill>
                <a:latin typeface="Roboto Light"/>
                <a:ea typeface="Roboto Light"/>
                <a:cs typeface="Roboto Light"/>
                <a:sym typeface="Roboto Light"/>
              </a:rPr>
              <a:t>Photo by Freepik</a:t>
            </a:r>
            <a:endParaRPr sz="800">
              <a:solidFill>
                <a:schemeClr val="lt1"/>
              </a:solidFill>
              <a:latin typeface="Roboto Light"/>
              <a:ea typeface="Roboto Light"/>
              <a:cs typeface="Roboto Light"/>
              <a:sym typeface="Roboto Light"/>
            </a:endParaRPr>
          </a:p>
        </p:txBody>
      </p:sp>
      <p:sp>
        <p:nvSpPr>
          <p:cNvPr id="65" name="Google Shape;65;p14"/>
          <p:cNvSpPr txBox="1"/>
          <p:nvPr/>
        </p:nvSpPr>
        <p:spPr>
          <a:xfrm>
            <a:off x="646713" y="2853163"/>
            <a:ext cx="30324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200" b="1"/>
              <a:t>Data Ethics</a:t>
            </a:r>
            <a:endParaRPr sz="3200" b="1"/>
          </a:p>
        </p:txBody>
      </p:sp>
      <p:sp>
        <p:nvSpPr>
          <p:cNvPr id="66" name="Google Shape;66;p14"/>
          <p:cNvSpPr txBox="1"/>
          <p:nvPr/>
        </p:nvSpPr>
        <p:spPr>
          <a:xfrm>
            <a:off x="5351538" y="2853163"/>
            <a:ext cx="30324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200" b="1"/>
              <a:t>Libraries</a:t>
            </a:r>
            <a:endParaRPr sz="3200" b="1"/>
          </a:p>
        </p:txBody>
      </p:sp>
      <p:sp>
        <p:nvSpPr>
          <p:cNvPr id="67" name="Google Shape;67;p14"/>
          <p:cNvSpPr txBox="1"/>
          <p:nvPr/>
        </p:nvSpPr>
        <p:spPr>
          <a:xfrm>
            <a:off x="3055800" y="1077875"/>
            <a:ext cx="30324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200" b="1"/>
              <a:t>AI</a:t>
            </a:r>
            <a:endParaRPr sz="3200" b="1"/>
          </a:p>
        </p:txBody>
      </p:sp>
      <p:pic>
        <p:nvPicPr>
          <p:cNvPr id="68" name="Google Shape;68;p14"/>
          <p:cNvPicPr preferRelativeResize="0"/>
          <p:nvPr/>
        </p:nvPicPr>
        <p:blipFill rotWithShape="1">
          <a:blip r:embed="rId3">
            <a:alphaModFix/>
          </a:blip>
          <a:srcRect l="42135" t="8622" r="6797" b="11683"/>
          <a:stretch/>
        </p:blipFill>
        <p:spPr>
          <a:xfrm>
            <a:off x="3561750" y="2005450"/>
            <a:ext cx="2020500" cy="1904475"/>
          </a:xfrm>
          <a:prstGeom prst="rect">
            <a:avLst/>
          </a:prstGeom>
          <a:noFill/>
          <a:ln>
            <a:noFill/>
          </a:ln>
        </p:spPr>
      </p:pic>
      <p:grpSp>
        <p:nvGrpSpPr>
          <p:cNvPr id="69" name="Google Shape;69;p14"/>
          <p:cNvGrpSpPr/>
          <p:nvPr/>
        </p:nvGrpSpPr>
        <p:grpSpPr>
          <a:xfrm>
            <a:off x="93350" y="4757638"/>
            <a:ext cx="9073450" cy="276900"/>
            <a:chOff x="93350" y="4757638"/>
            <a:chExt cx="9073450" cy="276900"/>
          </a:xfrm>
        </p:grpSpPr>
        <p:sp>
          <p:nvSpPr>
            <p:cNvPr id="70" name="Google Shape;70;p14"/>
            <p:cNvSpPr txBox="1"/>
            <p:nvPr/>
          </p:nvSpPr>
          <p:spPr>
            <a:xfrm>
              <a:off x="93350" y="4757638"/>
              <a:ext cx="4695300" cy="276900"/>
            </a:xfrm>
            <a:prstGeom prst="rect">
              <a:avLst/>
            </a:prstGeom>
            <a:noFill/>
            <a:ln>
              <a:noFill/>
            </a:ln>
          </p:spPr>
          <p:txBody>
            <a:bodyPr spcFirstLastPara="1" wrap="square" lIns="91425" tIns="91425" rIns="91425" bIns="91425" anchor="t" anchorCtr="0">
              <a:spAutoFit/>
            </a:bodyPr>
            <a:lstStyle/>
            <a:p>
              <a:pPr marL="0" lvl="0" indent="0" algn="l" rtl="0">
                <a:lnSpc>
                  <a:spcPct val="88363"/>
                </a:lnSpc>
                <a:spcBef>
                  <a:spcPts val="900"/>
                </a:spcBef>
                <a:spcAft>
                  <a:spcPts val="0"/>
                </a:spcAft>
                <a:buClr>
                  <a:schemeClr val="dk1"/>
                </a:buClr>
                <a:buSzPts val="1100"/>
                <a:buFont typeface="Arial"/>
                <a:buNone/>
              </a:pPr>
              <a:r>
                <a:rPr lang="en" sz="600" dirty="0">
                  <a:solidFill>
                    <a:schemeClr val="dk1"/>
                  </a:solidFill>
                </a:rPr>
                <a:t>IFLA WLIC 2022 | </a:t>
              </a:r>
              <a:r>
                <a:rPr lang="en" sz="600" b="1" dirty="0">
                  <a:solidFill>
                    <a:schemeClr val="dk1"/>
                  </a:solidFill>
                </a:rPr>
                <a:t>Artificial intelligence is already in libraries, let's master it | </a:t>
              </a:r>
              <a:r>
                <a:rPr lang="en" sz="600" dirty="0" err="1">
                  <a:solidFill>
                    <a:schemeClr val="dk1"/>
                  </a:solidFill>
                </a:rPr>
                <a:t>Mojca</a:t>
              </a:r>
              <a:r>
                <a:rPr lang="en" sz="600" dirty="0">
                  <a:solidFill>
                    <a:schemeClr val="dk1"/>
                  </a:solidFill>
                </a:rPr>
                <a:t> Rupar </a:t>
              </a:r>
              <a:r>
                <a:rPr lang="en" sz="600" dirty="0" err="1">
                  <a:solidFill>
                    <a:schemeClr val="dk1"/>
                  </a:solidFill>
                </a:rPr>
                <a:t>Korošec</a:t>
              </a:r>
              <a:r>
                <a:rPr lang="en" sz="600" dirty="0">
                  <a:solidFill>
                    <a:schemeClr val="dk1"/>
                  </a:solidFill>
                </a:rPr>
                <a:t>, Ph.D.</a:t>
              </a:r>
              <a:endParaRPr sz="600" dirty="0">
                <a:solidFill>
                  <a:schemeClr val="dk1"/>
                </a:solidFill>
              </a:endParaRPr>
            </a:p>
          </p:txBody>
        </p:sp>
        <p:cxnSp>
          <p:nvCxnSpPr>
            <p:cNvPr id="71" name="Google Shape;71;p14"/>
            <p:cNvCxnSpPr/>
            <p:nvPr/>
          </p:nvCxnSpPr>
          <p:spPr>
            <a:xfrm>
              <a:off x="4000500" y="5003475"/>
              <a:ext cx="5166300" cy="0"/>
            </a:xfrm>
            <a:prstGeom prst="straightConnector1">
              <a:avLst/>
            </a:prstGeom>
            <a:noFill/>
            <a:ln w="9525" cap="flat" cmpd="sng">
              <a:solidFill>
                <a:schemeClr val="dk2"/>
              </a:solidFill>
              <a:prstDash val="solid"/>
              <a:round/>
              <a:headEnd type="none" w="med" len="med"/>
              <a:tailEnd type="none" w="med" len="med"/>
            </a:ln>
          </p:spPr>
        </p:cxn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2"/>
          <p:cNvSpPr txBox="1"/>
          <p:nvPr/>
        </p:nvSpPr>
        <p:spPr>
          <a:xfrm>
            <a:off x="685800" y="667275"/>
            <a:ext cx="4460700" cy="3043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000" b="1">
                <a:solidFill>
                  <a:schemeClr val="dk1"/>
                </a:solidFill>
              </a:rPr>
              <a:t>AI SLOVENIA</a:t>
            </a:r>
            <a:endParaRPr sz="2000" b="1">
              <a:solidFill>
                <a:schemeClr val="dk1"/>
              </a:solidFill>
            </a:endParaRPr>
          </a:p>
          <a:p>
            <a:pPr marL="0" lvl="0" indent="0" algn="l" rtl="0">
              <a:lnSpc>
                <a:spcPct val="115000"/>
              </a:lnSpc>
              <a:spcBef>
                <a:spcPts val="800"/>
              </a:spcBef>
              <a:spcAft>
                <a:spcPts val="0"/>
              </a:spcAft>
              <a:buNone/>
            </a:pPr>
            <a:endParaRPr sz="2000" b="1">
              <a:solidFill>
                <a:schemeClr val="dk1"/>
              </a:solidFill>
            </a:endParaRPr>
          </a:p>
          <a:p>
            <a:pPr marL="457200" lvl="0" indent="-330200" algn="l" rtl="0">
              <a:lnSpc>
                <a:spcPct val="115000"/>
              </a:lnSpc>
              <a:spcBef>
                <a:spcPts val="800"/>
              </a:spcBef>
              <a:spcAft>
                <a:spcPts val="0"/>
              </a:spcAft>
              <a:buClr>
                <a:srgbClr val="333333"/>
              </a:buClr>
              <a:buSzPts val="1600"/>
              <a:buChar char="●"/>
            </a:pPr>
            <a:r>
              <a:rPr lang="en" sz="1600" b="1">
                <a:solidFill>
                  <a:schemeClr val="dk1"/>
                </a:solidFill>
                <a:highlight>
                  <a:srgbClr val="FFFFFF"/>
                </a:highlight>
              </a:rPr>
              <a:t>International Research Centre under the Auspices of UNESCO</a:t>
            </a:r>
            <a:r>
              <a:rPr lang="en" sz="1600">
                <a:solidFill>
                  <a:schemeClr val="dk1"/>
                </a:solidFill>
                <a:highlight>
                  <a:srgbClr val="FFFFFF"/>
                </a:highlight>
              </a:rPr>
              <a:t> (</a:t>
            </a:r>
            <a:r>
              <a:rPr lang="en" sz="1600">
                <a:solidFill>
                  <a:srgbClr val="111111"/>
                </a:solidFill>
              </a:rPr>
              <a:t>25. 11. 2019)</a:t>
            </a:r>
            <a:endParaRPr sz="1600">
              <a:solidFill>
                <a:srgbClr val="333333"/>
              </a:solidFill>
              <a:highlight>
                <a:srgbClr val="FFFFFF"/>
              </a:highlight>
            </a:endParaRPr>
          </a:p>
          <a:p>
            <a:pPr marL="457200" lvl="0" indent="-330200" algn="l" rtl="0">
              <a:lnSpc>
                <a:spcPct val="115000"/>
              </a:lnSpc>
              <a:spcBef>
                <a:spcPts val="0"/>
              </a:spcBef>
              <a:spcAft>
                <a:spcPts val="0"/>
              </a:spcAft>
              <a:buClr>
                <a:srgbClr val="333333"/>
              </a:buClr>
              <a:buSzPts val="1600"/>
              <a:buChar char="●"/>
            </a:pPr>
            <a:r>
              <a:rPr lang="en" sz="1600">
                <a:solidFill>
                  <a:srgbClr val="333333"/>
                </a:solidFill>
                <a:highlight>
                  <a:srgbClr val="FFFFFF"/>
                </a:highlight>
              </a:rPr>
              <a:t>NpUI Government Working Group</a:t>
            </a:r>
            <a:endParaRPr sz="1600">
              <a:solidFill>
                <a:srgbClr val="333333"/>
              </a:solidFill>
              <a:highlight>
                <a:srgbClr val="FFFFFF"/>
              </a:highlight>
            </a:endParaRPr>
          </a:p>
          <a:p>
            <a:pPr marL="457200" lvl="0" indent="-330200" algn="l" rtl="0">
              <a:lnSpc>
                <a:spcPct val="115000"/>
              </a:lnSpc>
              <a:spcBef>
                <a:spcPts val="0"/>
              </a:spcBef>
              <a:spcAft>
                <a:spcPts val="0"/>
              </a:spcAft>
              <a:buClr>
                <a:srgbClr val="333333"/>
              </a:buClr>
              <a:buSzPts val="1600"/>
              <a:buChar char="●"/>
            </a:pPr>
            <a:r>
              <a:rPr lang="en" sz="1600">
                <a:solidFill>
                  <a:srgbClr val="333333"/>
                </a:solidFill>
                <a:highlight>
                  <a:srgbClr val="FFFFFF"/>
                </a:highlight>
              </a:rPr>
              <a:t>Slovenia's National Programme on AI</a:t>
            </a:r>
            <a:endParaRPr sz="1600">
              <a:solidFill>
                <a:srgbClr val="333333"/>
              </a:solidFill>
              <a:highlight>
                <a:srgbClr val="FFFFFF"/>
              </a:highlight>
            </a:endParaRPr>
          </a:p>
          <a:p>
            <a:pPr marL="457200" lvl="0" indent="-330200" algn="l" rtl="0">
              <a:lnSpc>
                <a:spcPct val="115000"/>
              </a:lnSpc>
              <a:spcBef>
                <a:spcPts val="0"/>
              </a:spcBef>
              <a:spcAft>
                <a:spcPts val="0"/>
              </a:spcAft>
              <a:buClr>
                <a:srgbClr val="333333"/>
              </a:buClr>
              <a:buSzPts val="1600"/>
              <a:buChar char="●"/>
            </a:pPr>
            <a:r>
              <a:rPr lang="en" sz="1600">
                <a:solidFill>
                  <a:srgbClr val="333333"/>
                </a:solidFill>
                <a:highlight>
                  <a:srgbClr val="FFFFFF"/>
                </a:highlight>
              </a:rPr>
              <a:t>Slovenian AI Observatory</a:t>
            </a:r>
            <a:endParaRPr sz="1600">
              <a:solidFill>
                <a:srgbClr val="333333"/>
              </a:solidFill>
              <a:highlight>
                <a:srgbClr val="FFFFFF"/>
              </a:highlight>
            </a:endParaRPr>
          </a:p>
          <a:p>
            <a:pPr marL="457200" lvl="0" indent="-330200" algn="l" rtl="0">
              <a:lnSpc>
                <a:spcPct val="115000"/>
              </a:lnSpc>
              <a:spcBef>
                <a:spcPts val="0"/>
              </a:spcBef>
              <a:spcAft>
                <a:spcPts val="0"/>
              </a:spcAft>
              <a:buClr>
                <a:srgbClr val="333333"/>
              </a:buClr>
              <a:buSzPts val="1600"/>
              <a:buChar char="●"/>
            </a:pPr>
            <a:r>
              <a:rPr lang="en" sz="1600">
                <a:solidFill>
                  <a:srgbClr val="333333"/>
                </a:solidFill>
                <a:highlight>
                  <a:srgbClr val="FFFFFF"/>
                </a:highlight>
              </a:rPr>
              <a:t>Slovenian AI Society</a:t>
            </a:r>
            <a:endParaRPr sz="1600">
              <a:solidFill>
                <a:srgbClr val="333333"/>
              </a:solidFill>
              <a:highlight>
                <a:srgbClr val="FFFFFF"/>
              </a:highlight>
            </a:endParaRPr>
          </a:p>
          <a:p>
            <a:pPr marL="457200" lvl="0" indent="-330200" algn="l" rtl="0">
              <a:lnSpc>
                <a:spcPct val="115000"/>
              </a:lnSpc>
              <a:spcBef>
                <a:spcPts val="0"/>
              </a:spcBef>
              <a:spcAft>
                <a:spcPts val="0"/>
              </a:spcAft>
              <a:buClr>
                <a:srgbClr val="333333"/>
              </a:buClr>
              <a:buSzPts val="1600"/>
              <a:buChar char="●"/>
            </a:pPr>
            <a:r>
              <a:rPr lang="en" sz="1600">
                <a:solidFill>
                  <a:srgbClr val="333333"/>
                </a:solidFill>
                <a:highlight>
                  <a:srgbClr val="FFFFFF"/>
                </a:highlight>
              </a:rPr>
              <a:t>Vega Super Computer</a:t>
            </a:r>
            <a:endParaRPr sz="1600">
              <a:highlight>
                <a:srgbClr val="FFFFFF"/>
              </a:highlight>
            </a:endParaRPr>
          </a:p>
        </p:txBody>
      </p:sp>
      <p:sp>
        <p:nvSpPr>
          <p:cNvPr id="254" name="Google Shape;254;p32"/>
          <p:cNvSpPr txBox="1">
            <a:spLocks noGrp="1"/>
          </p:cNvSpPr>
          <p:nvPr>
            <p:ph type="subTitle" idx="4294967295"/>
          </p:nvPr>
        </p:nvSpPr>
        <p:spPr>
          <a:xfrm rot="-5400000">
            <a:off x="7629600" y="3746050"/>
            <a:ext cx="2422800" cy="351300"/>
          </a:xfrm>
          <a:prstGeom prst="rect">
            <a:avLst/>
          </a:prstGeom>
        </p:spPr>
        <p:txBody>
          <a:bodyPr spcFirstLastPara="1" wrap="square" lIns="91425" tIns="91425" rIns="91425" bIns="91425" anchor="t" anchorCtr="0">
            <a:noAutofit/>
          </a:bodyPr>
          <a:lstStyle/>
          <a:p>
            <a:pPr marL="88900" lvl="0" indent="0" algn="l" rtl="0">
              <a:lnSpc>
                <a:spcPct val="88363"/>
              </a:lnSpc>
              <a:spcBef>
                <a:spcPts val="900"/>
              </a:spcBef>
              <a:spcAft>
                <a:spcPts val="0"/>
              </a:spcAft>
              <a:buClr>
                <a:schemeClr val="dk1"/>
              </a:buClr>
              <a:buSzPts val="1100"/>
              <a:buFont typeface="Arial"/>
              <a:buNone/>
            </a:pPr>
            <a:r>
              <a:rPr lang="en" sz="600">
                <a:solidFill>
                  <a:srgbClr val="999999"/>
                </a:solidFill>
              </a:rPr>
              <a:t>Photo:iStock &amp; OECD Logotype</a:t>
            </a:r>
            <a:endParaRPr sz="600">
              <a:solidFill>
                <a:srgbClr val="999999"/>
              </a:solidFill>
            </a:endParaRPr>
          </a:p>
          <a:p>
            <a:pPr marL="88900" lvl="0" indent="0" algn="l" rtl="0">
              <a:lnSpc>
                <a:spcPct val="88363"/>
              </a:lnSpc>
              <a:spcBef>
                <a:spcPts val="900"/>
              </a:spcBef>
              <a:spcAft>
                <a:spcPts val="1600"/>
              </a:spcAft>
              <a:buClr>
                <a:schemeClr val="dk1"/>
              </a:buClr>
              <a:buSzPts val="1100"/>
              <a:buFont typeface="Arial"/>
              <a:buNone/>
            </a:pPr>
            <a:endParaRPr sz="600">
              <a:solidFill>
                <a:srgbClr val="999999"/>
              </a:solidFill>
            </a:endParaRPr>
          </a:p>
        </p:txBody>
      </p:sp>
      <p:pic>
        <p:nvPicPr>
          <p:cNvPr id="258" name="Google Shape;258;p32"/>
          <p:cNvPicPr preferRelativeResize="0"/>
          <p:nvPr/>
        </p:nvPicPr>
        <p:blipFill>
          <a:blip r:embed="rId3">
            <a:alphaModFix/>
          </a:blip>
          <a:stretch>
            <a:fillRect/>
          </a:stretch>
        </p:blipFill>
        <p:spPr>
          <a:xfrm>
            <a:off x="6103200" y="906000"/>
            <a:ext cx="1824150" cy="527925"/>
          </a:xfrm>
          <a:prstGeom prst="rect">
            <a:avLst/>
          </a:prstGeom>
          <a:noFill/>
          <a:ln>
            <a:noFill/>
          </a:ln>
        </p:spPr>
      </p:pic>
      <p:pic>
        <p:nvPicPr>
          <p:cNvPr id="259" name="Google Shape;259;p32"/>
          <p:cNvPicPr preferRelativeResize="0"/>
          <p:nvPr/>
        </p:nvPicPr>
        <p:blipFill>
          <a:blip r:embed="rId4">
            <a:alphaModFix/>
          </a:blip>
          <a:stretch>
            <a:fillRect/>
          </a:stretch>
        </p:blipFill>
        <p:spPr>
          <a:xfrm>
            <a:off x="5365188" y="1993150"/>
            <a:ext cx="3300175" cy="2200125"/>
          </a:xfrm>
          <a:prstGeom prst="rect">
            <a:avLst/>
          </a:prstGeom>
          <a:noFill/>
          <a:ln>
            <a:noFill/>
          </a:ln>
        </p:spPr>
      </p:pic>
      <p:grpSp>
        <p:nvGrpSpPr>
          <p:cNvPr id="2" name="Google Shape;69;p14">
            <a:extLst>
              <a:ext uri="{FF2B5EF4-FFF2-40B4-BE49-F238E27FC236}">
                <a16:creationId xmlns:a16="http://schemas.microsoft.com/office/drawing/2014/main" id="{271DC95C-E8A5-56B1-4DF3-EC09259CDCE6}"/>
              </a:ext>
            </a:extLst>
          </p:cNvPr>
          <p:cNvGrpSpPr/>
          <p:nvPr/>
        </p:nvGrpSpPr>
        <p:grpSpPr>
          <a:xfrm>
            <a:off x="93350" y="4757638"/>
            <a:ext cx="9073450" cy="276900"/>
            <a:chOff x="93350" y="4757638"/>
            <a:chExt cx="9073450" cy="276900"/>
          </a:xfrm>
        </p:grpSpPr>
        <p:sp>
          <p:nvSpPr>
            <p:cNvPr id="3" name="Google Shape;70;p14">
              <a:extLst>
                <a:ext uri="{FF2B5EF4-FFF2-40B4-BE49-F238E27FC236}">
                  <a16:creationId xmlns:a16="http://schemas.microsoft.com/office/drawing/2014/main" id="{7A1225FF-5992-31F5-BA6E-957F7742C744}"/>
                </a:ext>
              </a:extLst>
            </p:cNvPr>
            <p:cNvSpPr txBox="1"/>
            <p:nvPr/>
          </p:nvSpPr>
          <p:spPr>
            <a:xfrm>
              <a:off x="93350" y="4757638"/>
              <a:ext cx="4695300" cy="276900"/>
            </a:xfrm>
            <a:prstGeom prst="rect">
              <a:avLst/>
            </a:prstGeom>
            <a:noFill/>
            <a:ln>
              <a:noFill/>
            </a:ln>
          </p:spPr>
          <p:txBody>
            <a:bodyPr spcFirstLastPara="1" wrap="square" lIns="91425" tIns="91425" rIns="91425" bIns="91425" anchor="t" anchorCtr="0">
              <a:spAutoFit/>
            </a:bodyPr>
            <a:lstStyle/>
            <a:p>
              <a:pPr marL="0" lvl="0" indent="0" algn="l" rtl="0">
                <a:lnSpc>
                  <a:spcPct val="88363"/>
                </a:lnSpc>
                <a:spcBef>
                  <a:spcPts val="900"/>
                </a:spcBef>
                <a:spcAft>
                  <a:spcPts val="0"/>
                </a:spcAft>
                <a:buClr>
                  <a:schemeClr val="dk1"/>
                </a:buClr>
                <a:buSzPts val="1100"/>
                <a:buFont typeface="Arial"/>
                <a:buNone/>
              </a:pPr>
              <a:r>
                <a:rPr lang="en" sz="600" dirty="0">
                  <a:solidFill>
                    <a:schemeClr val="dk1"/>
                  </a:solidFill>
                </a:rPr>
                <a:t>IFLA WLIC 2022 | </a:t>
              </a:r>
              <a:r>
                <a:rPr lang="en" sz="600" b="1" dirty="0">
                  <a:solidFill>
                    <a:schemeClr val="dk1"/>
                  </a:solidFill>
                </a:rPr>
                <a:t>Artificial intelligence is already in libraries, let's master it | </a:t>
              </a:r>
              <a:r>
                <a:rPr lang="en" sz="600" dirty="0" err="1">
                  <a:solidFill>
                    <a:schemeClr val="dk1"/>
                  </a:solidFill>
                </a:rPr>
                <a:t>Mojca</a:t>
              </a:r>
              <a:r>
                <a:rPr lang="en" sz="600" dirty="0">
                  <a:solidFill>
                    <a:schemeClr val="dk1"/>
                  </a:solidFill>
                </a:rPr>
                <a:t> Rupar </a:t>
              </a:r>
              <a:r>
                <a:rPr lang="en" sz="600" dirty="0" err="1">
                  <a:solidFill>
                    <a:schemeClr val="dk1"/>
                  </a:solidFill>
                </a:rPr>
                <a:t>Korošec</a:t>
              </a:r>
              <a:r>
                <a:rPr lang="en" sz="600" dirty="0">
                  <a:solidFill>
                    <a:schemeClr val="dk1"/>
                  </a:solidFill>
                </a:rPr>
                <a:t>, Ph.D.</a:t>
              </a:r>
              <a:endParaRPr sz="600" dirty="0">
                <a:solidFill>
                  <a:schemeClr val="dk1"/>
                </a:solidFill>
              </a:endParaRPr>
            </a:p>
          </p:txBody>
        </p:sp>
        <p:cxnSp>
          <p:nvCxnSpPr>
            <p:cNvPr id="4" name="Google Shape;71;p14">
              <a:extLst>
                <a:ext uri="{FF2B5EF4-FFF2-40B4-BE49-F238E27FC236}">
                  <a16:creationId xmlns:a16="http://schemas.microsoft.com/office/drawing/2014/main" id="{7D274C66-A914-B796-3BD6-39DFFF551783}"/>
                </a:ext>
              </a:extLst>
            </p:cNvPr>
            <p:cNvCxnSpPr/>
            <p:nvPr/>
          </p:nvCxnSpPr>
          <p:spPr>
            <a:xfrm>
              <a:off x="4000500" y="5003475"/>
              <a:ext cx="5166300" cy="0"/>
            </a:xfrm>
            <a:prstGeom prst="straightConnector1">
              <a:avLst/>
            </a:prstGeom>
            <a:noFill/>
            <a:ln w="9525" cap="flat" cmpd="sng">
              <a:solidFill>
                <a:schemeClr val="dk2"/>
              </a:solidFill>
              <a:prstDash val="solid"/>
              <a:round/>
              <a:headEnd type="none" w="med" len="med"/>
              <a:tailEnd type="none" w="med" len="med"/>
            </a:ln>
          </p:spPr>
        </p:cxn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3"/>
          <p:cNvSpPr txBox="1"/>
          <p:nvPr/>
        </p:nvSpPr>
        <p:spPr>
          <a:xfrm>
            <a:off x="685800" y="1377500"/>
            <a:ext cx="2743200" cy="2262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800"/>
              </a:spcAft>
              <a:buNone/>
            </a:pPr>
            <a:r>
              <a:rPr lang="en" sz="2000">
                <a:solidFill>
                  <a:srgbClr val="2E2D29"/>
                </a:solidFill>
                <a:highlight>
                  <a:srgbClr val="FFFFFF"/>
                </a:highlight>
              </a:rPr>
              <a:t>As creators of this new technology, </a:t>
            </a:r>
            <a:br>
              <a:rPr lang="en" sz="2000">
                <a:solidFill>
                  <a:srgbClr val="2E2D29"/>
                </a:solidFill>
                <a:highlight>
                  <a:srgbClr val="FFFFFF"/>
                </a:highlight>
              </a:rPr>
            </a:br>
            <a:r>
              <a:rPr lang="en" sz="2000">
                <a:solidFill>
                  <a:srgbClr val="2E2D29"/>
                </a:solidFill>
                <a:highlight>
                  <a:srgbClr val="FFFFFF"/>
                </a:highlight>
              </a:rPr>
              <a:t>it is</a:t>
            </a:r>
            <a:r>
              <a:rPr lang="en" sz="2000" b="1">
                <a:solidFill>
                  <a:srgbClr val="2E2D29"/>
                </a:solidFill>
                <a:highlight>
                  <a:srgbClr val="FFFFFF"/>
                </a:highlight>
              </a:rPr>
              <a:t> our collective responsibility</a:t>
            </a:r>
            <a:r>
              <a:rPr lang="en" sz="2000">
                <a:solidFill>
                  <a:srgbClr val="2E2D29"/>
                </a:solidFill>
                <a:highlight>
                  <a:srgbClr val="FFFFFF"/>
                </a:highlight>
              </a:rPr>
              <a:t> </a:t>
            </a:r>
            <a:br>
              <a:rPr lang="en" sz="2000">
                <a:solidFill>
                  <a:srgbClr val="2E2D29"/>
                </a:solidFill>
                <a:highlight>
                  <a:srgbClr val="FFFFFF"/>
                </a:highlight>
              </a:rPr>
            </a:br>
            <a:r>
              <a:rPr lang="en" sz="2000">
                <a:solidFill>
                  <a:srgbClr val="2E2D29"/>
                </a:solidFill>
                <a:highlight>
                  <a:srgbClr val="FFFFFF"/>
                </a:highlight>
              </a:rPr>
              <a:t>to guide AI so that it has a positive impact.</a:t>
            </a:r>
            <a:endParaRPr sz="2700">
              <a:solidFill>
                <a:schemeClr val="dk1"/>
              </a:solidFill>
            </a:endParaRPr>
          </a:p>
        </p:txBody>
      </p:sp>
      <p:pic>
        <p:nvPicPr>
          <p:cNvPr id="265" name="Google Shape;265;p33"/>
          <p:cNvPicPr preferRelativeResize="0"/>
          <p:nvPr/>
        </p:nvPicPr>
        <p:blipFill>
          <a:blip r:embed="rId3">
            <a:alphaModFix/>
          </a:blip>
          <a:stretch>
            <a:fillRect/>
          </a:stretch>
        </p:blipFill>
        <p:spPr>
          <a:xfrm>
            <a:off x="4151665" y="1293550"/>
            <a:ext cx="4544736" cy="2556400"/>
          </a:xfrm>
          <a:prstGeom prst="rect">
            <a:avLst/>
          </a:prstGeom>
          <a:noFill/>
          <a:ln>
            <a:noFill/>
          </a:ln>
        </p:spPr>
      </p:pic>
      <p:sp>
        <p:nvSpPr>
          <p:cNvPr id="266" name="Google Shape;266;p33"/>
          <p:cNvSpPr txBox="1">
            <a:spLocks noGrp="1"/>
          </p:cNvSpPr>
          <p:nvPr>
            <p:ph type="subTitle" idx="4294967295"/>
          </p:nvPr>
        </p:nvSpPr>
        <p:spPr>
          <a:xfrm rot="-5400000">
            <a:off x="7732200" y="3848650"/>
            <a:ext cx="2217600" cy="351300"/>
          </a:xfrm>
          <a:prstGeom prst="rect">
            <a:avLst/>
          </a:prstGeom>
        </p:spPr>
        <p:txBody>
          <a:bodyPr spcFirstLastPara="1" wrap="square" lIns="91425" tIns="91425" rIns="91425" bIns="91425" anchor="t" anchorCtr="0">
            <a:noAutofit/>
          </a:bodyPr>
          <a:lstStyle/>
          <a:p>
            <a:pPr marL="88900" lvl="0" indent="0" algn="l" rtl="0">
              <a:lnSpc>
                <a:spcPct val="88363"/>
              </a:lnSpc>
              <a:spcBef>
                <a:spcPts val="900"/>
              </a:spcBef>
              <a:spcAft>
                <a:spcPts val="1600"/>
              </a:spcAft>
              <a:buClr>
                <a:schemeClr val="dk1"/>
              </a:buClr>
              <a:buSzPts val="1100"/>
              <a:buFont typeface="Arial"/>
              <a:buNone/>
            </a:pPr>
            <a:r>
              <a:rPr lang="en" sz="600">
                <a:solidFill>
                  <a:srgbClr val="999999"/>
                </a:solidFill>
              </a:rPr>
              <a:t>Photo: Stanford University</a:t>
            </a:r>
            <a:endParaRPr sz="600">
              <a:solidFill>
                <a:srgbClr val="999999"/>
              </a:solidFill>
            </a:endParaRPr>
          </a:p>
        </p:txBody>
      </p:sp>
      <p:grpSp>
        <p:nvGrpSpPr>
          <p:cNvPr id="2" name="Google Shape;69;p14">
            <a:extLst>
              <a:ext uri="{FF2B5EF4-FFF2-40B4-BE49-F238E27FC236}">
                <a16:creationId xmlns:a16="http://schemas.microsoft.com/office/drawing/2014/main" id="{E1B64D4E-3671-2D53-8B12-2F4F45546DC2}"/>
              </a:ext>
            </a:extLst>
          </p:cNvPr>
          <p:cNvGrpSpPr/>
          <p:nvPr/>
        </p:nvGrpSpPr>
        <p:grpSpPr>
          <a:xfrm>
            <a:off x="93350" y="4757638"/>
            <a:ext cx="9073450" cy="276900"/>
            <a:chOff x="93350" y="4757638"/>
            <a:chExt cx="9073450" cy="276900"/>
          </a:xfrm>
        </p:grpSpPr>
        <p:sp>
          <p:nvSpPr>
            <p:cNvPr id="3" name="Google Shape;70;p14">
              <a:extLst>
                <a:ext uri="{FF2B5EF4-FFF2-40B4-BE49-F238E27FC236}">
                  <a16:creationId xmlns:a16="http://schemas.microsoft.com/office/drawing/2014/main" id="{D5B3B153-E5D1-053E-DA62-A1636CBF7864}"/>
                </a:ext>
              </a:extLst>
            </p:cNvPr>
            <p:cNvSpPr txBox="1"/>
            <p:nvPr/>
          </p:nvSpPr>
          <p:spPr>
            <a:xfrm>
              <a:off x="93350" y="4757638"/>
              <a:ext cx="4695300" cy="276900"/>
            </a:xfrm>
            <a:prstGeom prst="rect">
              <a:avLst/>
            </a:prstGeom>
            <a:noFill/>
            <a:ln>
              <a:noFill/>
            </a:ln>
          </p:spPr>
          <p:txBody>
            <a:bodyPr spcFirstLastPara="1" wrap="square" lIns="91425" tIns="91425" rIns="91425" bIns="91425" anchor="t" anchorCtr="0">
              <a:spAutoFit/>
            </a:bodyPr>
            <a:lstStyle/>
            <a:p>
              <a:pPr marL="0" lvl="0" indent="0" algn="l" rtl="0">
                <a:lnSpc>
                  <a:spcPct val="88363"/>
                </a:lnSpc>
                <a:spcBef>
                  <a:spcPts val="900"/>
                </a:spcBef>
                <a:spcAft>
                  <a:spcPts val="0"/>
                </a:spcAft>
                <a:buClr>
                  <a:schemeClr val="dk1"/>
                </a:buClr>
                <a:buSzPts val="1100"/>
                <a:buFont typeface="Arial"/>
                <a:buNone/>
              </a:pPr>
              <a:r>
                <a:rPr lang="en" sz="600" dirty="0">
                  <a:solidFill>
                    <a:schemeClr val="dk1"/>
                  </a:solidFill>
                </a:rPr>
                <a:t>IFLA WLIC 2022 | </a:t>
              </a:r>
              <a:r>
                <a:rPr lang="en" sz="600" b="1" dirty="0">
                  <a:solidFill>
                    <a:schemeClr val="dk1"/>
                  </a:solidFill>
                </a:rPr>
                <a:t>Artificial intelligence is already in libraries, let's master it | </a:t>
              </a:r>
              <a:r>
                <a:rPr lang="en" sz="600" dirty="0" err="1">
                  <a:solidFill>
                    <a:schemeClr val="dk1"/>
                  </a:solidFill>
                </a:rPr>
                <a:t>Mojca</a:t>
              </a:r>
              <a:r>
                <a:rPr lang="en" sz="600" dirty="0">
                  <a:solidFill>
                    <a:schemeClr val="dk1"/>
                  </a:solidFill>
                </a:rPr>
                <a:t> Rupar </a:t>
              </a:r>
              <a:r>
                <a:rPr lang="en" sz="600" dirty="0" err="1">
                  <a:solidFill>
                    <a:schemeClr val="dk1"/>
                  </a:solidFill>
                </a:rPr>
                <a:t>Korošec</a:t>
              </a:r>
              <a:r>
                <a:rPr lang="en" sz="600" dirty="0">
                  <a:solidFill>
                    <a:schemeClr val="dk1"/>
                  </a:solidFill>
                </a:rPr>
                <a:t>, Ph.D.</a:t>
              </a:r>
              <a:endParaRPr sz="600" dirty="0">
                <a:solidFill>
                  <a:schemeClr val="dk1"/>
                </a:solidFill>
              </a:endParaRPr>
            </a:p>
          </p:txBody>
        </p:sp>
        <p:cxnSp>
          <p:nvCxnSpPr>
            <p:cNvPr id="4" name="Google Shape;71;p14">
              <a:extLst>
                <a:ext uri="{FF2B5EF4-FFF2-40B4-BE49-F238E27FC236}">
                  <a16:creationId xmlns:a16="http://schemas.microsoft.com/office/drawing/2014/main" id="{4EAFE0D4-492B-4D2E-7138-62D6463401C3}"/>
                </a:ext>
              </a:extLst>
            </p:cNvPr>
            <p:cNvCxnSpPr/>
            <p:nvPr/>
          </p:nvCxnSpPr>
          <p:spPr>
            <a:xfrm>
              <a:off x="4000500" y="5003475"/>
              <a:ext cx="5166300" cy="0"/>
            </a:xfrm>
            <a:prstGeom prst="straightConnector1">
              <a:avLst/>
            </a:prstGeom>
            <a:noFill/>
            <a:ln w="9525" cap="flat" cmpd="sng">
              <a:solidFill>
                <a:schemeClr val="dk2"/>
              </a:solidFill>
              <a:prstDash val="solid"/>
              <a:round/>
              <a:headEnd type="none" w="med" len="med"/>
              <a:tailEnd type="none" w="med" len="med"/>
            </a:ln>
          </p:spPr>
        </p:cxn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34"/>
          <p:cNvPicPr preferRelativeResize="0"/>
          <p:nvPr/>
        </p:nvPicPr>
        <p:blipFill rotWithShape="1">
          <a:blip r:embed="rId3">
            <a:alphaModFix/>
          </a:blip>
          <a:srcRect l="2008"/>
          <a:stretch/>
        </p:blipFill>
        <p:spPr>
          <a:xfrm flipH="1">
            <a:off x="3114900" y="0"/>
            <a:ext cx="6029101" cy="5143499"/>
          </a:xfrm>
          <a:prstGeom prst="rect">
            <a:avLst/>
          </a:prstGeom>
          <a:noFill/>
          <a:ln>
            <a:noFill/>
          </a:ln>
        </p:spPr>
      </p:pic>
      <p:sp>
        <p:nvSpPr>
          <p:cNvPr id="275" name="Google Shape;275;p34"/>
          <p:cNvSpPr txBox="1"/>
          <p:nvPr/>
        </p:nvSpPr>
        <p:spPr>
          <a:xfrm>
            <a:off x="685800" y="1207650"/>
            <a:ext cx="3427200" cy="2728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sz="2300" b="1">
                <a:solidFill>
                  <a:schemeClr val="dk1"/>
                </a:solidFill>
              </a:rPr>
              <a:t>WE NEED A HUMAN-CENTRED AI </a:t>
            </a:r>
            <a:endParaRPr sz="2300" b="1">
              <a:solidFill>
                <a:schemeClr val="dk1"/>
              </a:solidFill>
            </a:endParaRPr>
          </a:p>
          <a:p>
            <a:pPr marL="0" lvl="0" indent="0" algn="l" rtl="0">
              <a:lnSpc>
                <a:spcPct val="115000"/>
              </a:lnSpc>
              <a:spcBef>
                <a:spcPts val="1200"/>
              </a:spcBef>
              <a:spcAft>
                <a:spcPts val="200"/>
              </a:spcAft>
              <a:buNone/>
            </a:pPr>
            <a:r>
              <a:rPr lang="en" sz="2300">
                <a:solidFill>
                  <a:schemeClr val="dk1"/>
                </a:solidFill>
              </a:rPr>
              <a:t>AI must be for the greater interest of the people, not the other way around.</a:t>
            </a:r>
            <a:endParaRPr sz="2300">
              <a:solidFill>
                <a:srgbClr val="8890A1"/>
              </a:solidFill>
            </a:endParaRPr>
          </a:p>
        </p:txBody>
      </p:sp>
      <p:grpSp>
        <p:nvGrpSpPr>
          <p:cNvPr id="2" name="Google Shape;69;p14">
            <a:extLst>
              <a:ext uri="{FF2B5EF4-FFF2-40B4-BE49-F238E27FC236}">
                <a16:creationId xmlns:a16="http://schemas.microsoft.com/office/drawing/2014/main" id="{7C320FB4-2E94-BAC7-8C28-8CD0A97D7782}"/>
              </a:ext>
            </a:extLst>
          </p:cNvPr>
          <p:cNvGrpSpPr/>
          <p:nvPr/>
        </p:nvGrpSpPr>
        <p:grpSpPr>
          <a:xfrm>
            <a:off x="93350" y="4757638"/>
            <a:ext cx="9073450" cy="276900"/>
            <a:chOff x="93350" y="4757638"/>
            <a:chExt cx="9073450" cy="276900"/>
          </a:xfrm>
        </p:grpSpPr>
        <p:sp>
          <p:nvSpPr>
            <p:cNvPr id="3" name="Google Shape;70;p14">
              <a:extLst>
                <a:ext uri="{FF2B5EF4-FFF2-40B4-BE49-F238E27FC236}">
                  <a16:creationId xmlns:a16="http://schemas.microsoft.com/office/drawing/2014/main" id="{C5B97B05-8FB6-B23C-9CC1-C4005D7A51C2}"/>
                </a:ext>
              </a:extLst>
            </p:cNvPr>
            <p:cNvSpPr txBox="1"/>
            <p:nvPr/>
          </p:nvSpPr>
          <p:spPr>
            <a:xfrm>
              <a:off x="93350" y="4757638"/>
              <a:ext cx="4695300" cy="276900"/>
            </a:xfrm>
            <a:prstGeom prst="rect">
              <a:avLst/>
            </a:prstGeom>
            <a:noFill/>
            <a:ln>
              <a:noFill/>
            </a:ln>
          </p:spPr>
          <p:txBody>
            <a:bodyPr spcFirstLastPara="1" wrap="square" lIns="91425" tIns="91425" rIns="91425" bIns="91425" anchor="t" anchorCtr="0">
              <a:spAutoFit/>
            </a:bodyPr>
            <a:lstStyle/>
            <a:p>
              <a:pPr marL="0" lvl="0" indent="0" algn="l" rtl="0">
                <a:lnSpc>
                  <a:spcPct val="88363"/>
                </a:lnSpc>
                <a:spcBef>
                  <a:spcPts val="900"/>
                </a:spcBef>
                <a:spcAft>
                  <a:spcPts val="0"/>
                </a:spcAft>
                <a:buClr>
                  <a:schemeClr val="dk1"/>
                </a:buClr>
                <a:buSzPts val="1100"/>
                <a:buFont typeface="Arial"/>
                <a:buNone/>
              </a:pPr>
              <a:r>
                <a:rPr lang="en" sz="600" dirty="0">
                  <a:solidFill>
                    <a:schemeClr val="dk1"/>
                  </a:solidFill>
                </a:rPr>
                <a:t>IFLA WLIC 2022 | </a:t>
              </a:r>
              <a:r>
                <a:rPr lang="en" sz="600" b="1" dirty="0">
                  <a:solidFill>
                    <a:schemeClr val="dk1"/>
                  </a:solidFill>
                </a:rPr>
                <a:t>Artificial intelligence is already in libraries, let's master it | </a:t>
              </a:r>
              <a:r>
                <a:rPr lang="en" sz="600" dirty="0" err="1">
                  <a:solidFill>
                    <a:schemeClr val="dk1"/>
                  </a:solidFill>
                </a:rPr>
                <a:t>Mojca</a:t>
              </a:r>
              <a:r>
                <a:rPr lang="en" sz="600" dirty="0">
                  <a:solidFill>
                    <a:schemeClr val="dk1"/>
                  </a:solidFill>
                </a:rPr>
                <a:t> Rupar </a:t>
              </a:r>
              <a:r>
                <a:rPr lang="en" sz="600" dirty="0" err="1">
                  <a:solidFill>
                    <a:schemeClr val="dk1"/>
                  </a:solidFill>
                </a:rPr>
                <a:t>Korošec</a:t>
              </a:r>
              <a:r>
                <a:rPr lang="en" sz="600" dirty="0">
                  <a:solidFill>
                    <a:schemeClr val="dk1"/>
                  </a:solidFill>
                </a:rPr>
                <a:t>, Ph.D.</a:t>
              </a:r>
              <a:endParaRPr sz="600" dirty="0">
                <a:solidFill>
                  <a:schemeClr val="dk1"/>
                </a:solidFill>
              </a:endParaRPr>
            </a:p>
          </p:txBody>
        </p:sp>
        <p:cxnSp>
          <p:nvCxnSpPr>
            <p:cNvPr id="4" name="Google Shape;71;p14">
              <a:extLst>
                <a:ext uri="{FF2B5EF4-FFF2-40B4-BE49-F238E27FC236}">
                  <a16:creationId xmlns:a16="http://schemas.microsoft.com/office/drawing/2014/main" id="{E7E13E45-E401-AF9C-DA34-E44EA386994F}"/>
                </a:ext>
              </a:extLst>
            </p:cNvPr>
            <p:cNvCxnSpPr/>
            <p:nvPr/>
          </p:nvCxnSpPr>
          <p:spPr>
            <a:xfrm>
              <a:off x="4000500" y="5003475"/>
              <a:ext cx="5166300" cy="0"/>
            </a:xfrm>
            <a:prstGeom prst="straightConnector1">
              <a:avLst/>
            </a:prstGeom>
            <a:noFill/>
            <a:ln w="9525" cap="flat" cmpd="sng">
              <a:solidFill>
                <a:schemeClr val="dk2"/>
              </a:solidFill>
              <a:prstDash val="solid"/>
              <a:round/>
              <a:headEnd type="none" w="med" len="med"/>
              <a:tailEnd type="none" w="med" len="med"/>
            </a:ln>
          </p:spPr>
        </p:cxn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35"/>
          <p:cNvPicPr preferRelativeResize="0"/>
          <p:nvPr/>
        </p:nvPicPr>
        <p:blipFill rotWithShape="1">
          <a:blip r:embed="rId3">
            <a:alphaModFix/>
          </a:blip>
          <a:srcRect t="14033" r="3025" b="3945"/>
          <a:stretch/>
        </p:blipFill>
        <p:spPr>
          <a:xfrm>
            <a:off x="0" y="0"/>
            <a:ext cx="9144003" cy="5143501"/>
          </a:xfrm>
          <a:prstGeom prst="rect">
            <a:avLst/>
          </a:prstGeom>
          <a:noFill/>
          <a:ln>
            <a:noFill/>
          </a:ln>
        </p:spPr>
      </p:pic>
      <p:sp>
        <p:nvSpPr>
          <p:cNvPr id="284" name="Google Shape;284;p35"/>
          <p:cNvSpPr txBox="1">
            <a:spLocks noGrp="1"/>
          </p:cNvSpPr>
          <p:nvPr>
            <p:ph type="subTitle" idx="1"/>
          </p:nvPr>
        </p:nvSpPr>
        <p:spPr>
          <a:xfrm>
            <a:off x="1758750" y="3931150"/>
            <a:ext cx="5626500" cy="1212300"/>
          </a:xfrm>
          <a:prstGeom prst="rect">
            <a:avLst/>
          </a:prstGeom>
        </p:spPr>
        <p:txBody>
          <a:bodyPr spcFirstLastPara="1" wrap="square" lIns="91425" tIns="91425" rIns="91425" bIns="91425" anchor="t" anchorCtr="0">
            <a:noAutofit/>
          </a:bodyPr>
          <a:lstStyle/>
          <a:p>
            <a:pPr marL="88900" lvl="0" indent="0" algn="ctr" rtl="0">
              <a:lnSpc>
                <a:spcPct val="88363"/>
              </a:lnSpc>
              <a:spcBef>
                <a:spcPts val="900"/>
              </a:spcBef>
              <a:spcAft>
                <a:spcPts val="0"/>
              </a:spcAft>
              <a:buClr>
                <a:schemeClr val="dk1"/>
              </a:buClr>
              <a:buSzPts val="1100"/>
              <a:buFont typeface="Arial"/>
              <a:buNone/>
            </a:pPr>
            <a:r>
              <a:rPr lang="en" sz="1200" b="1">
                <a:solidFill>
                  <a:schemeClr val="lt1"/>
                </a:solidFill>
              </a:rPr>
              <a:t>Mojca Rupar Korošec, Ph.D.</a:t>
            </a:r>
            <a:endParaRPr sz="1200" b="1">
              <a:solidFill>
                <a:schemeClr val="lt1"/>
              </a:solidFill>
            </a:endParaRPr>
          </a:p>
          <a:p>
            <a:pPr marL="88900" lvl="0" indent="0" algn="ctr" rtl="0">
              <a:lnSpc>
                <a:spcPct val="88363"/>
              </a:lnSpc>
              <a:spcBef>
                <a:spcPts val="900"/>
              </a:spcBef>
              <a:spcAft>
                <a:spcPts val="0"/>
              </a:spcAft>
              <a:buClr>
                <a:schemeClr val="dk1"/>
              </a:buClr>
              <a:buSzPts val="1100"/>
              <a:buFont typeface="Arial"/>
              <a:buNone/>
            </a:pPr>
            <a:r>
              <a:rPr lang="en" sz="1000">
                <a:solidFill>
                  <a:schemeClr val="lt1"/>
                </a:solidFill>
              </a:rPr>
              <a:t>Research Assistant and Library Councillor, National and University Library, Ljubljana, Slovenia.</a:t>
            </a:r>
            <a:br>
              <a:rPr lang="en" sz="1000">
                <a:solidFill>
                  <a:schemeClr val="lt1"/>
                </a:solidFill>
              </a:rPr>
            </a:br>
            <a:r>
              <a:rPr lang="en" sz="1000" b="1" u="sng">
                <a:solidFill>
                  <a:schemeClr val="lt1"/>
                </a:solidFill>
              </a:rPr>
              <a:t>mojca.rupar-korosec@nuk.uni-lj.si</a:t>
            </a:r>
            <a:endParaRPr sz="1000" b="1" u="sng">
              <a:solidFill>
                <a:schemeClr val="lt1"/>
              </a:solidFill>
            </a:endParaRPr>
          </a:p>
        </p:txBody>
      </p:sp>
      <p:pic>
        <p:nvPicPr>
          <p:cNvPr id="285" name="Google Shape;285;p35"/>
          <p:cNvPicPr preferRelativeResize="0"/>
          <p:nvPr/>
        </p:nvPicPr>
        <p:blipFill rotWithShape="1">
          <a:blip r:embed="rId4">
            <a:alphaModFix/>
          </a:blip>
          <a:srcRect l="26457" t="28147" r="27917" b="23570"/>
          <a:stretch/>
        </p:blipFill>
        <p:spPr>
          <a:xfrm>
            <a:off x="358275" y="4061900"/>
            <a:ext cx="1298976" cy="773199"/>
          </a:xfrm>
          <a:prstGeom prst="rect">
            <a:avLst/>
          </a:prstGeom>
          <a:noFill/>
          <a:ln>
            <a:noFill/>
          </a:ln>
        </p:spPr>
      </p:pic>
      <p:sp>
        <p:nvSpPr>
          <p:cNvPr id="286" name="Google Shape;286;p35"/>
          <p:cNvSpPr txBox="1"/>
          <p:nvPr/>
        </p:nvSpPr>
        <p:spPr>
          <a:xfrm>
            <a:off x="1923000" y="300550"/>
            <a:ext cx="5298000" cy="554100"/>
          </a:xfrm>
          <a:prstGeom prst="rect">
            <a:avLst/>
          </a:prstGeom>
          <a:noFill/>
          <a:ln>
            <a:noFill/>
          </a:ln>
        </p:spPr>
        <p:txBody>
          <a:bodyPr spcFirstLastPara="1" wrap="square" lIns="91425" tIns="91425" rIns="91425" bIns="91425" anchor="t" anchorCtr="0">
            <a:spAutoFit/>
          </a:bodyPr>
          <a:lstStyle/>
          <a:p>
            <a:pPr marL="0" lvl="0" indent="0" algn="ctr" rtl="0">
              <a:lnSpc>
                <a:spcPct val="88363"/>
              </a:lnSpc>
              <a:spcBef>
                <a:spcPts val="900"/>
              </a:spcBef>
              <a:spcAft>
                <a:spcPts val="0"/>
              </a:spcAft>
              <a:buNone/>
            </a:pPr>
            <a:r>
              <a:rPr lang="en" sz="1200">
                <a:solidFill>
                  <a:schemeClr val="lt1"/>
                </a:solidFill>
              </a:rPr>
              <a:t>IFLA WLIC 2022 </a:t>
            </a:r>
            <a:br>
              <a:rPr lang="en" sz="1200">
                <a:solidFill>
                  <a:schemeClr val="lt1"/>
                </a:solidFill>
              </a:rPr>
            </a:br>
            <a:r>
              <a:rPr lang="en" sz="1200">
                <a:solidFill>
                  <a:schemeClr val="lt1"/>
                </a:solidFill>
              </a:rPr>
              <a:t>Satellite Meeting: New Horizons in Artificial Intelligence in Libraries</a:t>
            </a:r>
            <a:endParaRPr sz="1200"/>
          </a:p>
        </p:txBody>
      </p:sp>
      <p:sp>
        <p:nvSpPr>
          <p:cNvPr id="287" name="Google Shape;287;p35"/>
          <p:cNvSpPr txBox="1">
            <a:spLocks noGrp="1"/>
          </p:cNvSpPr>
          <p:nvPr>
            <p:ph type="subTitle" idx="1"/>
          </p:nvPr>
        </p:nvSpPr>
        <p:spPr>
          <a:xfrm rot="-5400000">
            <a:off x="7732200" y="3848650"/>
            <a:ext cx="2217600" cy="351300"/>
          </a:xfrm>
          <a:prstGeom prst="rect">
            <a:avLst/>
          </a:prstGeom>
        </p:spPr>
        <p:txBody>
          <a:bodyPr spcFirstLastPara="1" wrap="square" lIns="91425" tIns="91425" rIns="91425" bIns="91425" anchor="t" anchorCtr="0">
            <a:noAutofit/>
          </a:bodyPr>
          <a:lstStyle/>
          <a:p>
            <a:pPr marL="88900" lvl="0" indent="0" algn="l" rtl="0">
              <a:lnSpc>
                <a:spcPct val="88363"/>
              </a:lnSpc>
              <a:spcBef>
                <a:spcPts val="900"/>
              </a:spcBef>
              <a:spcAft>
                <a:spcPts val="0"/>
              </a:spcAft>
              <a:buClr>
                <a:schemeClr val="dk1"/>
              </a:buClr>
              <a:buSzPts val="1100"/>
              <a:buFont typeface="Arial"/>
              <a:buNone/>
            </a:pPr>
            <a:r>
              <a:rPr lang="en" sz="600">
                <a:solidFill>
                  <a:schemeClr val="lt1"/>
                </a:solidFill>
              </a:rPr>
              <a:t>Photo: Pexels, Tara Winstead</a:t>
            </a:r>
            <a:endParaRPr sz="600">
              <a:solidFill>
                <a:schemeClr val="lt1"/>
              </a:solidFill>
            </a:endParaRPr>
          </a:p>
        </p:txBody>
      </p:sp>
      <p:sp>
        <p:nvSpPr>
          <p:cNvPr id="288" name="Google Shape;288;p35"/>
          <p:cNvSpPr txBox="1">
            <a:spLocks noGrp="1"/>
          </p:cNvSpPr>
          <p:nvPr>
            <p:ph type="ctrTitle"/>
          </p:nvPr>
        </p:nvSpPr>
        <p:spPr>
          <a:xfrm>
            <a:off x="2823600" y="1860450"/>
            <a:ext cx="3496800" cy="1422600"/>
          </a:xfrm>
          <a:prstGeom prst="rect">
            <a:avLst/>
          </a:prstGeom>
          <a:ln>
            <a:noFill/>
          </a:ln>
        </p:spPr>
        <p:txBody>
          <a:bodyPr spcFirstLastPara="1" wrap="square" lIns="91425" tIns="91425" rIns="91425" bIns="91425" anchor="b" anchorCtr="0">
            <a:noAutofit/>
          </a:bodyPr>
          <a:lstStyle/>
          <a:p>
            <a:pPr marL="0" lvl="0" indent="0" algn="ctr" rtl="0">
              <a:lnSpc>
                <a:spcPct val="88363"/>
              </a:lnSpc>
              <a:spcBef>
                <a:spcPts val="900"/>
              </a:spcBef>
              <a:spcAft>
                <a:spcPts val="0"/>
              </a:spcAft>
              <a:buNone/>
            </a:pPr>
            <a:r>
              <a:rPr lang="en" sz="2600" b="1">
                <a:solidFill>
                  <a:schemeClr val="lt1"/>
                </a:solidFill>
              </a:rPr>
              <a:t>THANK YOU!</a:t>
            </a:r>
            <a:endParaRPr sz="2600" b="1">
              <a:solidFill>
                <a:schemeClr val="lt1"/>
              </a:solidFill>
            </a:endParaRPr>
          </a:p>
          <a:p>
            <a:pPr marL="0" lvl="0" indent="0" algn="ctr" rtl="0">
              <a:lnSpc>
                <a:spcPct val="109090"/>
              </a:lnSpc>
              <a:spcBef>
                <a:spcPts val="1200"/>
              </a:spcBef>
              <a:spcAft>
                <a:spcPts val="0"/>
              </a:spcAft>
              <a:buNone/>
            </a:pPr>
            <a:r>
              <a:rPr lang="en" sz="1700" b="1">
                <a:solidFill>
                  <a:schemeClr val="lt1"/>
                </a:solidFill>
              </a:rPr>
              <a:t>Artificial intelligence is already in libraries, let's master it</a:t>
            </a:r>
            <a:endParaRPr sz="3300" b="1">
              <a:solidFill>
                <a:schemeClr val="l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6"/>
          <p:cNvSpPr txBox="1"/>
          <p:nvPr/>
        </p:nvSpPr>
        <p:spPr>
          <a:xfrm>
            <a:off x="685800" y="617288"/>
            <a:ext cx="3900000" cy="41199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Clr>
                <a:schemeClr val="dk1"/>
              </a:buClr>
              <a:buSzPts val="1100"/>
              <a:buFont typeface="Arial"/>
              <a:buNone/>
            </a:pPr>
            <a:r>
              <a:rPr lang="en" sz="550" b="1">
                <a:solidFill>
                  <a:schemeClr val="dk1"/>
                </a:solidFill>
              </a:rPr>
              <a:t>ALAN TURING INSTITUTE.</a:t>
            </a:r>
            <a:r>
              <a:rPr lang="en" sz="550">
                <a:solidFill>
                  <a:schemeClr val="dk1"/>
                </a:solidFill>
              </a:rPr>
              <a:t> </a:t>
            </a:r>
            <a:r>
              <a:rPr lang="en" sz="550" i="1">
                <a:solidFill>
                  <a:schemeClr val="dk1"/>
                </a:solidFill>
              </a:rPr>
              <a:t>What is data ethics?</a:t>
            </a:r>
            <a:r>
              <a:rPr lang="en" sz="550">
                <a:solidFill>
                  <a:schemeClr val="dk1"/>
                </a:solidFill>
              </a:rPr>
              <a:t>: Alan Turing Institute Publications 2016. London, United Kingdom, 2016. Available in:</a:t>
            </a:r>
            <a:r>
              <a:rPr lang="en" sz="550">
                <a:solidFill>
                  <a:schemeClr val="dk1"/>
                </a:solidFill>
                <a:uFill>
                  <a:noFill/>
                </a:uFill>
                <a:hlinkClick r:id="rId3">
                  <a:extLst>
                    <a:ext uri="{A12FA001-AC4F-418D-AE19-62706E023703}">
                      <ahyp:hlinkClr xmlns:ahyp="http://schemas.microsoft.com/office/drawing/2018/hyperlinkcolor" val="tx"/>
                    </a:ext>
                  </a:extLst>
                </a:hlinkClick>
              </a:rPr>
              <a:t> </a:t>
            </a:r>
            <a:r>
              <a:rPr lang="en" sz="550" u="sng">
                <a:solidFill>
                  <a:schemeClr val="dk1"/>
                </a:solidFill>
                <a:hlinkClick r:id="rId3">
                  <a:extLst>
                    <a:ext uri="{A12FA001-AC4F-418D-AE19-62706E023703}">
                      <ahyp:hlinkClr xmlns:ahyp="http://schemas.microsoft.com/office/drawing/2018/hyperlinkcolor" val="tx"/>
                    </a:ext>
                  </a:extLst>
                </a:hlinkClick>
              </a:rPr>
              <a:t>https://www.turing.ac.uk/research/publications/what-data-ethics</a:t>
            </a:r>
            <a:endParaRPr sz="550" u="sng">
              <a:solidFill>
                <a:schemeClr val="dk1"/>
              </a:solidFill>
            </a:endParaRPr>
          </a:p>
          <a:p>
            <a:pPr marL="0" lvl="0" indent="355600" algn="l" rtl="0">
              <a:lnSpc>
                <a:spcPct val="100000"/>
              </a:lnSpc>
              <a:spcBef>
                <a:spcPts val="0"/>
              </a:spcBef>
              <a:spcAft>
                <a:spcPts val="0"/>
              </a:spcAft>
              <a:buClr>
                <a:schemeClr val="dk1"/>
              </a:buClr>
              <a:buSzPts val="1100"/>
              <a:buFont typeface="Arial"/>
              <a:buNone/>
            </a:pPr>
            <a:r>
              <a:rPr lang="en" sz="550">
                <a:solidFill>
                  <a:schemeClr val="dk1"/>
                </a:solidFill>
              </a:rPr>
              <a:t> </a:t>
            </a:r>
            <a:endParaRPr sz="55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550" b="1">
                <a:solidFill>
                  <a:schemeClr val="dk1"/>
                </a:solidFill>
              </a:rPr>
              <a:t>ALAN TURING INSTITUTE.</a:t>
            </a:r>
            <a:r>
              <a:rPr lang="en" sz="550">
                <a:solidFill>
                  <a:schemeClr val="dk1"/>
                </a:solidFill>
              </a:rPr>
              <a:t> </a:t>
            </a:r>
            <a:r>
              <a:rPr lang="en" sz="550" i="1">
                <a:solidFill>
                  <a:schemeClr val="dk1"/>
                </a:solidFill>
              </a:rPr>
              <a:t>Data ethics. How can data science and artificial intelligence be used for the good of society?</a:t>
            </a:r>
            <a:r>
              <a:rPr lang="en" sz="550">
                <a:solidFill>
                  <a:schemeClr val="dk1"/>
                </a:solidFill>
              </a:rPr>
              <a:t>: Alan Turing Institute Publications 2021. London, United Kingdom, 2021. Available in:</a:t>
            </a:r>
            <a:r>
              <a:rPr lang="en" sz="550">
                <a:solidFill>
                  <a:schemeClr val="dk1"/>
                </a:solidFill>
                <a:uFill>
                  <a:noFill/>
                </a:uFill>
                <a:hlinkClick r:id="rId4">
                  <a:extLst>
                    <a:ext uri="{A12FA001-AC4F-418D-AE19-62706E023703}">
                      <ahyp:hlinkClr xmlns:ahyp="http://schemas.microsoft.com/office/drawing/2018/hyperlinkcolor" val="tx"/>
                    </a:ext>
                  </a:extLst>
                </a:hlinkClick>
              </a:rPr>
              <a:t> </a:t>
            </a:r>
            <a:r>
              <a:rPr lang="en" sz="550" u="sng">
                <a:solidFill>
                  <a:schemeClr val="dk1"/>
                </a:solidFill>
                <a:hlinkClick r:id="rId4">
                  <a:extLst>
                    <a:ext uri="{A12FA001-AC4F-418D-AE19-62706E023703}">
                      <ahyp:hlinkClr xmlns:ahyp="http://schemas.microsoft.com/office/drawing/2018/hyperlinkcolor" val="tx"/>
                    </a:ext>
                  </a:extLst>
                </a:hlinkClick>
              </a:rPr>
              <a:t>https://www.turing.ac.uk/research/data-ethics</a:t>
            </a:r>
            <a:r>
              <a:rPr lang="en" sz="550" u="sng">
                <a:solidFill>
                  <a:schemeClr val="dk1"/>
                </a:solidFill>
              </a:rPr>
              <a:t> </a:t>
            </a:r>
            <a:r>
              <a:rPr lang="en" sz="550" b="1">
                <a:solidFill>
                  <a:schemeClr val="dk1"/>
                </a:solidFill>
              </a:rPr>
              <a:t> </a:t>
            </a:r>
            <a:endParaRPr sz="550"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550">
                <a:solidFill>
                  <a:schemeClr val="dk1"/>
                </a:solidFill>
                <a:highlight>
                  <a:srgbClr val="FFFFFF"/>
                </a:highlight>
              </a:rPr>
              <a:t>2021. London, United Kingdom, 2021. Available in:</a:t>
            </a:r>
            <a:r>
              <a:rPr lang="en" sz="550">
                <a:solidFill>
                  <a:schemeClr val="dk1"/>
                </a:solidFill>
                <a:highlight>
                  <a:srgbClr val="FFFFFF"/>
                </a:highlight>
                <a:uFill>
                  <a:noFill/>
                </a:uFill>
                <a:hlinkClick r:id="rId5">
                  <a:extLst>
                    <a:ext uri="{A12FA001-AC4F-418D-AE19-62706E023703}">
                      <ahyp:hlinkClr xmlns:ahyp="http://schemas.microsoft.com/office/drawing/2018/hyperlinkcolor" val="tx"/>
                    </a:ext>
                  </a:extLst>
                </a:hlinkClick>
              </a:rPr>
              <a:t> </a:t>
            </a:r>
            <a:r>
              <a:rPr lang="en" sz="550" u="sng">
                <a:solidFill>
                  <a:schemeClr val="dk1"/>
                </a:solidFill>
                <a:highlight>
                  <a:srgbClr val="FFFFFF"/>
                </a:highlight>
                <a:hlinkClick r:id="rId5">
                  <a:extLst>
                    <a:ext uri="{A12FA001-AC4F-418D-AE19-62706E023703}">
                      <ahyp:hlinkClr xmlns:ahyp="http://schemas.microsoft.com/office/drawing/2018/hyperlinkcolor" val="tx"/>
                    </a:ext>
                  </a:extLst>
                </a:hlinkClick>
              </a:rPr>
              <a:t>https://www.turing.ac.uk/research/interest-groups/data-ethics-group</a:t>
            </a:r>
            <a:r>
              <a:rPr lang="en" sz="550" u="sng">
                <a:solidFill>
                  <a:schemeClr val="dk1"/>
                </a:solidFill>
                <a:highlight>
                  <a:srgbClr val="FFFFFF"/>
                </a:highlight>
              </a:rPr>
              <a:t> </a:t>
            </a:r>
            <a:r>
              <a:rPr lang="en" sz="550">
                <a:solidFill>
                  <a:schemeClr val="dk1"/>
                </a:solidFill>
                <a:highlight>
                  <a:srgbClr val="FFFFFF"/>
                </a:highlight>
              </a:rPr>
              <a:t> </a:t>
            </a:r>
            <a:endParaRPr sz="550">
              <a:solidFill>
                <a:schemeClr val="dk1"/>
              </a:solidFill>
              <a:highlight>
                <a:srgbClr val="FFFFFF"/>
              </a:highlight>
            </a:endParaRPr>
          </a:p>
          <a:p>
            <a:pPr marL="0" lvl="0" indent="355600" algn="l" rtl="0">
              <a:lnSpc>
                <a:spcPct val="100000"/>
              </a:lnSpc>
              <a:spcBef>
                <a:spcPts val="0"/>
              </a:spcBef>
              <a:spcAft>
                <a:spcPts val="0"/>
              </a:spcAft>
              <a:buClr>
                <a:schemeClr val="dk1"/>
              </a:buClr>
              <a:buSzPts val="1100"/>
              <a:buFont typeface="Arial"/>
              <a:buNone/>
            </a:pPr>
            <a:r>
              <a:rPr lang="en" sz="550">
                <a:solidFill>
                  <a:schemeClr val="dk1"/>
                </a:solidFill>
                <a:highlight>
                  <a:srgbClr val="FFFFFF"/>
                </a:highlight>
              </a:rPr>
              <a:t> </a:t>
            </a:r>
            <a:endParaRPr sz="550">
              <a:solidFill>
                <a:schemeClr val="dk1"/>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en" sz="550" b="1">
                <a:solidFill>
                  <a:schemeClr val="dk1"/>
                </a:solidFill>
                <a:highlight>
                  <a:srgbClr val="FFFFFF"/>
                </a:highlight>
              </a:rPr>
              <a:t>ALAN TURING INSTITUTE. </a:t>
            </a:r>
            <a:r>
              <a:rPr lang="en" sz="550" i="1">
                <a:solidFill>
                  <a:schemeClr val="dk1"/>
                </a:solidFill>
                <a:highlight>
                  <a:srgbClr val="FFFFFF"/>
                </a:highlight>
              </a:rPr>
              <a:t>DEG Dialogues Theme 2022: AI, Power, and the Public Interest: Who’s in control?</a:t>
            </a:r>
            <a:r>
              <a:rPr lang="en" sz="550">
                <a:solidFill>
                  <a:schemeClr val="dk1"/>
                </a:solidFill>
                <a:highlight>
                  <a:srgbClr val="FFFFFF"/>
                </a:highlight>
              </a:rPr>
              <a:t>: Alan Turing Institute Publications. 2022. London, United Kingdom, 2022. Available in:</a:t>
            </a:r>
            <a:r>
              <a:rPr lang="en" sz="550">
                <a:solidFill>
                  <a:schemeClr val="dk1"/>
                </a:solidFill>
                <a:highlight>
                  <a:srgbClr val="FFFFFF"/>
                </a:highlight>
                <a:uFill>
                  <a:noFill/>
                </a:uFill>
                <a:hlinkClick r:id="rId6">
                  <a:extLst>
                    <a:ext uri="{A12FA001-AC4F-418D-AE19-62706E023703}">
                      <ahyp:hlinkClr xmlns:ahyp="http://schemas.microsoft.com/office/drawing/2018/hyperlinkcolor" val="tx"/>
                    </a:ext>
                  </a:extLst>
                </a:hlinkClick>
              </a:rPr>
              <a:t> </a:t>
            </a:r>
            <a:r>
              <a:rPr lang="en" sz="550" u="sng">
                <a:solidFill>
                  <a:schemeClr val="dk1"/>
                </a:solidFill>
                <a:highlight>
                  <a:srgbClr val="FFFFFF"/>
                </a:highlight>
                <a:hlinkClick r:id="rId6">
                  <a:extLst>
                    <a:ext uri="{A12FA001-AC4F-418D-AE19-62706E023703}">
                      <ahyp:hlinkClr xmlns:ahyp="http://schemas.microsoft.com/office/drawing/2018/hyperlinkcolor" val="tx"/>
                    </a:ext>
                  </a:extLst>
                </a:hlinkClick>
              </a:rPr>
              <a:t>https://www.turing.ac.uk/sites/default/files/2022-02/deg_dialogues_theme_2022.pdf</a:t>
            </a:r>
            <a:endParaRPr sz="550">
              <a:solidFill>
                <a:schemeClr val="dk1"/>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en" sz="550">
                <a:solidFill>
                  <a:schemeClr val="dk1"/>
                </a:solidFill>
                <a:highlight>
                  <a:srgbClr val="FFFFFF"/>
                </a:highlight>
              </a:rPr>
              <a:t> </a:t>
            </a:r>
            <a:endParaRPr sz="550">
              <a:solidFill>
                <a:schemeClr val="dk1"/>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en" sz="550" b="1" u="sng">
                <a:solidFill>
                  <a:schemeClr val="dk1"/>
                </a:solidFill>
                <a:highlight>
                  <a:srgbClr val="FFFFFF"/>
                </a:highlight>
              </a:rPr>
              <a:t>DATA ETHICS</a:t>
            </a:r>
            <a:r>
              <a:rPr lang="en" sz="550" u="sng">
                <a:solidFill>
                  <a:schemeClr val="dk1"/>
                </a:solidFill>
                <a:highlight>
                  <a:srgbClr val="FFFFFF"/>
                </a:highlight>
              </a:rPr>
              <a:t>.</a:t>
            </a:r>
            <a:r>
              <a:rPr lang="en" sz="550">
                <a:solidFill>
                  <a:schemeClr val="dk1"/>
                </a:solidFill>
                <a:highlight>
                  <a:srgbClr val="FFFFFF"/>
                </a:highlight>
              </a:rPr>
              <a:t> </a:t>
            </a:r>
            <a:r>
              <a:rPr lang="en" sz="550" i="1">
                <a:solidFill>
                  <a:schemeClr val="dk1"/>
                </a:solidFill>
                <a:highlight>
                  <a:srgbClr val="FFFFFF"/>
                </a:highlight>
              </a:rPr>
              <a:t>Data Ethics</a:t>
            </a:r>
            <a:r>
              <a:rPr lang="en" sz="550">
                <a:solidFill>
                  <a:schemeClr val="dk1"/>
                </a:solidFill>
                <a:highlight>
                  <a:srgbClr val="FFFFFF"/>
                </a:highlight>
              </a:rPr>
              <a:t>: ThinkDoTank DataEthics 2020. Kobenhavn, Denmark, 2020. Available in: </a:t>
            </a:r>
            <a:r>
              <a:rPr lang="en" sz="550" u="sng">
                <a:solidFill>
                  <a:schemeClr val="dk1"/>
                </a:solidFill>
                <a:highlight>
                  <a:srgbClr val="FFFFFF"/>
                </a:highlight>
                <a:hlinkClick r:id="rId7">
                  <a:extLst>
                    <a:ext uri="{A12FA001-AC4F-418D-AE19-62706E023703}">
                      <ahyp:hlinkClr xmlns:ahyp="http://schemas.microsoft.com/office/drawing/2018/hyperlinkcolor" val="tx"/>
                    </a:ext>
                  </a:extLst>
                </a:hlinkClick>
              </a:rPr>
              <a:t>https://dataethics.eu/</a:t>
            </a:r>
            <a:endParaRPr sz="550" b="1">
              <a:solidFill>
                <a:schemeClr val="dk1"/>
              </a:solidFill>
              <a:highlight>
                <a:srgbClr val="FFFFFF"/>
              </a:highlight>
            </a:endParaRPr>
          </a:p>
          <a:p>
            <a:pPr marL="0" lvl="0" indent="0" algn="l" rtl="0">
              <a:lnSpc>
                <a:spcPct val="100000"/>
              </a:lnSpc>
              <a:spcBef>
                <a:spcPts val="800"/>
              </a:spcBef>
              <a:spcAft>
                <a:spcPts val="0"/>
              </a:spcAft>
              <a:buClr>
                <a:schemeClr val="dk1"/>
              </a:buClr>
              <a:buSzPts val="1100"/>
              <a:buFont typeface="Arial"/>
              <a:buNone/>
            </a:pPr>
            <a:r>
              <a:rPr lang="en" sz="550" b="1">
                <a:solidFill>
                  <a:schemeClr val="dk1"/>
                </a:solidFill>
                <a:highlight>
                  <a:srgbClr val="FFFFFF"/>
                </a:highlight>
              </a:rPr>
              <a:t>EUIPO.</a:t>
            </a:r>
            <a:r>
              <a:rPr lang="en" sz="550">
                <a:solidFill>
                  <a:schemeClr val="dk1"/>
                </a:solidFill>
                <a:highlight>
                  <a:srgbClr val="FFFFFF"/>
                </a:highlight>
              </a:rPr>
              <a:t> </a:t>
            </a:r>
            <a:r>
              <a:rPr lang="en" sz="550" i="1">
                <a:solidFill>
                  <a:schemeClr val="dk1"/>
                </a:solidFill>
                <a:highlight>
                  <a:srgbClr val="FFFFFF"/>
                </a:highlight>
              </a:rPr>
              <a:t>Transparency Portal</a:t>
            </a:r>
            <a:r>
              <a:rPr lang="en" sz="550">
                <a:solidFill>
                  <a:schemeClr val="dk1"/>
                </a:solidFill>
                <a:highlight>
                  <a:srgbClr val="FFFFFF"/>
                </a:highlight>
              </a:rPr>
              <a:t>: EU Intellectual Property Office 2020. Alicante, Spain, 2020. Available in: </a:t>
            </a:r>
            <a:r>
              <a:rPr lang="en" sz="550" u="sng">
                <a:solidFill>
                  <a:schemeClr val="dk1"/>
                </a:solidFill>
                <a:highlight>
                  <a:srgbClr val="FFFFFF"/>
                </a:highlight>
                <a:hlinkClick r:id="rId8">
                  <a:extLst>
                    <a:ext uri="{A12FA001-AC4F-418D-AE19-62706E023703}">
                      <ahyp:hlinkClr xmlns:ahyp="http://schemas.microsoft.com/office/drawing/2018/hyperlinkcolor" val="tx"/>
                    </a:ext>
                  </a:extLst>
                </a:hlinkClick>
              </a:rPr>
              <a:t>https://euipo.europa.eu/ohimportal/en/transparency-portal</a:t>
            </a:r>
            <a:r>
              <a:rPr lang="en" sz="550">
                <a:solidFill>
                  <a:schemeClr val="dk1"/>
                </a:solidFill>
                <a:highlight>
                  <a:srgbClr val="FFFFFF"/>
                </a:highlight>
              </a:rPr>
              <a:t> </a:t>
            </a:r>
            <a:endParaRPr sz="550">
              <a:solidFill>
                <a:schemeClr val="dk1"/>
              </a:solidFill>
              <a:highlight>
                <a:srgbClr val="FFFFFF"/>
              </a:highlight>
              <a:uFill>
                <a:noFill/>
              </a:uFill>
              <a:hlinkClick r:id="rId9">
                <a:extLst>
                  <a:ext uri="{A12FA001-AC4F-418D-AE19-62706E023703}">
                    <ahyp:hlinkClr xmlns:ahyp="http://schemas.microsoft.com/office/drawing/2018/hyperlinkcolor" val="tx"/>
                  </a:ext>
                </a:extLst>
              </a:hlinkClick>
            </a:endParaRPr>
          </a:p>
          <a:p>
            <a:pPr marL="0" lvl="0" indent="0" algn="l" rtl="0">
              <a:lnSpc>
                <a:spcPct val="100000"/>
              </a:lnSpc>
              <a:spcBef>
                <a:spcPts val="800"/>
              </a:spcBef>
              <a:spcAft>
                <a:spcPts val="0"/>
              </a:spcAft>
              <a:buClr>
                <a:schemeClr val="dk1"/>
              </a:buClr>
              <a:buSzPts val="1100"/>
              <a:buFont typeface="Arial"/>
              <a:buNone/>
            </a:pPr>
            <a:r>
              <a:rPr lang="en" sz="550" b="1">
                <a:solidFill>
                  <a:schemeClr val="dk1"/>
                </a:solidFill>
                <a:highlight>
                  <a:srgbClr val="FFFFFF"/>
                </a:highlight>
              </a:rPr>
              <a:t>EUROPEAN  COMMISION.</a:t>
            </a:r>
            <a:r>
              <a:rPr lang="en" sz="550">
                <a:solidFill>
                  <a:schemeClr val="dk1"/>
                </a:solidFill>
                <a:highlight>
                  <a:srgbClr val="FFFFFF"/>
                </a:highlight>
              </a:rPr>
              <a:t> </a:t>
            </a:r>
            <a:r>
              <a:rPr lang="en" sz="550" i="1">
                <a:solidFill>
                  <a:schemeClr val="dk1"/>
                </a:solidFill>
                <a:highlight>
                  <a:srgbClr val="FFFFFF"/>
                </a:highlight>
              </a:rPr>
              <a:t>Ethics guidelines for trustworthy AI</a:t>
            </a:r>
            <a:r>
              <a:rPr lang="en" sz="550">
                <a:solidFill>
                  <a:schemeClr val="dk1"/>
                </a:solidFill>
                <a:highlight>
                  <a:srgbClr val="FFFFFF"/>
                </a:highlight>
              </a:rPr>
              <a:t>: EC Reports 8. 4. 2019. Strasbourg, France, 2019. Available in:</a:t>
            </a:r>
            <a:r>
              <a:rPr lang="en" sz="550">
                <a:solidFill>
                  <a:schemeClr val="dk1"/>
                </a:solidFill>
                <a:highlight>
                  <a:srgbClr val="FFFFFF"/>
                </a:highlight>
                <a:uFill>
                  <a:noFill/>
                </a:uFill>
                <a:hlinkClick r:id="rId10">
                  <a:extLst>
                    <a:ext uri="{A12FA001-AC4F-418D-AE19-62706E023703}">
                      <ahyp:hlinkClr xmlns:ahyp="http://schemas.microsoft.com/office/drawing/2018/hyperlinkcolor" val="tx"/>
                    </a:ext>
                  </a:extLst>
                </a:hlinkClick>
              </a:rPr>
              <a:t> </a:t>
            </a:r>
            <a:r>
              <a:rPr lang="en" sz="550" u="sng">
                <a:solidFill>
                  <a:schemeClr val="dk1"/>
                </a:solidFill>
                <a:highlight>
                  <a:srgbClr val="FFFFFF"/>
                </a:highlight>
                <a:hlinkClick r:id="rId10">
                  <a:extLst>
                    <a:ext uri="{A12FA001-AC4F-418D-AE19-62706E023703}">
                      <ahyp:hlinkClr xmlns:ahyp="http://schemas.microsoft.com/office/drawing/2018/hyperlinkcolor" val="tx"/>
                    </a:ext>
                  </a:extLst>
                </a:hlinkClick>
              </a:rPr>
              <a:t>https://digital-strategy.ec.europa.eu/en/library/ethics-guidelines-trustworthy-ai</a:t>
            </a:r>
            <a:r>
              <a:rPr lang="en" sz="550" u="sng">
                <a:solidFill>
                  <a:schemeClr val="dk1"/>
                </a:solidFill>
                <a:highlight>
                  <a:srgbClr val="FFFFFF"/>
                </a:highlight>
              </a:rPr>
              <a:t>  </a:t>
            </a:r>
            <a:endParaRPr sz="550" u="sng">
              <a:solidFill>
                <a:schemeClr val="dk1"/>
              </a:solidFill>
              <a:highlight>
                <a:srgbClr val="FFFFFF"/>
              </a:highlight>
            </a:endParaRPr>
          </a:p>
          <a:p>
            <a:pPr marL="0" lvl="0" indent="0" algn="l" rtl="0">
              <a:lnSpc>
                <a:spcPct val="100000"/>
              </a:lnSpc>
              <a:spcBef>
                <a:spcPts val="800"/>
              </a:spcBef>
              <a:spcAft>
                <a:spcPts val="0"/>
              </a:spcAft>
              <a:buClr>
                <a:schemeClr val="dk1"/>
              </a:buClr>
              <a:buSzPts val="1100"/>
              <a:buFont typeface="Arial"/>
              <a:buNone/>
            </a:pPr>
            <a:r>
              <a:rPr lang="en" sz="550" b="1">
                <a:solidFill>
                  <a:schemeClr val="dk1"/>
                </a:solidFill>
                <a:highlight>
                  <a:srgbClr val="FFFFFF"/>
                </a:highlight>
              </a:rPr>
              <a:t>EUROPEAN PARLIAMENT.</a:t>
            </a:r>
            <a:r>
              <a:rPr lang="en" sz="550">
                <a:solidFill>
                  <a:schemeClr val="dk1"/>
                </a:solidFill>
                <a:highlight>
                  <a:srgbClr val="FFFFFF"/>
                </a:highlight>
              </a:rPr>
              <a:t> </a:t>
            </a:r>
            <a:r>
              <a:rPr lang="en" sz="550" i="1">
                <a:solidFill>
                  <a:schemeClr val="dk1"/>
                </a:solidFill>
                <a:highlight>
                  <a:srgbClr val="FFFFFF"/>
                </a:highlight>
              </a:rPr>
              <a:t>The ethics of artificial intelligence: Issues and initiatives</a:t>
            </a:r>
            <a:r>
              <a:rPr lang="en" sz="550">
                <a:solidFill>
                  <a:schemeClr val="dk1"/>
                </a:solidFill>
                <a:highlight>
                  <a:srgbClr val="FFFFFF"/>
                </a:highlight>
              </a:rPr>
              <a:t>: EPRS  (EP Research Service) March 2020. Strasbourg, France, 2020. Available in:</a:t>
            </a:r>
            <a:r>
              <a:rPr lang="en" sz="550">
                <a:solidFill>
                  <a:schemeClr val="dk1"/>
                </a:solidFill>
                <a:highlight>
                  <a:srgbClr val="FFFFFF"/>
                </a:highlight>
                <a:uFill>
                  <a:noFill/>
                </a:uFill>
                <a:hlinkClick r:id="rId11">
                  <a:extLst>
                    <a:ext uri="{A12FA001-AC4F-418D-AE19-62706E023703}">
                      <ahyp:hlinkClr xmlns:ahyp="http://schemas.microsoft.com/office/drawing/2018/hyperlinkcolor" val="tx"/>
                    </a:ext>
                  </a:extLst>
                </a:hlinkClick>
              </a:rPr>
              <a:t> </a:t>
            </a:r>
            <a:r>
              <a:rPr lang="en" sz="550" u="sng">
                <a:solidFill>
                  <a:schemeClr val="dk1"/>
                </a:solidFill>
                <a:highlight>
                  <a:srgbClr val="FFFFFF"/>
                </a:highlight>
                <a:hlinkClick r:id="rId11">
                  <a:extLst>
                    <a:ext uri="{A12FA001-AC4F-418D-AE19-62706E023703}">
                      <ahyp:hlinkClr xmlns:ahyp="http://schemas.microsoft.com/office/drawing/2018/hyperlinkcolor" val="tx"/>
                    </a:ext>
                  </a:extLst>
                </a:hlinkClick>
              </a:rPr>
              <a:t>https://www.europarl.europa.eu/RegData/etudes/STUD/2020/634452/EPRS_STU(2020)634452_EN.pdf</a:t>
            </a:r>
            <a:endParaRPr sz="550" u="sng">
              <a:solidFill>
                <a:schemeClr val="dk1"/>
              </a:solidFill>
              <a:highlight>
                <a:srgbClr val="FFFFFF"/>
              </a:highlight>
            </a:endParaRPr>
          </a:p>
          <a:p>
            <a:pPr marL="0" lvl="0" indent="0" algn="l" rtl="0">
              <a:lnSpc>
                <a:spcPct val="100000"/>
              </a:lnSpc>
              <a:spcBef>
                <a:spcPts val="800"/>
              </a:spcBef>
              <a:spcAft>
                <a:spcPts val="0"/>
              </a:spcAft>
              <a:buClr>
                <a:schemeClr val="dk1"/>
              </a:buClr>
              <a:buSzPts val="1100"/>
              <a:buFont typeface="Arial"/>
              <a:buNone/>
            </a:pPr>
            <a:r>
              <a:rPr lang="en" sz="550" b="1">
                <a:solidFill>
                  <a:schemeClr val="dk1"/>
                </a:solidFill>
                <a:highlight>
                  <a:srgbClr val="FFFFFF"/>
                </a:highlight>
              </a:rPr>
              <a:t>EUROPEAN PARLIAMENT.</a:t>
            </a:r>
            <a:r>
              <a:rPr lang="en" sz="550">
                <a:solidFill>
                  <a:schemeClr val="dk1"/>
                </a:solidFill>
                <a:highlight>
                  <a:srgbClr val="FFFFFF"/>
                </a:highlight>
              </a:rPr>
              <a:t> </a:t>
            </a:r>
            <a:r>
              <a:rPr lang="en" sz="550" i="1">
                <a:solidFill>
                  <a:schemeClr val="dk1"/>
                </a:solidFill>
                <a:highlight>
                  <a:srgbClr val="FFFFFF"/>
                </a:highlight>
              </a:rPr>
              <a:t>AI rules: what the European Parliament wants</a:t>
            </a:r>
            <a:r>
              <a:rPr lang="en" sz="550">
                <a:solidFill>
                  <a:schemeClr val="dk1"/>
                </a:solidFill>
                <a:highlight>
                  <a:srgbClr val="FFFFFF"/>
                </a:highlight>
              </a:rPr>
              <a:t>: EP News 21.10. 2020. Strasbourg, France, 2020. Available in: </a:t>
            </a:r>
            <a:r>
              <a:rPr lang="en" sz="550">
                <a:solidFill>
                  <a:schemeClr val="dk1"/>
                </a:solidFill>
                <a:highlight>
                  <a:srgbClr val="FFFFFF"/>
                </a:highlight>
                <a:uFill>
                  <a:noFill/>
                </a:uFill>
                <a:hlinkClick r:id="rId12">
                  <a:extLst>
                    <a:ext uri="{A12FA001-AC4F-418D-AE19-62706E023703}">
                      <ahyp:hlinkClr xmlns:ahyp="http://schemas.microsoft.com/office/drawing/2018/hyperlinkcolor" val="tx"/>
                    </a:ext>
                  </a:extLst>
                </a:hlinkClick>
              </a:rPr>
              <a:t> </a:t>
            </a:r>
            <a:r>
              <a:rPr lang="en" sz="550" u="sng">
                <a:solidFill>
                  <a:schemeClr val="dk1"/>
                </a:solidFill>
                <a:highlight>
                  <a:srgbClr val="FFFFFF"/>
                </a:highlight>
                <a:hlinkClick r:id="rId12">
                  <a:extLst>
                    <a:ext uri="{A12FA001-AC4F-418D-AE19-62706E023703}">
                      <ahyp:hlinkClr xmlns:ahyp="http://schemas.microsoft.com/office/drawing/2018/hyperlinkcolor" val="tx"/>
                    </a:ext>
                  </a:extLst>
                </a:hlinkClick>
              </a:rPr>
              <a:t>https://www.europarl.europa.eu/news/en/headlines/society/20201015STO89417/ai-rules-what-the-european-parliament-wants</a:t>
            </a:r>
            <a:endParaRPr sz="550" u="sng">
              <a:solidFill>
                <a:schemeClr val="dk1"/>
              </a:solidFill>
              <a:highlight>
                <a:srgbClr val="FFFFFF"/>
              </a:highlight>
            </a:endParaRPr>
          </a:p>
          <a:p>
            <a:pPr marL="0" lvl="0" indent="0" algn="l" rtl="0">
              <a:lnSpc>
                <a:spcPct val="100000"/>
              </a:lnSpc>
              <a:spcBef>
                <a:spcPts val="800"/>
              </a:spcBef>
              <a:spcAft>
                <a:spcPts val="0"/>
              </a:spcAft>
              <a:buClr>
                <a:schemeClr val="dk1"/>
              </a:buClr>
              <a:buSzPts val="1100"/>
              <a:buFont typeface="Arial"/>
              <a:buNone/>
            </a:pPr>
            <a:r>
              <a:rPr lang="en" sz="550" b="1">
                <a:solidFill>
                  <a:schemeClr val="dk1"/>
                </a:solidFill>
                <a:highlight>
                  <a:srgbClr val="FFFFFF"/>
                </a:highlight>
              </a:rPr>
              <a:t>EUROPEAN PARLIAMENT.</a:t>
            </a:r>
            <a:r>
              <a:rPr lang="en" sz="550">
                <a:solidFill>
                  <a:schemeClr val="dk1"/>
                </a:solidFill>
                <a:highlight>
                  <a:srgbClr val="FFFFFF"/>
                </a:highlight>
              </a:rPr>
              <a:t> </a:t>
            </a:r>
            <a:r>
              <a:rPr lang="en" sz="550" i="1">
                <a:solidFill>
                  <a:schemeClr val="dk1"/>
                </a:solidFill>
                <a:highlight>
                  <a:srgbClr val="FFFFFF"/>
                </a:highlight>
              </a:rPr>
              <a:t>Put digital skills at the heart of education and training policies</a:t>
            </a:r>
            <a:r>
              <a:rPr lang="en" sz="550">
                <a:solidFill>
                  <a:schemeClr val="dk1"/>
                </a:solidFill>
                <a:highlight>
                  <a:srgbClr val="FFFFFF"/>
                </a:highlight>
              </a:rPr>
              <a:t>: EP News 11. 2. 2021. Strasbourg, France, 2021. Available in:</a:t>
            </a:r>
            <a:r>
              <a:rPr lang="en" sz="550">
                <a:solidFill>
                  <a:schemeClr val="dk1"/>
                </a:solidFill>
                <a:highlight>
                  <a:srgbClr val="FFFFFF"/>
                </a:highlight>
                <a:uFill>
                  <a:noFill/>
                </a:uFill>
                <a:hlinkClick r:id="rId9">
                  <a:extLst>
                    <a:ext uri="{A12FA001-AC4F-418D-AE19-62706E023703}">
                      <ahyp:hlinkClr xmlns:ahyp="http://schemas.microsoft.com/office/drawing/2018/hyperlinkcolor" val="tx"/>
                    </a:ext>
                  </a:extLst>
                </a:hlinkClick>
              </a:rPr>
              <a:t> </a:t>
            </a:r>
            <a:r>
              <a:rPr lang="en" sz="550" u="sng">
                <a:solidFill>
                  <a:schemeClr val="dk1"/>
                </a:solidFill>
                <a:highlight>
                  <a:srgbClr val="FFFFFF"/>
                </a:highlight>
                <a:hlinkClick r:id="rId9">
                  <a:extLst>
                    <a:ext uri="{A12FA001-AC4F-418D-AE19-62706E023703}">
                      <ahyp:hlinkClr xmlns:ahyp="http://schemas.microsoft.com/office/drawing/2018/hyperlinkcolor" val="tx"/>
                    </a:ext>
                  </a:extLst>
                </a:hlinkClick>
              </a:rPr>
              <a:t>https://www.europarl.europa.eu/news/sl/press-room/20210204IPR97127/put-digital-skills-at-the-heart-of-education-and-training-policies</a:t>
            </a:r>
            <a:endParaRPr sz="550" b="1">
              <a:solidFill>
                <a:schemeClr val="dk1"/>
              </a:solidFill>
            </a:endParaRPr>
          </a:p>
          <a:p>
            <a:pPr marL="0" lvl="0" indent="0" algn="l" rtl="0">
              <a:lnSpc>
                <a:spcPct val="100000"/>
              </a:lnSpc>
              <a:spcBef>
                <a:spcPts val="800"/>
              </a:spcBef>
              <a:spcAft>
                <a:spcPts val="0"/>
              </a:spcAft>
              <a:buClr>
                <a:schemeClr val="dk1"/>
              </a:buClr>
              <a:buSzPts val="1100"/>
              <a:buFont typeface="Arial"/>
              <a:buNone/>
            </a:pPr>
            <a:r>
              <a:rPr lang="en" sz="550" b="1">
                <a:solidFill>
                  <a:schemeClr val="dk1"/>
                </a:solidFill>
                <a:highlight>
                  <a:schemeClr val="lt1"/>
                </a:highlight>
              </a:rPr>
              <a:t>EUROPEAN PARLIAMENT.</a:t>
            </a:r>
            <a:r>
              <a:rPr lang="en" sz="550">
                <a:solidFill>
                  <a:schemeClr val="dk1"/>
                </a:solidFill>
                <a:highlight>
                  <a:schemeClr val="lt1"/>
                </a:highlight>
              </a:rPr>
              <a:t> </a:t>
            </a:r>
            <a:r>
              <a:rPr lang="en" sz="550" i="1">
                <a:solidFill>
                  <a:schemeClr val="dk1"/>
                </a:solidFill>
                <a:highlight>
                  <a:schemeClr val="lt1"/>
                </a:highlight>
              </a:rPr>
              <a:t>Horizon Europe: how the EU invests in science (infographics)</a:t>
            </a:r>
            <a:r>
              <a:rPr lang="en" sz="550">
                <a:solidFill>
                  <a:schemeClr val="dk1"/>
                </a:solidFill>
                <a:highlight>
                  <a:schemeClr val="lt1"/>
                </a:highlight>
              </a:rPr>
              <a:t>: EP News 26. 4. 2021. Strasbourg, France, 2021. Available in:</a:t>
            </a:r>
            <a:r>
              <a:rPr lang="en" sz="550">
                <a:solidFill>
                  <a:schemeClr val="dk1"/>
                </a:solidFill>
                <a:highlight>
                  <a:schemeClr val="lt1"/>
                </a:highlight>
                <a:uFill>
                  <a:noFill/>
                </a:uFill>
                <a:hlinkClick r:id="rId13">
                  <a:extLst>
                    <a:ext uri="{A12FA001-AC4F-418D-AE19-62706E023703}">
                      <ahyp:hlinkClr xmlns:ahyp="http://schemas.microsoft.com/office/drawing/2018/hyperlinkcolor" val="tx"/>
                    </a:ext>
                  </a:extLst>
                </a:hlinkClick>
              </a:rPr>
              <a:t> </a:t>
            </a:r>
            <a:r>
              <a:rPr lang="en" sz="550" u="sng">
                <a:solidFill>
                  <a:schemeClr val="dk1"/>
                </a:solidFill>
                <a:highlight>
                  <a:schemeClr val="lt1"/>
                </a:highlight>
                <a:hlinkClick r:id="rId13">
                  <a:extLst>
                    <a:ext uri="{A12FA001-AC4F-418D-AE19-62706E023703}">
                      <ahyp:hlinkClr xmlns:ahyp="http://schemas.microsoft.com/office/drawing/2018/hyperlinkcolor" val="tx"/>
                    </a:ext>
                  </a:extLst>
                </a:hlinkClick>
              </a:rPr>
              <a:t>https://www.europarl.europa.eu/news/en/headlines/economy/20210422STO02652/horizon-europe-how-the-eu-invests-in-science-infographics</a:t>
            </a:r>
            <a:endParaRPr sz="550" b="1">
              <a:solidFill>
                <a:schemeClr val="dk1"/>
              </a:solidFill>
            </a:endParaRPr>
          </a:p>
          <a:p>
            <a:pPr marL="0" lvl="0" indent="0" algn="l" rtl="0">
              <a:lnSpc>
                <a:spcPct val="100000"/>
              </a:lnSpc>
              <a:spcBef>
                <a:spcPts val="800"/>
              </a:spcBef>
              <a:spcAft>
                <a:spcPts val="800"/>
              </a:spcAft>
              <a:buClr>
                <a:schemeClr val="dk1"/>
              </a:buClr>
              <a:buSzPts val="1100"/>
              <a:buFont typeface="Arial"/>
              <a:buNone/>
            </a:pPr>
            <a:r>
              <a:rPr lang="en" sz="550" b="1">
                <a:solidFill>
                  <a:schemeClr val="dk1"/>
                </a:solidFill>
                <a:highlight>
                  <a:schemeClr val="lt1"/>
                </a:highlight>
              </a:rPr>
              <a:t>EUROPEAN PARLIAMENT.</a:t>
            </a:r>
            <a:r>
              <a:rPr lang="en" sz="550">
                <a:solidFill>
                  <a:schemeClr val="dk1"/>
                </a:solidFill>
                <a:highlight>
                  <a:schemeClr val="lt1"/>
                </a:highlight>
              </a:rPr>
              <a:t> </a:t>
            </a:r>
            <a:r>
              <a:rPr lang="en" sz="550" i="1">
                <a:solidFill>
                  <a:schemeClr val="dk1"/>
                </a:solidFill>
                <a:highlight>
                  <a:schemeClr val="lt1"/>
                </a:highlight>
              </a:rPr>
              <a:t>Statements on Regulation (EU) 2021/695 of the European Parliament and of the Council of 28 April 2021 establishing Horizon Europe – the Framework Programme for Research and Innovation, laying down its rules for participation and dissemination, and repealing Regulations (EU) No 1290/2013 and (EU) No 1291/2013 (OJ L 170, 12.5.2021, p. 1.) 2021/C 185/01</a:t>
            </a:r>
            <a:r>
              <a:rPr lang="en" sz="550">
                <a:solidFill>
                  <a:schemeClr val="dk1"/>
                </a:solidFill>
                <a:highlight>
                  <a:schemeClr val="lt1"/>
                </a:highlight>
              </a:rPr>
              <a:t>: EP Publications 28. 4. 2021. Strasbourg, France, 2021. Available in:</a:t>
            </a:r>
            <a:r>
              <a:rPr lang="en" sz="550">
                <a:solidFill>
                  <a:schemeClr val="dk1"/>
                </a:solidFill>
                <a:highlight>
                  <a:schemeClr val="lt1"/>
                </a:highlight>
                <a:uFill>
                  <a:noFill/>
                </a:uFill>
                <a:hlinkClick r:id="rId14">
                  <a:extLst>
                    <a:ext uri="{A12FA001-AC4F-418D-AE19-62706E023703}">
                      <ahyp:hlinkClr xmlns:ahyp="http://schemas.microsoft.com/office/drawing/2018/hyperlinkcolor" val="tx"/>
                    </a:ext>
                  </a:extLst>
                </a:hlinkClick>
              </a:rPr>
              <a:t> </a:t>
            </a:r>
            <a:r>
              <a:rPr lang="en" sz="550" u="sng">
                <a:solidFill>
                  <a:schemeClr val="dk1"/>
                </a:solidFill>
                <a:highlight>
                  <a:schemeClr val="lt1"/>
                </a:highlight>
                <a:hlinkClick r:id="rId14">
                  <a:extLst>
                    <a:ext uri="{A12FA001-AC4F-418D-AE19-62706E023703}">
                      <ahyp:hlinkClr xmlns:ahyp="http://schemas.microsoft.com/office/drawing/2018/hyperlinkcolor" val="tx"/>
                    </a:ext>
                  </a:extLst>
                </a:hlinkClick>
              </a:rPr>
              <a:t>https://op.europa.eu/en/publication-detail/-/publication/dce457e1-b2e1-11eb-8aca-01aa75ed71a1</a:t>
            </a:r>
            <a:endParaRPr sz="550" b="1">
              <a:solidFill>
                <a:schemeClr val="dk1"/>
              </a:solidFill>
            </a:endParaRPr>
          </a:p>
        </p:txBody>
      </p:sp>
      <p:sp>
        <p:nvSpPr>
          <p:cNvPr id="294" name="Google Shape;294;p36"/>
          <p:cNvSpPr txBox="1"/>
          <p:nvPr/>
        </p:nvSpPr>
        <p:spPr>
          <a:xfrm>
            <a:off x="4958375" y="617288"/>
            <a:ext cx="3900000" cy="41199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Clr>
                <a:schemeClr val="dk1"/>
              </a:buClr>
              <a:buSzPts val="1100"/>
              <a:buFont typeface="Arial"/>
              <a:buNone/>
            </a:pPr>
            <a:r>
              <a:rPr lang="en" sz="550" b="1">
                <a:solidFill>
                  <a:schemeClr val="dk1"/>
                </a:solidFill>
                <a:highlight>
                  <a:schemeClr val="lt1"/>
                </a:highlight>
              </a:rPr>
              <a:t>EUROPEAN PARLIAMENT.</a:t>
            </a:r>
            <a:r>
              <a:rPr lang="en" sz="550">
                <a:solidFill>
                  <a:schemeClr val="dk1"/>
                </a:solidFill>
                <a:highlight>
                  <a:schemeClr val="lt1"/>
                </a:highlight>
              </a:rPr>
              <a:t> </a:t>
            </a:r>
            <a:r>
              <a:rPr lang="en" sz="550" i="1">
                <a:solidFill>
                  <a:schemeClr val="dk1"/>
                </a:solidFill>
                <a:highlight>
                  <a:schemeClr val="lt1"/>
                </a:highlight>
              </a:rPr>
              <a:t>MEPs call for an ethical framework to ensure artificial intelligence respects EU values</a:t>
            </a:r>
            <a:r>
              <a:rPr lang="en" sz="550">
                <a:solidFill>
                  <a:schemeClr val="dk1"/>
                </a:solidFill>
                <a:highlight>
                  <a:schemeClr val="lt1"/>
                </a:highlight>
              </a:rPr>
              <a:t>: EP News 19. 5. 2021. Strasbourg, France, 2021.Avaliable in:</a:t>
            </a:r>
            <a:r>
              <a:rPr lang="en" sz="550">
                <a:solidFill>
                  <a:schemeClr val="dk1"/>
                </a:solidFill>
                <a:highlight>
                  <a:schemeClr val="lt1"/>
                </a:highlight>
                <a:uFill>
                  <a:noFill/>
                </a:uFill>
                <a:hlinkClick r:id="rId15">
                  <a:extLst>
                    <a:ext uri="{A12FA001-AC4F-418D-AE19-62706E023703}">
                      <ahyp:hlinkClr xmlns:ahyp="http://schemas.microsoft.com/office/drawing/2018/hyperlinkcolor" val="tx"/>
                    </a:ext>
                  </a:extLst>
                </a:hlinkClick>
              </a:rPr>
              <a:t> </a:t>
            </a:r>
            <a:r>
              <a:rPr lang="en" sz="550" u="sng">
                <a:solidFill>
                  <a:schemeClr val="dk1"/>
                </a:solidFill>
                <a:highlight>
                  <a:schemeClr val="lt1"/>
                </a:highlight>
                <a:hlinkClick r:id="rId15">
                  <a:extLst>
                    <a:ext uri="{A12FA001-AC4F-418D-AE19-62706E023703}">
                      <ahyp:hlinkClr xmlns:ahyp="http://schemas.microsoft.com/office/drawing/2018/hyperlinkcolor" val="tx"/>
                    </a:ext>
                  </a:extLst>
                </a:hlinkClick>
              </a:rPr>
              <a:t>https://www.europarl.europa.eu/news/en/press-room/20210517IPR04135/meps-call-for-an-ethical-framework-to-ensure-ai-respects-eu-values</a:t>
            </a:r>
            <a:endParaRPr sz="550" u="sng">
              <a:solidFill>
                <a:schemeClr val="dk1"/>
              </a:solidFill>
              <a:highlight>
                <a:schemeClr val="lt1"/>
              </a:highlight>
            </a:endParaRPr>
          </a:p>
          <a:p>
            <a:pPr marL="0" lvl="0" indent="0" algn="l" rtl="0">
              <a:lnSpc>
                <a:spcPct val="100000"/>
              </a:lnSpc>
              <a:spcBef>
                <a:spcPts val="800"/>
              </a:spcBef>
              <a:spcAft>
                <a:spcPts val="0"/>
              </a:spcAft>
              <a:buClr>
                <a:schemeClr val="dk1"/>
              </a:buClr>
              <a:buSzPts val="1100"/>
              <a:buFont typeface="Arial"/>
              <a:buNone/>
            </a:pPr>
            <a:r>
              <a:rPr lang="en" sz="550" b="1">
                <a:solidFill>
                  <a:schemeClr val="dk1"/>
                </a:solidFill>
                <a:highlight>
                  <a:schemeClr val="lt1"/>
                </a:highlight>
              </a:rPr>
              <a:t>EUROPEAN PARLIAMENT.</a:t>
            </a:r>
            <a:r>
              <a:rPr lang="en" sz="550">
                <a:solidFill>
                  <a:schemeClr val="dk1"/>
                </a:solidFill>
                <a:highlight>
                  <a:schemeClr val="lt1"/>
                </a:highlight>
              </a:rPr>
              <a:t> </a:t>
            </a:r>
            <a:r>
              <a:rPr lang="en" sz="550" i="1">
                <a:solidFill>
                  <a:schemeClr val="dk1"/>
                </a:solidFill>
                <a:highlight>
                  <a:schemeClr val="lt1"/>
                </a:highlight>
              </a:rPr>
              <a:t>Data governance: Parliament approves new rules boosting intra-EU data sharing</a:t>
            </a:r>
            <a:r>
              <a:rPr lang="en" sz="550">
                <a:solidFill>
                  <a:schemeClr val="dk1"/>
                </a:solidFill>
                <a:highlight>
                  <a:schemeClr val="lt1"/>
                </a:highlight>
              </a:rPr>
              <a:t>: EP News 6. 4. 2022. Strasbourg, France, 2022. Avaliable in:</a:t>
            </a:r>
            <a:r>
              <a:rPr lang="en" sz="550">
                <a:solidFill>
                  <a:schemeClr val="dk1"/>
                </a:solidFill>
                <a:highlight>
                  <a:schemeClr val="lt1"/>
                </a:highlight>
                <a:uFill>
                  <a:noFill/>
                </a:uFill>
                <a:hlinkClick r:id="rId16">
                  <a:extLst>
                    <a:ext uri="{A12FA001-AC4F-418D-AE19-62706E023703}">
                      <ahyp:hlinkClr xmlns:ahyp="http://schemas.microsoft.com/office/drawing/2018/hyperlinkcolor" val="tx"/>
                    </a:ext>
                  </a:extLst>
                </a:hlinkClick>
              </a:rPr>
              <a:t> </a:t>
            </a:r>
            <a:r>
              <a:rPr lang="en" sz="550" u="sng">
                <a:solidFill>
                  <a:schemeClr val="dk1"/>
                </a:solidFill>
                <a:highlight>
                  <a:schemeClr val="lt1"/>
                </a:highlight>
                <a:hlinkClick r:id="rId16">
                  <a:extLst>
                    <a:ext uri="{A12FA001-AC4F-418D-AE19-62706E023703}">
                      <ahyp:hlinkClr xmlns:ahyp="http://schemas.microsoft.com/office/drawing/2018/hyperlinkcolor" val="tx"/>
                    </a:ext>
                  </a:extLst>
                </a:hlinkClick>
              </a:rPr>
              <a:t>https://www.europarl.europa.eu/news/en/press-room/20220401IPR26534/data-governance-parliament-approves-new-rules-boosting-intra-eu-data-sharing</a:t>
            </a:r>
            <a:endParaRPr sz="550" u="sng">
              <a:solidFill>
                <a:schemeClr val="dk1"/>
              </a:solidFill>
              <a:highlight>
                <a:schemeClr val="lt1"/>
              </a:highlight>
            </a:endParaRPr>
          </a:p>
          <a:p>
            <a:pPr marL="0" lvl="0" indent="0" algn="l" rtl="0">
              <a:lnSpc>
                <a:spcPct val="100000"/>
              </a:lnSpc>
              <a:spcBef>
                <a:spcPts val="800"/>
              </a:spcBef>
              <a:spcAft>
                <a:spcPts val="0"/>
              </a:spcAft>
              <a:buClr>
                <a:schemeClr val="dk1"/>
              </a:buClr>
              <a:buSzPts val="1100"/>
              <a:buFont typeface="Arial"/>
              <a:buNone/>
            </a:pPr>
            <a:r>
              <a:rPr lang="en" sz="550" b="1">
                <a:solidFill>
                  <a:schemeClr val="dk1"/>
                </a:solidFill>
                <a:highlight>
                  <a:schemeClr val="lt1"/>
                </a:highlight>
              </a:rPr>
              <a:t>EUROPEAN PARLIAMENT.</a:t>
            </a:r>
            <a:r>
              <a:rPr lang="en" sz="550">
                <a:solidFill>
                  <a:schemeClr val="dk1"/>
                </a:solidFill>
                <a:highlight>
                  <a:schemeClr val="lt1"/>
                </a:highlight>
              </a:rPr>
              <a:t> </a:t>
            </a:r>
            <a:r>
              <a:rPr lang="en" sz="550" i="1">
                <a:solidFill>
                  <a:schemeClr val="dk1"/>
                </a:solidFill>
                <a:highlight>
                  <a:schemeClr val="lt1"/>
                </a:highlight>
              </a:rPr>
              <a:t>The future of AI: the Parliament's roadmap for the EU</a:t>
            </a:r>
            <a:r>
              <a:rPr lang="en" sz="550">
                <a:solidFill>
                  <a:schemeClr val="dk1"/>
                </a:solidFill>
                <a:highlight>
                  <a:schemeClr val="lt1"/>
                </a:highlight>
              </a:rPr>
              <a:t>: EP News 27. 4. 2022. Strasbourg, France, 2022. Avaliable in:</a:t>
            </a:r>
            <a:r>
              <a:rPr lang="en" sz="550">
                <a:solidFill>
                  <a:schemeClr val="dk1"/>
                </a:solidFill>
                <a:highlight>
                  <a:schemeClr val="lt1"/>
                </a:highlight>
                <a:uFill>
                  <a:noFill/>
                </a:uFill>
                <a:hlinkClick r:id="rId17">
                  <a:extLst>
                    <a:ext uri="{A12FA001-AC4F-418D-AE19-62706E023703}">
                      <ahyp:hlinkClr xmlns:ahyp="http://schemas.microsoft.com/office/drawing/2018/hyperlinkcolor" val="tx"/>
                    </a:ext>
                  </a:extLst>
                </a:hlinkClick>
              </a:rPr>
              <a:t> </a:t>
            </a:r>
            <a:r>
              <a:rPr lang="en" sz="550" u="sng">
                <a:solidFill>
                  <a:schemeClr val="dk1"/>
                </a:solidFill>
                <a:highlight>
                  <a:schemeClr val="lt1"/>
                </a:highlight>
                <a:hlinkClick r:id="rId17">
                  <a:extLst>
                    <a:ext uri="{A12FA001-AC4F-418D-AE19-62706E023703}">
                      <ahyp:hlinkClr xmlns:ahyp="http://schemas.microsoft.com/office/drawing/2018/hyperlinkcolor" val="tx"/>
                    </a:ext>
                  </a:extLst>
                </a:hlinkClick>
              </a:rPr>
              <a:t>https://www.europarl.europa.eu/news/en/headlines/priorities/artificial-intelligence-in-the-eu/20220422STO27705/the-future-of-ai-the-parliament-s-roadmap-for-the-eu</a:t>
            </a:r>
            <a:endParaRPr sz="550" u="sng">
              <a:solidFill>
                <a:schemeClr val="dk1"/>
              </a:solidFill>
              <a:highlight>
                <a:schemeClr val="lt1"/>
              </a:highlight>
            </a:endParaRPr>
          </a:p>
          <a:p>
            <a:pPr marL="0" lvl="0" indent="0" algn="l" rtl="0">
              <a:lnSpc>
                <a:spcPct val="100000"/>
              </a:lnSpc>
              <a:spcBef>
                <a:spcPts val="800"/>
              </a:spcBef>
              <a:spcAft>
                <a:spcPts val="0"/>
              </a:spcAft>
              <a:buClr>
                <a:schemeClr val="dk1"/>
              </a:buClr>
              <a:buSzPts val="1100"/>
              <a:buFont typeface="Arial"/>
              <a:buNone/>
            </a:pPr>
            <a:r>
              <a:rPr lang="en" sz="550" b="1" u="sng">
                <a:solidFill>
                  <a:schemeClr val="dk1"/>
                </a:solidFill>
                <a:highlight>
                  <a:schemeClr val="lt1"/>
                </a:highlight>
              </a:rPr>
              <a:t>FLORIDI, L. and TADDEO, M.</a:t>
            </a:r>
            <a:r>
              <a:rPr lang="en" sz="550" u="sng">
                <a:solidFill>
                  <a:schemeClr val="dk1"/>
                </a:solidFill>
                <a:highlight>
                  <a:schemeClr val="lt1"/>
                </a:highlight>
              </a:rPr>
              <a:t> (2016). What is data ethics?. </a:t>
            </a:r>
            <a:r>
              <a:rPr lang="en" sz="550" i="1">
                <a:solidFill>
                  <a:schemeClr val="dk1"/>
                </a:solidFill>
                <a:highlight>
                  <a:schemeClr val="lt1"/>
                </a:highlight>
              </a:rPr>
              <a:t>Philosophical Transactions of the Royal Society A: Mathematical, Physical and Engineering Sciences</a:t>
            </a:r>
            <a:r>
              <a:rPr lang="en" sz="550" u="sng">
                <a:solidFill>
                  <a:schemeClr val="dk1"/>
                </a:solidFill>
                <a:highlight>
                  <a:schemeClr val="lt1"/>
                </a:highlight>
              </a:rPr>
              <a:t>, 374 (2083).</a:t>
            </a:r>
            <a:endParaRPr sz="550" u="sng">
              <a:solidFill>
                <a:schemeClr val="dk1"/>
              </a:solidFill>
              <a:highlight>
                <a:schemeClr val="lt1"/>
              </a:highlight>
            </a:endParaRPr>
          </a:p>
          <a:p>
            <a:pPr marL="0" lvl="0" indent="355600" algn="l" rtl="0">
              <a:lnSpc>
                <a:spcPct val="100000"/>
              </a:lnSpc>
              <a:spcBef>
                <a:spcPts val="0"/>
              </a:spcBef>
              <a:spcAft>
                <a:spcPts val="0"/>
              </a:spcAft>
              <a:buClr>
                <a:schemeClr val="dk1"/>
              </a:buClr>
              <a:buSzPts val="1100"/>
              <a:buFont typeface="Arial"/>
              <a:buNone/>
            </a:pPr>
            <a:r>
              <a:rPr lang="en" sz="550">
                <a:solidFill>
                  <a:schemeClr val="dk1"/>
                </a:solidFill>
                <a:highlight>
                  <a:schemeClr val="lt1"/>
                </a:highlight>
              </a:rPr>
              <a:t> </a:t>
            </a:r>
            <a:endParaRPr sz="550">
              <a:solidFill>
                <a:schemeClr val="dk1"/>
              </a:solidFill>
              <a:highlight>
                <a:schemeClr val="lt1"/>
              </a:highlight>
            </a:endParaRPr>
          </a:p>
          <a:p>
            <a:pPr marL="0" lvl="0" indent="0" algn="l" rtl="0">
              <a:lnSpc>
                <a:spcPct val="100000"/>
              </a:lnSpc>
              <a:spcBef>
                <a:spcPts val="0"/>
              </a:spcBef>
              <a:spcAft>
                <a:spcPts val="0"/>
              </a:spcAft>
              <a:buClr>
                <a:schemeClr val="dk1"/>
              </a:buClr>
              <a:buSzPts val="1100"/>
              <a:buFont typeface="Arial"/>
              <a:buNone/>
            </a:pPr>
            <a:r>
              <a:rPr lang="en" sz="550" b="1">
                <a:solidFill>
                  <a:schemeClr val="dk1"/>
                </a:solidFill>
                <a:highlight>
                  <a:schemeClr val="lt1"/>
                </a:highlight>
              </a:rPr>
              <a:t>GO FAIR.</a:t>
            </a:r>
            <a:r>
              <a:rPr lang="en" sz="550">
                <a:solidFill>
                  <a:schemeClr val="dk1"/>
                </a:solidFill>
                <a:highlight>
                  <a:schemeClr val="lt1"/>
                </a:highlight>
              </a:rPr>
              <a:t> </a:t>
            </a:r>
            <a:r>
              <a:rPr lang="en" sz="550" i="1">
                <a:solidFill>
                  <a:schemeClr val="dk1"/>
                </a:solidFill>
                <a:highlight>
                  <a:schemeClr val="lt1"/>
                </a:highlight>
              </a:rPr>
              <a:t>FAIR Principles</a:t>
            </a:r>
            <a:r>
              <a:rPr lang="en" sz="550">
                <a:solidFill>
                  <a:schemeClr val="dk1"/>
                </a:solidFill>
                <a:highlight>
                  <a:schemeClr val="lt1"/>
                </a:highlight>
              </a:rPr>
              <a:t>: GO FAIR Webpage 2020, Leiden, Netherlands. Available in:</a:t>
            </a:r>
            <a:r>
              <a:rPr lang="en" sz="550">
                <a:solidFill>
                  <a:schemeClr val="dk1"/>
                </a:solidFill>
                <a:highlight>
                  <a:schemeClr val="lt1"/>
                </a:highlight>
                <a:uFill>
                  <a:noFill/>
                </a:uFill>
                <a:hlinkClick r:id="rId18">
                  <a:extLst>
                    <a:ext uri="{A12FA001-AC4F-418D-AE19-62706E023703}">
                      <ahyp:hlinkClr xmlns:ahyp="http://schemas.microsoft.com/office/drawing/2018/hyperlinkcolor" val="tx"/>
                    </a:ext>
                  </a:extLst>
                </a:hlinkClick>
              </a:rPr>
              <a:t> </a:t>
            </a:r>
            <a:r>
              <a:rPr lang="en" sz="550" u="sng">
                <a:solidFill>
                  <a:schemeClr val="dk1"/>
                </a:solidFill>
                <a:highlight>
                  <a:schemeClr val="lt1"/>
                </a:highlight>
                <a:hlinkClick r:id="rId18">
                  <a:extLst>
                    <a:ext uri="{A12FA001-AC4F-418D-AE19-62706E023703}">
                      <ahyp:hlinkClr xmlns:ahyp="http://schemas.microsoft.com/office/drawing/2018/hyperlinkcolor" val="tx"/>
                    </a:ext>
                  </a:extLst>
                </a:hlinkClick>
              </a:rPr>
              <a:t>https://www.go-fair.org/fair-principles/</a:t>
            </a:r>
            <a:endParaRPr sz="550" u="sng">
              <a:solidFill>
                <a:schemeClr val="dk1"/>
              </a:solidFill>
              <a:highlight>
                <a:schemeClr val="lt1"/>
              </a:highlight>
            </a:endParaRPr>
          </a:p>
          <a:p>
            <a:pPr marL="0" lvl="0" indent="0" algn="l" rtl="0">
              <a:lnSpc>
                <a:spcPct val="100000"/>
              </a:lnSpc>
              <a:spcBef>
                <a:spcPts val="800"/>
              </a:spcBef>
              <a:spcAft>
                <a:spcPts val="0"/>
              </a:spcAft>
              <a:buClr>
                <a:schemeClr val="dk1"/>
              </a:buClr>
              <a:buSzPts val="1100"/>
              <a:buFont typeface="Arial"/>
              <a:buNone/>
            </a:pPr>
            <a:r>
              <a:rPr lang="en" sz="550" b="1">
                <a:solidFill>
                  <a:schemeClr val="dk1"/>
                </a:solidFill>
                <a:highlight>
                  <a:schemeClr val="lt1"/>
                </a:highlight>
              </a:rPr>
              <a:t>IFLA FAIFE.</a:t>
            </a:r>
            <a:r>
              <a:rPr lang="en" sz="550">
                <a:solidFill>
                  <a:schemeClr val="dk1"/>
                </a:solidFill>
                <a:highlight>
                  <a:schemeClr val="lt1"/>
                </a:highlight>
              </a:rPr>
              <a:t> </a:t>
            </a:r>
            <a:r>
              <a:rPr lang="en" sz="550" i="1">
                <a:solidFill>
                  <a:schemeClr val="dk1"/>
                </a:solidFill>
                <a:highlight>
                  <a:schemeClr val="lt1"/>
                </a:highlight>
              </a:rPr>
              <a:t>IFLA Statement on Libraries and Artificial Intelligence</a:t>
            </a:r>
            <a:r>
              <a:rPr lang="en" sz="550">
                <a:solidFill>
                  <a:schemeClr val="dk1"/>
                </a:solidFill>
                <a:highlight>
                  <a:schemeClr val="lt1"/>
                </a:highlight>
              </a:rPr>
              <a:t>: IFLA Documents October 2020. The Hague, Netherlands, 2020. Available in:</a:t>
            </a:r>
            <a:r>
              <a:rPr lang="en" sz="550">
                <a:solidFill>
                  <a:schemeClr val="dk1"/>
                </a:solidFill>
                <a:highlight>
                  <a:schemeClr val="lt1"/>
                </a:highlight>
                <a:uFill>
                  <a:noFill/>
                </a:uFill>
                <a:hlinkClick r:id="rId19">
                  <a:extLst>
                    <a:ext uri="{A12FA001-AC4F-418D-AE19-62706E023703}">
                      <ahyp:hlinkClr xmlns:ahyp="http://schemas.microsoft.com/office/drawing/2018/hyperlinkcolor" val="tx"/>
                    </a:ext>
                  </a:extLst>
                </a:hlinkClick>
              </a:rPr>
              <a:t> </a:t>
            </a:r>
            <a:r>
              <a:rPr lang="en" sz="550" u="sng">
                <a:solidFill>
                  <a:schemeClr val="dk1"/>
                </a:solidFill>
                <a:highlight>
                  <a:schemeClr val="lt1"/>
                </a:highlight>
                <a:hlinkClick r:id="rId19">
                  <a:extLst>
                    <a:ext uri="{A12FA001-AC4F-418D-AE19-62706E023703}">
                      <ahyp:hlinkClr xmlns:ahyp="http://schemas.microsoft.com/office/drawing/2018/hyperlinkcolor" val="tx"/>
                    </a:ext>
                  </a:extLst>
                </a:hlinkClick>
              </a:rPr>
              <a:t>https://repository.ifla.org/handle/123456789/1646</a:t>
            </a:r>
            <a:endParaRPr sz="550" u="sng">
              <a:solidFill>
                <a:schemeClr val="dk1"/>
              </a:solidFill>
              <a:highlight>
                <a:schemeClr val="lt1"/>
              </a:highlight>
            </a:endParaRPr>
          </a:p>
          <a:p>
            <a:pPr marL="0" lvl="0" indent="0" algn="l" rtl="0">
              <a:lnSpc>
                <a:spcPct val="100000"/>
              </a:lnSpc>
              <a:spcBef>
                <a:spcPts val="800"/>
              </a:spcBef>
              <a:spcAft>
                <a:spcPts val="0"/>
              </a:spcAft>
              <a:buClr>
                <a:schemeClr val="dk1"/>
              </a:buClr>
              <a:buSzPts val="1100"/>
              <a:buFont typeface="Arial"/>
              <a:buNone/>
            </a:pPr>
            <a:r>
              <a:rPr lang="en" sz="550" b="1" u="sng">
                <a:solidFill>
                  <a:schemeClr val="dk1"/>
                </a:solidFill>
                <a:highlight>
                  <a:schemeClr val="lt1"/>
                </a:highlight>
              </a:rPr>
              <a:t>INTELLECTUAL PROPERTY INSTITUTE: </a:t>
            </a:r>
            <a:r>
              <a:rPr lang="en" sz="550" b="1" i="1" u="sng">
                <a:solidFill>
                  <a:schemeClr val="dk1"/>
                </a:solidFill>
                <a:highlight>
                  <a:schemeClr val="lt1"/>
                </a:highlight>
              </a:rPr>
              <a:t>AI UK 2022</a:t>
            </a:r>
            <a:r>
              <a:rPr lang="en" sz="550" b="1" u="sng">
                <a:solidFill>
                  <a:schemeClr val="dk1"/>
                </a:solidFill>
                <a:highlight>
                  <a:schemeClr val="lt1"/>
                </a:highlight>
              </a:rPr>
              <a:t>.</a:t>
            </a:r>
            <a:r>
              <a:rPr lang="en" sz="550" u="sng">
                <a:solidFill>
                  <a:schemeClr val="dk1"/>
                </a:solidFill>
                <a:highlight>
                  <a:schemeClr val="lt1"/>
                </a:highlight>
              </a:rPr>
              <a:t> Ljubljana, Slovenia, 2022.</a:t>
            </a:r>
            <a:endParaRPr sz="550" u="sng">
              <a:solidFill>
                <a:schemeClr val="dk1"/>
              </a:solidFill>
              <a:highlight>
                <a:schemeClr val="lt1"/>
              </a:highlight>
            </a:endParaRPr>
          </a:p>
          <a:p>
            <a:pPr marL="0" lvl="0" indent="0" algn="l" rtl="0">
              <a:lnSpc>
                <a:spcPct val="100000"/>
              </a:lnSpc>
              <a:spcBef>
                <a:spcPts val="0"/>
              </a:spcBef>
              <a:spcAft>
                <a:spcPts val="0"/>
              </a:spcAft>
              <a:buClr>
                <a:schemeClr val="dk1"/>
              </a:buClr>
              <a:buSzPts val="1100"/>
              <a:buFont typeface="Arial"/>
              <a:buNone/>
            </a:pPr>
            <a:r>
              <a:rPr lang="en" sz="550" u="sng">
                <a:solidFill>
                  <a:schemeClr val="dk1"/>
                </a:solidFill>
                <a:highlight>
                  <a:schemeClr val="lt1"/>
                </a:highlight>
              </a:rPr>
              <a:t>Available in:</a:t>
            </a:r>
            <a:r>
              <a:rPr lang="en" sz="550" u="sng">
                <a:solidFill>
                  <a:schemeClr val="dk1"/>
                </a:solidFill>
                <a:highlight>
                  <a:schemeClr val="lt1"/>
                </a:highlight>
                <a:hlinkClick r:id="rId20">
                  <a:extLst>
                    <a:ext uri="{A12FA001-AC4F-418D-AE19-62706E023703}">
                      <ahyp:hlinkClr xmlns:ahyp="http://schemas.microsoft.com/office/drawing/2018/hyperlinkcolor" val="tx"/>
                    </a:ext>
                  </a:extLst>
                </a:hlinkClick>
              </a:rPr>
              <a:t> https://www.ipi.si/en/ai-uk-2022-by-alan-turing-institute/</a:t>
            </a:r>
            <a:r>
              <a:rPr lang="en" sz="550" u="sng">
                <a:solidFill>
                  <a:schemeClr val="dk1"/>
                </a:solidFill>
                <a:highlight>
                  <a:schemeClr val="lt1"/>
                </a:highlight>
              </a:rPr>
              <a:t>   </a:t>
            </a:r>
            <a:endParaRPr sz="550" u="sng">
              <a:solidFill>
                <a:schemeClr val="dk1"/>
              </a:solidFill>
              <a:highlight>
                <a:schemeClr val="lt1"/>
              </a:highlight>
            </a:endParaRPr>
          </a:p>
          <a:p>
            <a:pPr marL="0" lvl="0" indent="355600" algn="l" rtl="0">
              <a:lnSpc>
                <a:spcPct val="100000"/>
              </a:lnSpc>
              <a:spcBef>
                <a:spcPts val="0"/>
              </a:spcBef>
              <a:spcAft>
                <a:spcPts val="0"/>
              </a:spcAft>
              <a:buClr>
                <a:schemeClr val="dk1"/>
              </a:buClr>
              <a:buSzPts val="1100"/>
              <a:buFont typeface="Arial"/>
              <a:buNone/>
            </a:pPr>
            <a:r>
              <a:rPr lang="en" sz="550">
                <a:solidFill>
                  <a:schemeClr val="dk1"/>
                </a:solidFill>
                <a:highlight>
                  <a:schemeClr val="lt1"/>
                </a:highlight>
              </a:rPr>
              <a:t> </a:t>
            </a:r>
            <a:endParaRPr sz="550">
              <a:solidFill>
                <a:schemeClr val="dk1"/>
              </a:solidFill>
              <a:highlight>
                <a:schemeClr val="lt1"/>
              </a:highlight>
            </a:endParaRPr>
          </a:p>
          <a:p>
            <a:pPr marL="0" lvl="0" indent="0" algn="l" rtl="0">
              <a:lnSpc>
                <a:spcPct val="100000"/>
              </a:lnSpc>
              <a:spcBef>
                <a:spcPts val="0"/>
              </a:spcBef>
              <a:spcAft>
                <a:spcPts val="0"/>
              </a:spcAft>
              <a:buNone/>
            </a:pPr>
            <a:r>
              <a:rPr lang="en" sz="550" b="1">
                <a:solidFill>
                  <a:schemeClr val="dk1"/>
                </a:solidFill>
                <a:highlight>
                  <a:schemeClr val="lt1"/>
                </a:highlight>
              </a:rPr>
              <a:t>LESLIE, D. (2019).</a:t>
            </a:r>
            <a:r>
              <a:rPr lang="en" sz="550">
                <a:solidFill>
                  <a:schemeClr val="dk1"/>
                </a:solidFill>
                <a:highlight>
                  <a:schemeClr val="lt1"/>
                </a:highlight>
              </a:rPr>
              <a:t> Understanding artificial intelligence ethics and safety: A guide for the responsible design and implementation of AI systems in the public sector. The Alan Turing Institute.</a:t>
            </a:r>
            <a:r>
              <a:rPr lang="en" sz="550">
                <a:solidFill>
                  <a:schemeClr val="dk1"/>
                </a:solidFill>
                <a:highlight>
                  <a:schemeClr val="lt1"/>
                </a:highlight>
                <a:uFill>
                  <a:noFill/>
                </a:uFill>
                <a:hlinkClick r:id="rId21">
                  <a:extLst>
                    <a:ext uri="{A12FA001-AC4F-418D-AE19-62706E023703}">
                      <ahyp:hlinkClr xmlns:ahyp="http://schemas.microsoft.com/office/drawing/2018/hyperlinkcolor" val="tx"/>
                    </a:ext>
                  </a:extLst>
                </a:hlinkClick>
              </a:rPr>
              <a:t> </a:t>
            </a:r>
            <a:r>
              <a:rPr lang="en" sz="550" u="sng">
                <a:solidFill>
                  <a:schemeClr val="dk1"/>
                </a:solidFill>
                <a:highlight>
                  <a:schemeClr val="lt1"/>
                </a:highlight>
                <a:hlinkClick r:id="rId21">
                  <a:extLst>
                    <a:ext uri="{A12FA001-AC4F-418D-AE19-62706E023703}">
                      <ahyp:hlinkClr xmlns:ahyp="http://schemas.microsoft.com/office/drawing/2018/hyperlinkcolor" val="tx"/>
                    </a:ext>
                  </a:extLst>
                </a:hlinkClick>
              </a:rPr>
              <a:t>https://doi.org/10.5281/zenodo.3240529</a:t>
            </a:r>
            <a:endParaRPr sz="550" u="sng">
              <a:solidFill>
                <a:schemeClr val="dk1"/>
              </a:solidFill>
              <a:highlight>
                <a:schemeClr val="lt1"/>
              </a:highlight>
            </a:endParaRPr>
          </a:p>
          <a:p>
            <a:pPr marL="0" lvl="0" indent="0" algn="l" rtl="0">
              <a:lnSpc>
                <a:spcPct val="100000"/>
              </a:lnSpc>
              <a:spcBef>
                <a:spcPts val="0"/>
              </a:spcBef>
              <a:spcAft>
                <a:spcPts val="0"/>
              </a:spcAft>
              <a:buClr>
                <a:schemeClr val="dk1"/>
              </a:buClr>
              <a:buSzPts val="1100"/>
              <a:buFont typeface="Arial"/>
              <a:buNone/>
            </a:pPr>
            <a:r>
              <a:rPr lang="en" sz="550" u="sng">
                <a:solidFill>
                  <a:schemeClr val="dk1"/>
                </a:solidFill>
                <a:highlight>
                  <a:schemeClr val="lt1"/>
                </a:highlight>
              </a:rPr>
              <a:t> </a:t>
            </a:r>
            <a:endParaRPr sz="550" u="sng">
              <a:solidFill>
                <a:schemeClr val="dk1"/>
              </a:solidFill>
              <a:highlight>
                <a:schemeClr val="lt1"/>
              </a:highlight>
            </a:endParaRPr>
          </a:p>
          <a:p>
            <a:pPr marL="0" lvl="0" indent="0" algn="l" rtl="0">
              <a:lnSpc>
                <a:spcPct val="100000"/>
              </a:lnSpc>
              <a:spcBef>
                <a:spcPts val="0"/>
              </a:spcBef>
              <a:spcAft>
                <a:spcPts val="0"/>
              </a:spcAft>
              <a:buClr>
                <a:schemeClr val="dk1"/>
              </a:buClr>
              <a:buSzPts val="1100"/>
              <a:buFont typeface="Arial"/>
              <a:buNone/>
            </a:pPr>
            <a:r>
              <a:rPr lang="en" sz="550" b="1">
                <a:solidFill>
                  <a:schemeClr val="dk1"/>
                </a:solidFill>
                <a:highlight>
                  <a:schemeClr val="lt1"/>
                </a:highlight>
              </a:rPr>
              <a:t>OPEN AIRE:</a:t>
            </a:r>
            <a:r>
              <a:rPr lang="en" sz="550">
                <a:solidFill>
                  <a:schemeClr val="dk1"/>
                </a:solidFill>
                <a:highlight>
                  <a:schemeClr val="lt1"/>
                </a:highlight>
              </a:rPr>
              <a:t> </a:t>
            </a:r>
            <a:r>
              <a:rPr lang="en" sz="550" i="1">
                <a:solidFill>
                  <a:schemeClr val="dk1"/>
                </a:solidFill>
                <a:highlight>
                  <a:schemeClr val="lt1"/>
                </a:highlight>
              </a:rPr>
              <a:t>Toolkit for Researchers on Legal issues – D3.2</a:t>
            </a:r>
            <a:r>
              <a:rPr lang="en" sz="550">
                <a:solidFill>
                  <a:schemeClr val="dk1"/>
                </a:solidFill>
                <a:highlight>
                  <a:schemeClr val="lt1"/>
                </a:highlight>
              </a:rPr>
              <a:t>: European Commission 2019. Brussels, Belgium, 2019. Available in:</a:t>
            </a:r>
            <a:r>
              <a:rPr lang="en" sz="550">
                <a:solidFill>
                  <a:schemeClr val="dk1"/>
                </a:solidFill>
                <a:highlight>
                  <a:schemeClr val="lt1"/>
                </a:highlight>
                <a:uFill>
                  <a:noFill/>
                </a:uFill>
                <a:hlinkClick r:id="rId22">
                  <a:extLst>
                    <a:ext uri="{A12FA001-AC4F-418D-AE19-62706E023703}">
                      <ahyp:hlinkClr xmlns:ahyp="http://schemas.microsoft.com/office/drawing/2018/hyperlinkcolor" val="tx"/>
                    </a:ext>
                  </a:extLst>
                </a:hlinkClick>
              </a:rPr>
              <a:t> </a:t>
            </a:r>
            <a:r>
              <a:rPr lang="en" sz="550" u="sng">
                <a:solidFill>
                  <a:schemeClr val="dk1"/>
                </a:solidFill>
                <a:highlight>
                  <a:schemeClr val="lt1"/>
                </a:highlight>
                <a:hlinkClick r:id="rId22">
                  <a:extLst>
                    <a:ext uri="{A12FA001-AC4F-418D-AE19-62706E023703}">
                      <ahyp:hlinkClr xmlns:ahyp="http://schemas.microsoft.com/office/drawing/2018/hyperlinkcolor" val="tx"/>
                    </a:ext>
                  </a:extLst>
                </a:hlinkClick>
              </a:rPr>
              <a:t>https://www.openaire.eu/d3-2-toolkit-for-researchers-on-legal-issues</a:t>
            </a:r>
            <a:endParaRPr sz="550" u="sng">
              <a:solidFill>
                <a:schemeClr val="dk1"/>
              </a:solidFill>
              <a:highlight>
                <a:schemeClr val="lt1"/>
              </a:highlight>
            </a:endParaRPr>
          </a:p>
          <a:p>
            <a:pPr marL="0" lvl="0" indent="0" algn="l" rtl="0">
              <a:lnSpc>
                <a:spcPct val="100000"/>
              </a:lnSpc>
              <a:spcBef>
                <a:spcPts val="800"/>
              </a:spcBef>
              <a:spcAft>
                <a:spcPts val="0"/>
              </a:spcAft>
              <a:buClr>
                <a:schemeClr val="dk1"/>
              </a:buClr>
              <a:buSzPts val="1100"/>
              <a:buFont typeface="Arial"/>
              <a:buNone/>
            </a:pPr>
            <a:r>
              <a:rPr lang="en" sz="550" b="1">
                <a:solidFill>
                  <a:schemeClr val="dk1"/>
                </a:solidFill>
              </a:rPr>
              <a:t>LEGAL INFORMATION SYSTEM:</a:t>
            </a:r>
            <a:r>
              <a:rPr lang="en" sz="550">
                <a:solidFill>
                  <a:schemeClr val="dk1"/>
                </a:solidFill>
              </a:rPr>
              <a:t> </a:t>
            </a:r>
            <a:r>
              <a:rPr lang="en" sz="550" i="1">
                <a:solidFill>
                  <a:schemeClr val="dk1"/>
                </a:solidFill>
              </a:rPr>
              <a:t>Scientific Research and Innovation Activity Act (ZzrID)</a:t>
            </a:r>
            <a:r>
              <a:rPr lang="en" sz="550">
                <a:solidFill>
                  <a:schemeClr val="dk1"/>
                </a:solidFill>
              </a:rPr>
              <a:t>: PIS RS 2021. Ljubljana, Slovenia, 2021.Available in:</a:t>
            </a:r>
            <a:r>
              <a:rPr lang="en" sz="550">
                <a:solidFill>
                  <a:schemeClr val="dk1"/>
                </a:solidFill>
                <a:uFill>
                  <a:noFill/>
                </a:uFill>
                <a:hlinkClick r:id="rId23">
                  <a:extLst>
                    <a:ext uri="{A12FA001-AC4F-418D-AE19-62706E023703}">
                      <ahyp:hlinkClr xmlns:ahyp="http://schemas.microsoft.com/office/drawing/2018/hyperlinkcolor" val="tx"/>
                    </a:ext>
                  </a:extLst>
                </a:hlinkClick>
              </a:rPr>
              <a:t> </a:t>
            </a:r>
            <a:r>
              <a:rPr lang="en" sz="550" u="sng">
                <a:solidFill>
                  <a:schemeClr val="dk1"/>
                </a:solidFill>
                <a:hlinkClick r:id="rId23">
                  <a:extLst>
                    <a:ext uri="{A12FA001-AC4F-418D-AE19-62706E023703}">
                      <ahyp:hlinkClr xmlns:ahyp="http://schemas.microsoft.com/office/drawing/2018/hyperlinkcolor" val="tx"/>
                    </a:ext>
                  </a:extLst>
                </a:hlinkClick>
              </a:rPr>
              <a:t>http://www.pisrs.si/Pis.web/pregledPredpisa?id=ZAKO7733</a:t>
            </a:r>
            <a:endParaRPr sz="550" u="sng">
              <a:solidFill>
                <a:schemeClr val="dk1"/>
              </a:solidFill>
            </a:endParaRPr>
          </a:p>
          <a:p>
            <a:pPr marL="0" lvl="0" indent="355600" algn="l" rtl="0">
              <a:lnSpc>
                <a:spcPct val="100000"/>
              </a:lnSpc>
              <a:spcBef>
                <a:spcPts val="0"/>
              </a:spcBef>
              <a:spcAft>
                <a:spcPts val="0"/>
              </a:spcAft>
              <a:buClr>
                <a:schemeClr val="dk1"/>
              </a:buClr>
              <a:buSzPts val="1100"/>
              <a:buFont typeface="Arial"/>
              <a:buNone/>
            </a:pPr>
            <a:r>
              <a:rPr lang="en" sz="550">
                <a:solidFill>
                  <a:schemeClr val="dk1"/>
                </a:solidFill>
              </a:rPr>
              <a:t> </a:t>
            </a:r>
            <a:endParaRPr sz="55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550" b="1">
                <a:solidFill>
                  <a:schemeClr val="dk1"/>
                </a:solidFill>
              </a:rPr>
              <a:t>LEGAL INFORMATION SYSTEM:</a:t>
            </a:r>
            <a:r>
              <a:rPr lang="en" sz="550">
                <a:solidFill>
                  <a:schemeClr val="dk1"/>
                </a:solidFill>
              </a:rPr>
              <a:t> </a:t>
            </a:r>
            <a:r>
              <a:rPr lang="en" sz="550" i="1">
                <a:solidFill>
                  <a:schemeClr val="dk1"/>
                </a:solidFill>
              </a:rPr>
              <a:t>Resolution on the Scientific Research and Innovation Strategy of Slovenia 2030 (ReZrIS30)</a:t>
            </a:r>
            <a:r>
              <a:rPr lang="en" sz="550">
                <a:solidFill>
                  <a:schemeClr val="dk1"/>
                </a:solidFill>
              </a:rPr>
              <a:t>: PIS RS 2022. Ljubljana, Slovenia, 2022.</a:t>
            </a:r>
            <a:endParaRPr sz="55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550">
                <a:solidFill>
                  <a:schemeClr val="dk1"/>
                </a:solidFill>
              </a:rPr>
              <a:t>Available in:</a:t>
            </a:r>
            <a:r>
              <a:rPr lang="en" sz="550">
                <a:solidFill>
                  <a:schemeClr val="dk1"/>
                </a:solidFill>
                <a:uFill>
                  <a:noFill/>
                </a:uFill>
                <a:hlinkClick r:id="rId24">
                  <a:extLst>
                    <a:ext uri="{A12FA001-AC4F-418D-AE19-62706E023703}">
                      <ahyp:hlinkClr xmlns:ahyp="http://schemas.microsoft.com/office/drawing/2018/hyperlinkcolor" val="tx"/>
                    </a:ext>
                  </a:extLst>
                </a:hlinkClick>
              </a:rPr>
              <a:t> </a:t>
            </a:r>
            <a:r>
              <a:rPr lang="en" sz="550" u="sng">
                <a:solidFill>
                  <a:schemeClr val="dk1"/>
                </a:solidFill>
                <a:hlinkClick r:id="rId24">
                  <a:extLst>
                    <a:ext uri="{A12FA001-AC4F-418D-AE19-62706E023703}">
                      <ahyp:hlinkClr xmlns:ahyp="http://schemas.microsoft.com/office/drawing/2018/hyperlinkcolor" val="tx"/>
                    </a:ext>
                  </a:extLst>
                </a:hlinkClick>
              </a:rPr>
              <a:t>http://www.pisrs.si/Pis.web/pregledPredpisa?id=RESO133</a:t>
            </a:r>
            <a:endParaRPr sz="550" u="sng">
              <a:solidFill>
                <a:schemeClr val="dk1"/>
              </a:solidFill>
            </a:endParaRPr>
          </a:p>
          <a:p>
            <a:pPr marL="0" lvl="0" indent="355600" algn="l" rtl="0">
              <a:lnSpc>
                <a:spcPct val="100000"/>
              </a:lnSpc>
              <a:spcBef>
                <a:spcPts val="0"/>
              </a:spcBef>
              <a:spcAft>
                <a:spcPts val="0"/>
              </a:spcAft>
              <a:buClr>
                <a:schemeClr val="dk1"/>
              </a:buClr>
              <a:buSzPts val="1100"/>
              <a:buFont typeface="Arial"/>
              <a:buNone/>
            </a:pPr>
            <a:r>
              <a:rPr lang="en" sz="550">
                <a:solidFill>
                  <a:schemeClr val="dk1"/>
                </a:solidFill>
                <a:highlight>
                  <a:schemeClr val="lt1"/>
                </a:highlight>
              </a:rPr>
              <a:t> </a:t>
            </a:r>
            <a:endParaRPr sz="550">
              <a:solidFill>
                <a:schemeClr val="dk1"/>
              </a:solidFill>
              <a:highlight>
                <a:schemeClr val="lt1"/>
              </a:highlight>
            </a:endParaRPr>
          </a:p>
          <a:p>
            <a:pPr marL="0" lvl="0" indent="0" algn="l" rtl="0">
              <a:lnSpc>
                <a:spcPct val="100000"/>
              </a:lnSpc>
              <a:spcBef>
                <a:spcPts val="0"/>
              </a:spcBef>
              <a:spcAft>
                <a:spcPts val="0"/>
              </a:spcAft>
              <a:buClr>
                <a:schemeClr val="dk1"/>
              </a:buClr>
              <a:buSzPts val="1100"/>
              <a:buFont typeface="Arial"/>
              <a:buNone/>
            </a:pPr>
            <a:r>
              <a:rPr lang="en" sz="550" b="1">
                <a:solidFill>
                  <a:schemeClr val="dk1"/>
                </a:solidFill>
                <a:highlight>
                  <a:schemeClr val="lt1"/>
                </a:highlight>
              </a:rPr>
              <a:t>UNESCO. </a:t>
            </a:r>
            <a:r>
              <a:rPr lang="en" sz="550" i="1">
                <a:solidFill>
                  <a:schemeClr val="dk1"/>
                </a:solidFill>
                <a:highlight>
                  <a:schemeClr val="lt1"/>
                </a:highlight>
              </a:rPr>
              <a:t>UNESCO Recommendation on Open Science</a:t>
            </a:r>
            <a:r>
              <a:rPr lang="en" sz="550">
                <a:solidFill>
                  <a:schemeClr val="dk1"/>
                </a:solidFill>
                <a:highlight>
                  <a:schemeClr val="lt1"/>
                </a:highlight>
              </a:rPr>
              <a:t>: UNESCO Publications 2020. Paris, France, 2020. Available in:</a:t>
            </a:r>
            <a:r>
              <a:rPr lang="en" sz="550" u="sng">
                <a:solidFill>
                  <a:schemeClr val="dk1"/>
                </a:solidFill>
                <a:highlight>
                  <a:schemeClr val="lt1"/>
                </a:highlight>
                <a:hlinkClick r:id="rId25">
                  <a:extLst>
                    <a:ext uri="{A12FA001-AC4F-418D-AE19-62706E023703}">
                      <ahyp:hlinkClr xmlns:ahyp="http://schemas.microsoft.com/office/drawing/2018/hyperlinkcolor" val="tx"/>
                    </a:ext>
                  </a:extLst>
                </a:hlinkClick>
              </a:rPr>
              <a:t> https://unesdoc.unesco.org/ark:/48223/pf0000379949.locale=en</a:t>
            </a:r>
            <a:endParaRPr sz="550" u="sng">
              <a:solidFill>
                <a:schemeClr val="dk1"/>
              </a:solidFill>
              <a:highlight>
                <a:schemeClr val="lt1"/>
              </a:highlight>
            </a:endParaRPr>
          </a:p>
          <a:p>
            <a:pPr marL="0" lvl="0" indent="0" algn="l" rtl="0">
              <a:lnSpc>
                <a:spcPct val="100000"/>
              </a:lnSpc>
              <a:spcBef>
                <a:spcPts val="800"/>
              </a:spcBef>
              <a:spcAft>
                <a:spcPts val="800"/>
              </a:spcAft>
              <a:buNone/>
            </a:pPr>
            <a:r>
              <a:rPr lang="en" sz="550" b="1">
                <a:solidFill>
                  <a:schemeClr val="dk1"/>
                </a:solidFill>
                <a:highlight>
                  <a:schemeClr val="lt1"/>
                </a:highlight>
              </a:rPr>
              <a:t>COMEST.</a:t>
            </a:r>
            <a:r>
              <a:rPr lang="en" sz="550">
                <a:solidFill>
                  <a:schemeClr val="dk1"/>
                </a:solidFill>
                <a:highlight>
                  <a:schemeClr val="lt1"/>
                </a:highlight>
              </a:rPr>
              <a:t> </a:t>
            </a:r>
            <a:r>
              <a:rPr lang="en" sz="550" i="1">
                <a:solidFill>
                  <a:schemeClr val="dk1"/>
                </a:solidFill>
                <a:highlight>
                  <a:schemeClr val="lt1"/>
                </a:highlight>
              </a:rPr>
              <a:t>World Commission on the Ethics of Scientific Knowledge and Technology (COMEST): </a:t>
            </a:r>
            <a:r>
              <a:rPr lang="en" sz="550">
                <a:solidFill>
                  <a:schemeClr val="dk1"/>
                </a:solidFill>
                <a:highlight>
                  <a:schemeClr val="lt1"/>
                </a:highlight>
              </a:rPr>
              <a:t>UNESCO Publications 2021. Paris, France, 2021. Available in:</a:t>
            </a:r>
            <a:r>
              <a:rPr lang="en" sz="550">
                <a:solidFill>
                  <a:schemeClr val="dk1"/>
                </a:solidFill>
                <a:highlight>
                  <a:schemeClr val="lt1"/>
                </a:highlight>
                <a:uFill>
                  <a:noFill/>
                </a:uFill>
                <a:hlinkClick r:id="rId26">
                  <a:extLst>
                    <a:ext uri="{A12FA001-AC4F-418D-AE19-62706E023703}">
                      <ahyp:hlinkClr xmlns:ahyp="http://schemas.microsoft.com/office/drawing/2018/hyperlinkcolor" val="tx"/>
                    </a:ext>
                  </a:extLst>
                </a:hlinkClick>
              </a:rPr>
              <a:t> </a:t>
            </a:r>
            <a:r>
              <a:rPr lang="en" sz="550" u="sng">
                <a:solidFill>
                  <a:schemeClr val="dk1"/>
                </a:solidFill>
                <a:highlight>
                  <a:schemeClr val="lt1"/>
                </a:highlight>
                <a:hlinkClick r:id="rId26">
                  <a:extLst>
                    <a:ext uri="{A12FA001-AC4F-418D-AE19-62706E023703}">
                      <ahyp:hlinkClr xmlns:ahyp="http://schemas.microsoft.com/office/drawing/2018/hyperlinkcolor" val="tx"/>
                    </a:ext>
                  </a:extLst>
                </a:hlinkClick>
              </a:rPr>
              <a:t>https://en.unesco.org/themes/ethics-science-and-technology/comest</a:t>
            </a:r>
            <a:endParaRPr sz="550">
              <a:solidFill>
                <a:schemeClr val="dk1"/>
              </a:solidFill>
            </a:endParaRPr>
          </a:p>
        </p:txBody>
      </p:sp>
      <p:sp>
        <p:nvSpPr>
          <p:cNvPr id="295" name="Google Shape;295;p36"/>
          <p:cNvSpPr txBox="1"/>
          <p:nvPr/>
        </p:nvSpPr>
        <p:spPr>
          <a:xfrm>
            <a:off x="685800" y="162750"/>
            <a:ext cx="42090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Clr>
                <a:schemeClr val="dk1"/>
              </a:buClr>
              <a:buSzPts val="1100"/>
              <a:buFont typeface="Arial"/>
              <a:buNone/>
            </a:pPr>
            <a:r>
              <a:rPr lang="en" b="1">
                <a:solidFill>
                  <a:schemeClr val="dk1"/>
                </a:solidFill>
              </a:rPr>
              <a:t>References</a:t>
            </a:r>
            <a:endParaRPr b="1">
              <a:solidFill>
                <a:schemeClr val="dk1"/>
              </a:solidFill>
            </a:endParaRPr>
          </a:p>
        </p:txBody>
      </p:sp>
      <p:grpSp>
        <p:nvGrpSpPr>
          <p:cNvPr id="2" name="Google Shape;69;p14">
            <a:extLst>
              <a:ext uri="{FF2B5EF4-FFF2-40B4-BE49-F238E27FC236}">
                <a16:creationId xmlns:a16="http://schemas.microsoft.com/office/drawing/2014/main" id="{7F35BEC2-9C6F-A39F-BB63-E845696A2CAB}"/>
              </a:ext>
            </a:extLst>
          </p:cNvPr>
          <p:cNvGrpSpPr/>
          <p:nvPr/>
        </p:nvGrpSpPr>
        <p:grpSpPr>
          <a:xfrm>
            <a:off x="93350" y="4757638"/>
            <a:ext cx="9073450" cy="276900"/>
            <a:chOff x="93350" y="4757638"/>
            <a:chExt cx="9073450" cy="276900"/>
          </a:xfrm>
        </p:grpSpPr>
        <p:sp>
          <p:nvSpPr>
            <p:cNvPr id="3" name="Google Shape;70;p14">
              <a:extLst>
                <a:ext uri="{FF2B5EF4-FFF2-40B4-BE49-F238E27FC236}">
                  <a16:creationId xmlns:a16="http://schemas.microsoft.com/office/drawing/2014/main" id="{C00D2ED9-128E-B5BD-DB1E-84CCB9190948}"/>
                </a:ext>
              </a:extLst>
            </p:cNvPr>
            <p:cNvSpPr txBox="1"/>
            <p:nvPr/>
          </p:nvSpPr>
          <p:spPr>
            <a:xfrm>
              <a:off x="93350" y="4757638"/>
              <a:ext cx="4695300" cy="276900"/>
            </a:xfrm>
            <a:prstGeom prst="rect">
              <a:avLst/>
            </a:prstGeom>
            <a:noFill/>
            <a:ln>
              <a:noFill/>
            </a:ln>
          </p:spPr>
          <p:txBody>
            <a:bodyPr spcFirstLastPara="1" wrap="square" lIns="91425" tIns="91425" rIns="91425" bIns="91425" anchor="t" anchorCtr="0">
              <a:spAutoFit/>
            </a:bodyPr>
            <a:lstStyle/>
            <a:p>
              <a:pPr marL="0" lvl="0" indent="0" algn="l" rtl="0">
                <a:lnSpc>
                  <a:spcPct val="88363"/>
                </a:lnSpc>
                <a:spcBef>
                  <a:spcPts val="900"/>
                </a:spcBef>
                <a:spcAft>
                  <a:spcPts val="0"/>
                </a:spcAft>
                <a:buClr>
                  <a:schemeClr val="dk1"/>
                </a:buClr>
                <a:buSzPts val="1100"/>
                <a:buFont typeface="Arial"/>
                <a:buNone/>
              </a:pPr>
              <a:r>
                <a:rPr lang="en" sz="600" dirty="0">
                  <a:solidFill>
                    <a:schemeClr val="dk1"/>
                  </a:solidFill>
                </a:rPr>
                <a:t>IFLA WLIC 2022 | </a:t>
              </a:r>
              <a:r>
                <a:rPr lang="en" sz="600" b="1" dirty="0">
                  <a:solidFill>
                    <a:schemeClr val="dk1"/>
                  </a:solidFill>
                </a:rPr>
                <a:t>Artificial intelligence is already in libraries, let's master it | </a:t>
              </a:r>
              <a:r>
                <a:rPr lang="en" sz="600" dirty="0" err="1">
                  <a:solidFill>
                    <a:schemeClr val="dk1"/>
                  </a:solidFill>
                </a:rPr>
                <a:t>Mojca</a:t>
              </a:r>
              <a:r>
                <a:rPr lang="en" sz="600" dirty="0">
                  <a:solidFill>
                    <a:schemeClr val="dk1"/>
                  </a:solidFill>
                </a:rPr>
                <a:t> Rupar </a:t>
              </a:r>
              <a:r>
                <a:rPr lang="en" sz="600" dirty="0" err="1">
                  <a:solidFill>
                    <a:schemeClr val="dk1"/>
                  </a:solidFill>
                </a:rPr>
                <a:t>Korošec</a:t>
              </a:r>
              <a:r>
                <a:rPr lang="en" sz="600" dirty="0">
                  <a:solidFill>
                    <a:schemeClr val="dk1"/>
                  </a:solidFill>
                </a:rPr>
                <a:t>, Ph.D.</a:t>
              </a:r>
              <a:endParaRPr sz="600" dirty="0">
                <a:solidFill>
                  <a:schemeClr val="dk1"/>
                </a:solidFill>
              </a:endParaRPr>
            </a:p>
          </p:txBody>
        </p:sp>
        <p:cxnSp>
          <p:nvCxnSpPr>
            <p:cNvPr id="4" name="Google Shape;71;p14">
              <a:extLst>
                <a:ext uri="{FF2B5EF4-FFF2-40B4-BE49-F238E27FC236}">
                  <a16:creationId xmlns:a16="http://schemas.microsoft.com/office/drawing/2014/main" id="{643C0CFF-5FB1-9E46-AD3C-1261B1502AD6}"/>
                </a:ext>
              </a:extLst>
            </p:cNvPr>
            <p:cNvCxnSpPr/>
            <p:nvPr/>
          </p:nvCxnSpPr>
          <p:spPr>
            <a:xfrm>
              <a:off x="4000500" y="5003475"/>
              <a:ext cx="5166300" cy="0"/>
            </a:xfrm>
            <a:prstGeom prst="straightConnector1">
              <a:avLst/>
            </a:prstGeom>
            <a:noFill/>
            <a:ln w="9525" cap="flat" cmpd="sng">
              <a:solidFill>
                <a:schemeClr val="dk2"/>
              </a:solidFill>
              <a:prstDash val="solid"/>
              <a:round/>
              <a:headEnd type="none" w="med" len="med"/>
              <a:tailEnd type="none" w="med" len="med"/>
            </a:ln>
          </p:spPr>
        </p:cxn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7"/>
          <p:cNvSpPr txBox="1"/>
          <p:nvPr/>
        </p:nvSpPr>
        <p:spPr>
          <a:xfrm>
            <a:off x="685800" y="617288"/>
            <a:ext cx="3900000" cy="2295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600" b="1">
                <a:solidFill>
                  <a:schemeClr val="dk1"/>
                </a:solidFill>
              </a:rPr>
              <a:t>AI HLEG.</a:t>
            </a:r>
            <a:r>
              <a:rPr lang="en" sz="600">
                <a:solidFill>
                  <a:schemeClr val="dk1"/>
                </a:solidFill>
              </a:rPr>
              <a:t> (2019). High-level expert group on artificial intelligence: Ethics guidelines for</a:t>
            </a:r>
            <a:endParaRPr sz="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600">
                <a:solidFill>
                  <a:schemeClr val="dk1"/>
                </a:solidFill>
              </a:rPr>
              <a:t>trustworthy AI. European Commission, 09.04.2019. https://ec.europa.eu/digitalsingle-</a:t>
            </a:r>
            <a:endParaRPr sz="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600">
                <a:solidFill>
                  <a:schemeClr val="dk1"/>
                </a:solidFill>
                <a:highlight>
                  <a:srgbClr val="FFFFFF"/>
                </a:highlight>
              </a:rPr>
              <a:t>market/en/high-level-expert-group-artificial-intelligence</a:t>
            </a:r>
            <a:r>
              <a:rPr lang="en" sz="600">
                <a:solidFill>
                  <a:schemeClr val="dk1"/>
                </a:solidFill>
                <a:highlight>
                  <a:srgbClr val="FFFFFF"/>
                </a:highlight>
                <a:uFill>
                  <a:noFill/>
                </a:uFill>
                <a:hlinkClick r:id="rId3">
                  <a:extLst>
                    <a:ext uri="{A12FA001-AC4F-418D-AE19-62706E023703}">
                      <ahyp:hlinkClr xmlns:ahyp="http://schemas.microsoft.com/office/drawing/2018/hyperlinkcolor" val="tx"/>
                    </a:ext>
                  </a:extLst>
                </a:hlinkClick>
              </a:rPr>
              <a:t> </a:t>
            </a:r>
            <a:r>
              <a:rPr lang="en" sz="600" u="sng">
                <a:solidFill>
                  <a:schemeClr val="dk1"/>
                </a:solidFill>
                <a:highlight>
                  <a:srgbClr val="FFFFFF"/>
                </a:highlight>
                <a:hlinkClick r:id="rId3">
                  <a:extLst>
                    <a:ext uri="{A12FA001-AC4F-418D-AE19-62706E023703}">
                      <ahyp:hlinkClr xmlns:ahyp="http://schemas.microsoft.com/office/drawing/2018/hyperlinkcolor" val="tx"/>
                    </a:ext>
                  </a:extLst>
                </a:hlinkClick>
              </a:rPr>
              <a:t>https://digital-strategy.ec.europa.eu/en/library/ethics-guidelines-trustworthy-ai</a:t>
            </a:r>
            <a:endParaRPr sz="600" u="sng">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600">
                <a:solidFill>
                  <a:schemeClr val="dk1"/>
                </a:solidFill>
                <a:highlight>
                  <a:srgbClr val="FFFFFF"/>
                </a:highlight>
              </a:rPr>
              <a:t> </a:t>
            </a:r>
            <a:endParaRPr sz="600">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600" b="1">
                <a:solidFill>
                  <a:schemeClr val="dk1"/>
                </a:solidFill>
              </a:rPr>
              <a:t>DARPA. </a:t>
            </a:r>
            <a:r>
              <a:rPr lang="en" sz="600">
                <a:solidFill>
                  <a:schemeClr val="dk1"/>
                </a:solidFill>
              </a:rPr>
              <a:t>(1983). Strategic computing - new-generation computing technology: A strategic plan for its development an application to critical problems in defense (28.10.1983). from</a:t>
            </a:r>
            <a:endParaRPr sz="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600" u="sng">
                <a:solidFill>
                  <a:schemeClr val="dk1"/>
                </a:solidFill>
                <a:highlight>
                  <a:srgbClr val="FFFFFF"/>
                </a:highlight>
                <a:hlinkClick r:id="rId4">
                  <a:extLst>
                    <a:ext uri="{A12FA001-AC4F-418D-AE19-62706E023703}">
                      <ahyp:hlinkClr xmlns:ahyp="http://schemas.microsoft.com/office/drawing/2018/hyperlinkcolor" val="tx"/>
                    </a:ext>
                  </a:extLst>
                </a:hlinkClick>
              </a:rPr>
              <a:t>http://www.scribd.com/document/192183614/Strategic-Computing-1983</a:t>
            </a:r>
            <a:endParaRPr sz="600" u="sng">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600">
                <a:solidFill>
                  <a:schemeClr val="dk1"/>
                </a:solidFill>
                <a:highlight>
                  <a:srgbClr val="FFFFFF"/>
                </a:highlight>
              </a:rPr>
              <a:t> </a:t>
            </a:r>
            <a:endParaRPr sz="600">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600" b="1">
                <a:solidFill>
                  <a:schemeClr val="dk1"/>
                </a:solidFill>
              </a:rPr>
              <a:t>Floridi, L., Cowls, J., Beltrametti, M., Chatila, R., Chazerand, P., Dignum, V., . . . Vayena, E.</a:t>
            </a:r>
            <a:endParaRPr sz="6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600">
                <a:solidFill>
                  <a:schemeClr val="dk1"/>
                </a:solidFill>
              </a:rPr>
              <a:t>(2018). AI4People—An ethical framework for a good AI society: Opportunities, risks, principles, and recommendations. Minds and Machines, 28 (4), 689-707.</a:t>
            </a:r>
            <a:endParaRPr sz="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600">
                <a:solidFill>
                  <a:schemeClr val="dk1"/>
                </a:solidFill>
              </a:rPr>
              <a:t> </a:t>
            </a:r>
            <a:endParaRPr sz="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600" b="1">
                <a:solidFill>
                  <a:schemeClr val="dk1"/>
                </a:solidFill>
              </a:rPr>
              <a:t>Floridi, L., &amp; Saunders, J. W. </a:t>
            </a:r>
            <a:r>
              <a:rPr lang="en" sz="600">
                <a:solidFill>
                  <a:schemeClr val="dk1"/>
                </a:solidFill>
              </a:rPr>
              <a:t>(2004). On the Morality of Artificial Agents’. Minds and</a:t>
            </a:r>
            <a:endParaRPr sz="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600">
                <a:solidFill>
                  <a:schemeClr val="dk1"/>
                </a:solidFill>
              </a:rPr>
              <a:t>Machines, 14, 349-379.</a:t>
            </a:r>
            <a:endParaRPr sz="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600">
                <a:solidFill>
                  <a:schemeClr val="dk1"/>
                </a:solidFill>
              </a:rPr>
              <a:t> </a:t>
            </a:r>
            <a:endParaRPr sz="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600" b="1">
                <a:solidFill>
                  <a:schemeClr val="dk1"/>
                </a:solidFill>
                <a:highlight>
                  <a:srgbClr val="FFFFFF"/>
                </a:highlight>
              </a:rPr>
              <a:t>Floridi, L., &amp; Taddeo, M. </a:t>
            </a:r>
            <a:r>
              <a:rPr lang="en" sz="600">
                <a:solidFill>
                  <a:schemeClr val="dk1"/>
                </a:solidFill>
                <a:highlight>
                  <a:srgbClr val="FFFFFF"/>
                </a:highlight>
              </a:rPr>
              <a:t>(2016). What is Data Ethics? Phil. Trans. R. Soc. A, 374 (2083).</a:t>
            </a:r>
            <a:endParaRPr sz="600">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600">
                <a:solidFill>
                  <a:schemeClr val="dk1"/>
                </a:solidFill>
              </a:rPr>
              <a:t>Taddeo, M., &amp; Floridi, L. (2018). How AI can be a force for good. Science, 361 (6404), 751-</a:t>
            </a:r>
            <a:endParaRPr sz="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600">
                <a:solidFill>
                  <a:schemeClr val="dk1"/>
                </a:solidFill>
                <a:highlight>
                  <a:srgbClr val="FFFFFF"/>
                </a:highlight>
              </a:rPr>
              <a:t>752. doi: 10.1126/science.aat5991</a:t>
            </a:r>
            <a:endParaRPr sz="600">
              <a:solidFill>
                <a:schemeClr val="dk1"/>
              </a:solidFill>
              <a:highlight>
                <a:srgbClr val="FFFFFF"/>
              </a:highlight>
            </a:endParaRPr>
          </a:p>
          <a:p>
            <a:pPr marL="0" lvl="0" indent="0" algn="l" rtl="0">
              <a:lnSpc>
                <a:spcPct val="100000"/>
              </a:lnSpc>
              <a:spcBef>
                <a:spcPts val="0"/>
              </a:spcBef>
              <a:spcAft>
                <a:spcPts val="800"/>
              </a:spcAft>
              <a:buClr>
                <a:schemeClr val="dk1"/>
              </a:buClr>
              <a:buSzPts val="1100"/>
              <a:buFont typeface="Arial"/>
              <a:buNone/>
            </a:pPr>
            <a:endParaRPr sz="600" b="1">
              <a:solidFill>
                <a:schemeClr val="dk1"/>
              </a:solidFill>
            </a:endParaRPr>
          </a:p>
        </p:txBody>
      </p:sp>
      <p:sp>
        <p:nvSpPr>
          <p:cNvPr id="304" name="Google Shape;304;p37"/>
          <p:cNvSpPr txBox="1"/>
          <p:nvPr/>
        </p:nvSpPr>
        <p:spPr>
          <a:xfrm>
            <a:off x="685800" y="162750"/>
            <a:ext cx="42090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Clr>
                <a:schemeClr val="dk1"/>
              </a:buClr>
              <a:buSzPts val="1100"/>
              <a:buFont typeface="Arial"/>
              <a:buNone/>
            </a:pPr>
            <a:r>
              <a:rPr lang="en" b="1">
                <a:solidFill>
                  <a:schemeClr val="dk1"/>
                </a:solidFill>
              </a:rPr>
              <a:t>References</a:t>
            </a:r>
            <a:endParaRPr b="1">
              <a:solidFill>
                <a:schemeClr val="dk1"/>
              </a:solidFill>
            </a:endParaRPr>
          </a:p>
        </p:txBody>
      </p:sp>
      <p:grpSp>
        <p:nvGrpSpPr>
          <p:cNvPr id="5" name="Google Shape;69;p14">
            <a:extLst>
              <a:ext uri="{FF2B5EF4-FFF2-40B4-BE49-F238E27FC236}">
                <a16:creationId xmlns:a16="http://schemas.microsoft.com/office/drawing/2014/main" id="{83757786-38B5-EED0-2BD6-B43E2EE2D00A}"/>
              </a:ext>
            </a:extLst>
          </p:cNvPr>
          <p:cNvGrpSpPr/>
          <p:nvPr/>
        </p:nvGrpSpPr>
        <p:grpSpPr>
          <a:xfrm>
            <a:off x="93350" y="4757638"/>
            <a:ext cx="9073450" cy="276900"/>
            <a:chOff x="93350" y="4757638"/>
            <a:chExt cx="9073450" cy="276900"/>
          </a:xfrm>
        </p:grpSpPr>
        <p:sp>
          <p:nvSpPr>
            <p:cNvPr id="6" name="Google Shape;70;p14">
              <a:extLst>
                <a:ext uri="{FF2B5EF4-FFF2-40B4-BE49-F238E27FC236}">
                  <a16:creationId xmlns:a16="http://schemas.microsoft.com/office/drawing/2014/main" id="{3EAFB0A6-AD11-74F5-5D63-CB2AEC9C3310}"/>
                </a:ext>
              </a:extLst>
            </p:cNvPr>
            <p:cNvSpPr txBox="1"/>
            <p:nvPr/>
          </p:nvSpPr>
          <p:spPr>
            <a:xfrm>
              <a:off x="93350" y="4757638"/>
              <a:ext cx="4695300" cy="276900"/>
            </a:xfrm>
            <a:prstGeom prst="rect">
              <a:avLst/>
            </a:prstGeom>
            <a:noFill/>
            <a:ln>
              <a:noFill/>
            </a:ln>
          </p:spPr>
          <p:txBody>
            <a:bodyPr spcFirstLastPara="1" wrap="square" lIns="91425" tIns="91425" rIns="91425" bIns="91425" anchor="t" anchorCtr="0">
              <a:spAutoFit/>
            </a:bodyPr>
            <a:lstStyle/>
            <a:p>
              <a:pPr marL="0" lvl="0" indent="0" algn="l" rtl="0">
                <a:lnSpc>
                  <a:spcPct val="88363"/>
                </a:lnSpc>
                <a:spcBef>
                  <a:spcPts val="900"/>
                </a:spcBef>
                <a:spcAft>
                  <a:spcPts val="0"/>
                </a:spcAft>
                <a:buClr>
                  <a:schemeClr val="dk1"/>
                </a:buClr>
                <a:buSzPts val="1100"/>
                <a:buFont typeface="Arial"/>
                <a:buNone/>
              </a:pPr>
              <a:r>
                <a:rPr lang="en" sz="600" dirty="0">
                  <a:solidFill>
                    <a:schemeClr val="dk1"/>
                  </a:solidFill>
                </a:rPr>
                <a:t>IFLA WLIC 2022 | </a:t>
              </a:r>
              <a:r>
                <a:rPr lang="en" sz="600" b="1" dirty="0">
                  <a:solidFill>
                    <a:schemeClr val="dk1"/>
                  </a:solidFill>
                </a:rPr>
                <a:t>Artificial intelligence is already in libraries, let's master it | </a:t>
              </a:r>
              <a:r>
                <a:rPr lang="en" sz="600" dirty="0" err="1">
                  <a:solidFill>
                    <a:schemeClr val="dk1"/>
                  </a:solidFill>
                </a:rPr>
                <a:t>Mojca</a:t>
              </a:r>
              <a:r>
                <a:rPr lang="en" sz="600" dirty="0">
                  <a:solidFill>
                    <a:schemeClr val="dk1"/>
                  </a:solidFill>
                </a:rPr>
                <a:t> Rupar </a:t>
              </a:r>
              <a:r>
                <a:rPr lang="en" sz="600" dirty="0" err="1">
                  <a:solidFill>
                    <a:schemeClr val="dk1"/>
                  </a:solidFill>
                </a:rPr>
                <a:t>Korošec</a:t>
              </a:r>
              <a:r>
                <a:rPr lang="en" sz="600" dirty="0">
                  <a:solidFill>
                    <a:schemeClr val="dk1"/>
                  </a:solidFill>
                </a:rPr>
                <a:t>, Ph.D.</a:t>
              </a:r>
              <a:endParaRPr sz="600" dirty="0">
                <a:solidFill>
                  <a:schemeClr val="dk1"/>
                </a:solidFill>
              </a:endParaRPr>
            </a:p>
          </p:txBody>
        </p:sp>
        <p:cxnSp>
          <p:nvCxnSpPr>
            <p:cNvPr id="7" name="Google Shape;71;p14">
              <a:extLst>
                <a:ext uri="{FF2B5EF4-FFF2-40B4-BE49-F238E27FC236}">
                  <a16:creationId xmlns:a16="http://schemas.microsoft.com/office/drawing/2014/main" id="{F8566519-559D-8EAA-1B87-04D82389102B}"/>
                </a:ext>
              </a:extLst>
            </p:cNvPr>
            <p:cNvCxnSpPr/>
            <p:nvPr/>
          </p:nvCxnSpPr>
          <p:spPr>
            <a:xfrm>
              <a:off x="4000500" y="5003475"/>
              <a:ext cx="5166300" cy="0"/>
            </a:xfrm>
            <a:prstGeom prst="straightConnector1">
              <a:avLst/>
            </a:prstGeom>
            <a:noFill/>
            <a:ln w="9525" cap="flat" cmpd="sng">
              <a:solidFill>
                <a:schemeClr val="dk2"/>
              </a:solidFill>
              <a:prstDash val="solid"/>
              <a:round/>
              <a:headEnd type="none" w="med" len="med"/>
              <a:tailEnd type="none" w="med" len="med"/>
            </a:ln>
          </p:spPr>
        </p:cxn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5"/>
          <p:cNvPicPr preferRelativeResize="0"/>
          <p:nvPr/>
        </p:nvPicPr>
        <p:blipFill rotWithShape="1">
          <a:blip r:embed="rId3">
            <a:alphaModFix/>
          </a:blip>
          <a:srcRect b="4598"/>
          <a:stretch/>
        </p:blipFill>
        <p:spPr>
          <a:xfrm flipH="1">
            <a:off x="0" y="0"/>
            <a:ext cx="9144000" cy="5143500"/>
          </a:xfrm>
          <a:prstGeom prst="rect">
            <a:avLst/>
          </a:prstGeom>
          <a:noFill/>
          <a:ln>
            <a:noFill/>
          </a:ln>
        </p:spPr>
      </p:pic>
      <p:sp>
        <p:nvSpPr>
          <p:cNvPr id="77" name="Google Shape;77;p15"/>
          <p:cNvSpPr txBox="1"/>
          <p:nvPr/>
        </p:nvSpPr>
        <p:spPr>
          <a:xfrm>
            <a:off x="685800" y="1028700"/>
            <a:ext cx="3932700" cy="2920500"/>
          </a:xfrm>
          <a:prstGeom prst="rect">
            <a:avLst/>
          </a:prstGeom>
          <a:noFill/>
          <a:ln>
            <a:noFill/>
          </a:ln>
        </p:spPr>
        <p:txBody>
          <a:bodyPr spcFirstLastPara="1" wrap="square" lIns="91425" tIns="91425" rIns="91425" bIns="91425" anchor="t" anchorCtr="0">
            <a:spAutoFit/>
          </a:bodyPr>
          <a:lstStyle/>
          <a:p>
            <a:pPr marL="0" lvl="0" indent="0" algn="l" rtl="0">
              <a:lnSpc>
                <a:spcPct val="138461"/>
              </a:lnSpc>
              <a:spcBef>
                <a:spcPts val="1400"/>
              </a:spcBef>
              <a:spcAft>
                <a:spcPts val="0"/>
              </a:spcAft>
              <a:buClr>
                <a:schemeClr val="dk1"/>
              </a:buClr>
              <a:buSzPts val="1100"/>
              <a:buFont typeface="Arial"/>
              <a:buNone/>
            </a:pPr>
            <a:r>
              <a:rPr lang="en" sz="1600" b="1">
                <a:solidFill>
                  <a:schemeClr val="lt1"/>
                </a:solidFill>
              </a:rPr>
              <a:t>“And every assistant is as it were a tool that serves for several tools; (…) perform its own work when ordered, or by seeing what to do in advance (…) But life is doing things, not making things; (…) in the class of instruments of action.” </a:t>
            </a:r>
            <a:endParaRPr sz="1600" b="1">
              <a:solidFill>
                <a:schemeClr val="lt1"/>
              </a:solidFill>
            </a:endParaRPr>
          </a:p>
          <a:p>
            <a:pPr marL="0" lvl="0" indent="0" algn="l" rtl="0">
              <a:lnSpc>
                <a:spcPct val="138461"/>
              </a:lnSpc>
              <a:spcBef>
                <a:spcPts val="1400"/>
              </a:spcBef>
              <a:spcAft>
                <a:spcPts val="200"/>
              </a:spcAft>
              <a:buClr>
                <a:schemeClr val="dk1"/>
              </a:buClr>
              <a:buSzPts val="1100"/>
              <a:buFont typeface="Arial"/>
              <a:buNone/>
            </a:pPr>
            <a:r>
              <a:rPr lang="en" sz="1100" b="1">
                <a:solidFill>
                  <a:schemeClr val="lt1"/>
                </a:solidFill>
              </a:rPr>
              <a:t>Aristotle</a:t>
            </a:r>
            <a:r>
              <a:rPr lang="en" sz="1100">
                <a:solidFill>
                  <a:schemeClr val="lt1"/>
                </a:solidFill>
              </a:rPr>
              <a:t>, Politics, Book 1, section 1254a</a:t>
            </a:r>
            <a:endParaRPr sz="1100">
              <a:solidFill>
                <a:schemeClr val="lt1"/>
              </a:solidFill>
            </a:endParaRPr>
          </a:p>
        </p:txBody>
      </p:sp>
      <p:grpSp>
        <p:nvGrpSpPr>
          <p:cNvPr id="2" name="Google Shape;69;p14">
            <a:extLst>
              <a:ext uri="{FF2B5EF4-FFF2-40B4-BE49-F238E27FC236}">
                <a16:creationId xmlns:a16="http://schemas.microsoft.com/office/drawing/2014/main" id="{3319EA27-494E-6F23-BBF8-D8DE23F0E092}"/>
              </a:ext>
            </a:extLst>
          </p:cNvPr>
          <p:cNvGrpSpPr/>
          <p:nvPr/>
        </p:nvGrpSpPr>
        <p:grpSpPr>
          <a:xfrm>
            <a:off x="93350" y="4757638"/>
            <a:ext cx="9073450" cy="381293"/>
            <a:chOff x="93350" y="4757638"/>
            <a:chExt cx="9073450" cy="381293"/>
          </a:xfrm>
        </p:grpSpPr>
        <p:sp>
          <p:nvSpPr>
            <p:cNvPr id="3" name="Google Shape;70;p14">
              <a:extLst>
                <a:ext uri="{FF2B5EF4-FFF2-40B4-BE49-F238E27FC236}">
                  <a16:creationId xmlns:a16="http://schemas.microsoft.com/office/drawing/2014/main" id="{92B00FC8-3617-563E-C44D-1E616045BCEB}"/>
                </a:ext>
              </a:extLst>
            </p:cNvPr>
            <p:cNvSpPr txBox="1"/>
            <p:nvPr/>
          </p:nvSpPr>
          <p:spPr>
            <a:xfrm>
              <a:off x="93350" y="4757638"/>
              <a:ext cx="4695300" cy="381293"/>
            </a:xfrm>
            <a:prstGeom prst="rect">
              <a:avLst/>
            </a:prstGeom>
            <a:noFill/>
            <a:ln>
              <a:noFill/>
            </a:ln>
          </p:spPr>
          <p:txBody>
            <a:bodyPr spcFirstLastPara="1" wrap="square" lIns="91425" tIns="91425" rIns="91425" bIns="91425" anchor="t" anchorCtr="0">
              <a:spAutoFit/>
            </a:bodyPr>
            <a:lstStyle/>
            <a:p>
              <a:pPr marL="0" lvl="0" indent="0" algn="l" rtl="0">
                <a:lnSpc>
                  <a:spcPct val="88363"/>
                </a:lnSpc>
                <a:spcBef>
                  <a:spcPts val="900"/>
                </a:spcBef>
                <a:spcAft>
                  <a:spcPts val="0"/>
                </a:spcAft>
                <a:buClr>
                  <a:schemeClr val="dk1"/>
                </a:buClr>
                <a:buSzPts val="1100"/>
                <a:buFont typeface="Arial"/>
                <a:buNone/>
              </a:pPr>
              <a:r>
                <a:rPr lang="en" sz="600" dirty="0">
                  <a:solidFill>
                    <a:schemeClr val="bg1"/>
                  </a:solidFill>
                </a:rPr>
                <a:t>IFLA WLIC 2022 | </a:t>
              </a:r>
              <a:r>
                <a:rPr lang="en" sz="600" b="1" dirty="0">
                  <a:solidFill>
                    <a:schemeClr val="bg1"/>
                  </a:solidFill>
                </a:rPr>
                <a:t>Artificial intelligence is already in libraries, let's master it | </a:t>
              </a:r>
              <a:r>
                <a:rPr lang="en" sz="600" dirty="0" err="1">
                  <a:solidFill>
                    <a:schemeClr val="bg1"/>
                  </a:solidFill>
                </a:rPr>
                <a:t>Mojca</a:t>
              </a:r>
              <a:r>
                <a:rPr lang="en" sz="600" dirty="0">
                  <a:solidFill>
                    <a:schemeClr val="bg1"/>
                  </a:solidFill>
                </a:rPr>
                <a:t> Rupar </a:t>
              </a:r>
              <a:r>
                <a:rPr lang="en" sz="600" dirty="0" err="1">
                  <a:solidFill>
                    <a:schemeClr val="bg1"/>
                  </a:solidFill>
                </a:rPr>
                <a:t>Korošec</a:t>
              </a:r>
              <a:r>
                <a:rPr lang="en" sz="600" dirty="0">
                  <a:solidFill>
                    <a:schemeClr val="bg1"/>
                  </a:solidFill>
                </a:rPr>
                <a:t>, Ph.D.</a:t>
              </a:r>
              <a:endParaRPr sz="600" dirty="0">
                <a:solidFill>
                  <a:schemeClr val="bg1"/>
                </a:solidFill>
              </a:endParaRPr>
            </a:p>
          </p:txBody>
        </p:sp>
        <p:cxnSp>
          <p:nvCxnSpPr>
            <p:cNvPr id="4" name="Google Shape;71;p14">
              <a:extLst>
                <a:ext uri="{FF2B5EF4-FFF2-40B4-BE49-F238E27FC236}">
                  <a16:creationId xmlns:a16="http://schemas.microsoft.com/office/drawing/2014/main" id="{21846392-3C48-8717-A7F2-D3113A2950ED}"/>
                </a:ext>
              </a:extLst>
            </p:cNvPr>
            <p:cNvCxnSpPr/>
            <p:nvPr/>
          </p:nvCxnSpPr>
          <p:spPr>
            <a:xfrm>
              <a:off x="4000500" y="5003475"/>
              <a:ext cx="5166300" cy="0"/>
            </a:xfrm>
            <a:prstGeom prst="straightConnector1">
              <a:avLst/>
            </a:prstGeom>
            <a:noFill/>
            <a:ln w="9525" cap="flat" cmpd="sng">
              <a:solidFill>
                <a:schemeClr val="bg1"/>
              </a:solidFill>
              <a:prstDash val="solid"/>
              <a:round/>
              <a:headEnd type="none" w="med" len="med"/>
              <a:tailEnd type="none" w="med" len="med"/>
            </a:ln>
          </p:spPr>
        </p:cxn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16"/>
          <p:cNvPicPr preferRelativeResize="0"/>
          <p:nvPr/>
        </p:nvPicPr>
        <p:blipFill rotWithShape="1">
          <a:blip r:embed="rId3">
            <a:alphaModFix/>
          </a:blip>
          <a:srcRect l="20315" t="278" r="20315" b="278"/>
          <a:stretch/>
        </p:blipFill>
        <p:spPr>
          <a:xfrm>
            <a:off x="4537675" y="-26"/>
            <a:ext cx="4606325" cy="5143501"/>
          </a:xfrm>
          <a:prstGeom prst="rect">
            <a:avLst/>
          </a:prstGeom>
          <a:noFill/>
          <a:ln>
            <a:noFill/>
          </a:ln>
        </p:spPr>
      </p:pic>
      <p:sp>
        <p:nvSpPr>
          <p:cNvPr id="89" name="Google Shape;89;p16"/>
          <p:cNvSpPr txBox="1"/>
          <p:nvPr/>
        </p:nvSpPr>
        <p:spPr>
          <a:xfrm>
            <a:off x="692550" y="4502525"/>
            <a:ext cx="3724200" cy="276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600" u="sng">
                <a:solidFill>
                  <a:schemeClr val="hlink"/>
                </a:solidFill>
                <a:hlinkClick r:id="rId4"/>
              </a:rPr>
              <a:t>https://digital-strategy.ec.europa.eu/en/library/ethics-guidelines-trustworthy-ai</a:t>
            </a:r>
            <a:r>
              <a:rPr lang="en" sz="600">
                <a:solidFill>
                  <a:srgbClr val="212529"/>
                </a:solidFill>
              </a:rPr>
              <a:t> </a:t>
            </a:r>
            <a:endParaRPr sz="600">
              <a:solidFill>
                <a:srgbClr val="212529"/>
              </a:solidFill>
            </a:endParaRPr>
          </a:p>
        </p:txBody>
      </p:sp>
      <p:sp>
        <p:nvSpPr>
          <p:cNvPr id="90" name="Google Shape;90;p16"/>
          <p:cNvSpPr txBox="1"/>
          <p:nvPr/>
        </p:nvSpPr>
        <p:spPr>
          <a:xfrm>
            <a:off x="685800" y="1028700"/>
            <a:ext cx="3676500" cy="2924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000" b="1"/>
              <a:t>According to the Guidelines, trustworthy AI should be:</a:t>
            </a:r>
            <a:endParaRPr sz="2000" b="1"/>
          </a:p>
          <a:p>
            <a:pPr marL="0" lvl="0" indent="0" algn="l" rtl="0">
              <a:lnSpc>
                <a:spcPct val="115000"/>
              </a:lnSpc>
              <a:spcBef>
                <a:spcPts val="1200"/>
              </a:spcBef>
              <a:spcAft>
                <a:spcPts val="0"/>
              </a:spcAft>
              <a:buNone/>
            </a:pPr>
            <a:r>
              <a:rPr lang="en" sz="2000" b="1"/>
              <a:t>lawful</a:t>
            </a:r>
            <a:r>
              <a:rPr lang="en" sz="2000"/>
              <a:t> -  respecting all applicable laws and regulations</a:t>
            </a:r>
            <a:endParaRPr sz="2000"/>
          </a:p>
          <a:p>
            <a:pPr marL="0" lvl="0" indent="0" algn="l" rtl="0">
              <a:lnSpc>
                <a:spcPct val="115000"/>
              </a:lnSpc>
              <a:spcBef>
                <a:spcPts val="1200"/>
              </a:spcBef>
              <a:spcAft>
                <a:spcPts val="1200"/>
              </a:spcAft>
              <a:buNone/>
            </a:pPr>
            <a:r>
              <a:rPr lang="en" sz="2000" b="1"/>
              <a:t>ethical </a:t>
            </a:r>
            <a:r>
              <a:rPr lang="en" sz="2000"/>
              <a:t>- respecting ethical </a:t>
            </a:r>
            <a:br>
              <a:rPr lang="en" sz="2000"/>
            </a:br>
            <a:r>
              <a:rPr lang="en" sz="2000"/>
              <a:t>principles and values</a:t>
            </a:r>
            <a:endParaRPr sz="2000"/>
          </a:p>
        </p:txBody>
      </p:sp>
      <p:sp>
        <p:nvSpPr>
          <p:cNvPr id="91" name="Google Shape;91;p16"/>
          <p:cNvSpPr txBox="1">
            <a:spLocks noGrp="1"/>
          </p:cNvSpPr>
          <p:nvPr>
            <p:ph type="subTitle" idx="4294967295"/>
          </p:nvPr>
        </p:nvSpPr>
        <p:spPr>
          <a:xfrm rot="-5400000">
            <a:off x="7732200" y="3848650"/>
            <a:ext cx="2217600" cy="351300"/>
          </a:xfrm>
          <a:prstGeom prst="rect">
            <a:avLst/>
          </a:prstGeom>
        </p:spPr>
        <p:txBody>
          <a:bodyPr spcFirstLastPara="1" wrap="square" lIns="91425" tIns="91425" rIns="91425" bIns="91425" anchor="t" anchorCtr="0">
            <a:noAutofit/>
          </a:bodyPr>
          <a:lstStyle/>
          <a:p>
            <a:pPr marL="88900" lvl="0" indent="0" algn="l" rtl="0">
              <a:lnSpc>
                <a:spcPct val="88363"/>
              </a:lnSpc>
              <a:spcBef>
                <a:spcPts val="900"/>
              </a:spcBef>
              <a:spcAft>
                <a:spcPts val="1600"/>
              </a:spcAft>
              <a:buClr>
                <a:schemeClr val="dk1"/>
              </a:buClr>
              <a:buSzPts val="1100"/>
              <a:buFont typeface="Arial"/>
              <a:buNone/>
            </a:pPr>
            <a:r>
              <a:rPr lang="en" sz="600">
                <a:solidFill>
                  <a:srgbClr val="FFFFFF"/>
                </a:solidFill>
              </a:rPr>
              <a:t>Photo: European Commission</a:t>
            </a:r>
            <a:endParaRPr sz="600">
              <a:solidFill>
                <a:srgbClr val="FFFFFF"/>
              </a:solidFill>
            </a:endParaRPr>
          </a:p>
        </p:txBody>
      </p:sp>
      <p:grpSp>
        <p:nvGrpSpPr>
          <p:cNvPr id="2" name="Google Shape;69;p14">
            <a:extLst>
              <a:ext uri="{FF2B5EF4-FFF2-40B4-BE49-F238E27FC236}">
                <a16:creationId xmlns:a16="http://schemas.microsoft.com/office/drawing/2014/main" id="{CF7E06D1-ACD0-DB00-678D-E366BEECF21C}"/>
              </a:ext>
            </a:extLst>
          </p:cNvPr>
          <p:cNvGrpSpPr/>
          <p:nvPr/>
        </p:nvGrpSpPr>
        <p:grpSpPr>
          <a:xfrm>
            <a:off x="93350" y="4757638"/>
            <a:ext cx="9073450" cy="276900"/>
            <a:chOff x="93350" y="4757638"/>
            <a:chExt cx="9073450" cy="276900"/>
          </a:xfrm>
        </p:grpSpPr>
        <p:sp>
          <p:nvSpPr>
            <p:cNvPr id="3" name="Google Shape;70;p14">
              <a:extLst>
                <a:ext uri="{FF2B5EF4-FFF2-40B4-BE49-F238E27FC236}">
                  <a16:creationId xmlns:a16="http://schemas.microsoft.com/office/drawing/2014/main" id="{9380F2A3-F139-3CBB-5A0C-9D7016248539}"/>
                </a:ext>
              </a:extLst>
            </p:cNvPr>
            <p:cNvSpPr txBox="1"/>
            <p:nvPr/>
          </p:nvSpPr>
          <p:spPr>
            <a:xfrm>
              <a:off x="93350" y="4757638"/>
              <a:ext cx="4695300" cy="276900"/>
            </a:xfrm>
            <a:prstGeom prst="rect">
              <a:avLst/>
            </a:prstGeom>
            <a:noFill/>
            <a:ln>
              <a:noFill/>
            </a:ln>
          </p:spPr>
          <p:txBody>
            <a:bodyPr spcFirstLastPara="1" wrap="square" lIns="91425" tIns="91425" rIns="91425" bIns="91425" anchor="t" anchorCtr="0">
              <a:spAutoFit/>
            </a:bodyPr>
            <a:lstStyle/>
            <a:p>
              <a:pPr marL="0" lvl="0" indent="0" algn="l" rtl="0">
                <a:lnSpc>
                  <a:spcPct val="88363"/>
                </a:lnSpc>
                <a:spcBef>
                  <a:spcPts val="900"/>
                </a:spcBef>
                <a:spcAft>
                  <a:spcPts val="0"/>
                </a:spcAft>
                <a:buClr>
                  <a:schemeClr val="dk1"/>
                </a:buClr>
                <a:buSzPts val="1100"/>
                <a:buFont typeface="Arial"/>
                <a:buNone/>
              </a:pPr>
              <a:r>
                <a:rPr lang="en" sz="600" dirty="0">
                  <a:solidFill>
                    <a:schemeClr val="dk1"/>
                  </a:solidFill>
                </a:rPr>
                <a:t>IFLA WLIC 2022 | </a:t>
              </a:r>
              <a:r>
                <a:rPr lang="en" sz="600" b="1" dirty="0">
                  <a:solidFill>
                    <a:schemeClr val="dk1"/>
                  </a:solidFill>
                </a:rPr>
                <a:t>Artificial intelligence is already in libraries, let's master it | </a:t>
              </a:r>
              <a:r>
                <a:rPr lang="en" sz="600" dirty="0" err="1">
                  <a:solidFill>
                    <a:schemeClr val="dk1"/>
                  </a:solidFill>
                </a:rPr>
                <a:t>Mojca</a:t>
              </a:r>
              <a:r>
                <a:rPr lang="en" sz="600" dirty="0">
                  <a:solidFill>
                    <a:schemeClr val="dk1"/>
                  </a:solidFill>
                </a:rPr>
                <a:t> Rupar </a:t>
              </a:r>
              <a:r>
                <a:rPr lang="en" sz="600" dirty="0" err="1">
                  <a:solidFill>
                    <a:schemeClr val="dk1"/>
                  </a:solidFill>
                </a:rPr>
                <a:t>Korošec</a:t>
              </a:r>
              <a:r>
                <a:rPr lang="en" sz="600" dirty="0">
                  <a:solidFill>
                    <a:schemeClr val="dk1"/>
                  </a:solidFill>
                </a:rPr>
                <a:t>, Ph.D.</a:t>
              </a:r>
              <a:endParaRPr sz="600" dirty="0">
                <a:solidFill>
                  <a:schemeClr val="dk1"/>
                </a:solidFill>
              </a:endParaRPr>
            </a:p>
          </p:txBody>
        </p:sp>
        <p:cxnSp>
          <p:nvCxnSpPr>
            <p:cNvPr id="4" name="Google Shape;71;p14">
              <a:extLst>
                <a:ext uri="{FF2B5EF4-FFF2-40B4-BE49-F238E27FC236}">
                  <a16:creationId xmlns:a16="http://schemas.microsoft.com/office/drawing/2014/main" id="{07D2A734-F43A-C06C-D080-FDF6036F6D75}"/>
                </a:ext>
              </a:extLst>
            </p:cNvPr>
            <p:cNvCxnSpPr/>
            <p:nvPr/>
          </p:nvCxnSpPr>
          <p:spPr>
            <a:xfrm>
              <a:off x="4000500" y="5003475"/>
              <a:ext cx="5166300" cy="0"/>
            </a:xfrm>
            <a:prstGeom prst="straightConnector1">
              <a:avLst/>
            </a:prstGeom>
            <a:noFill/>
            <a:ln w="9525" cap="flat" cmpd="sng">
              <a:solidFill>
                <a:schemeClr val="dk2"/>
              </a:solidFill>
              <a:prstDash val="solid"/>
              <a:round/>
              <a:headEnd type="none" w="med" len="med"/>
              <a:tailEnd type="none" w="med" len="med"/>
            </a:ln>
          </p:spPr>
        </p:cxn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p:nvPr/>
        </p:nvSpPr>
        <p:spPr>
          <a:xfrm>
            <a:off x="685800" y="657650"/>
            <a:ext cx="7675800" cy="1407600"/>
          </a:xfrm>
          <a:prstGeom prst="rect">
            <a:avLst/>
          </a:prstGeom>
          <a:noFill/>
          <a:ln>
            <a:noFill/>
          </a:ln>
        </p:spPr>
        <p:txBody>
          <a:bodyPr spcFirstLastPara="1" wrap="square" lIns="91425" tIns="91425" rIns="91425" bIns="91425" anchor="t" anchorCtr="0">
            <a:spAutoFit/>
          </a:bodyPr>
          <a:lstStyle/>
          <a:p>
            <a:pPr marL="0" lvl="0" indent="0" algn="l" rtl="0">
              <a:lnSpc>
                <a:spcPct val="122727"/>
              </a:lnSpc>
              <a:spcBef>
                <a:spcPts val="900"/>
              </a:spcBef>
              <a:spcAft>
                <a:spcPts val="700"/>
              </a:spcAft>
              <a:buNone/>
            </a:pPr>
            <a:r>
              <a:rPr lang="en" sz="2300" b="1">
                <a:solidFill>
                  <a:schemeClr val="dk1"/>
                </a:solidFill>
              </a:rPr>
              <a:t>Artificial intelligence is a priority for the European Union, as it is predicted to play a key role in the digital transformation of the economy and society.</a:t>
            </a:r>
            <a:endParaRPr sz="2300" b="1"/>
          </a:p>
        </p:txBody>
      </p:sp>
      <p:pic>
        <p:nvPicPr>
          <p:cNvPr id="97" name="Google Shape;97;p17"/>
          <p:cNvPicPr preferRelativeResize="0"/>
          <p:nvPr/>
        </p:nvPicPr>
        <p:blipFill rotWithShape="1">
          <a:blip r:embed="rId3">
            <a:alphaModFix/>
          </a:blip>
          <a:srcRect t="26180" r="64376" b="21572"/>
          <a:stretch/>
        </p:blipFill>
        <p:spPr>
          <a:xfrm>
            <a:off x="5222742" y="2543688"/>
            <a:ext cx="2098532" cy="1919225"/>
          </a:xfrm>
          <a:prstGeom prst="rect">
            <a:avLst/>
          </a:prstGeom>
          <a:noFill/>
          <a:ln>
            <a:noFill/>
          </a:ln>
        </p:spPr>
      </p:pic>
      <p:pic>
        <p:nvPicPr>
          <p:cNvPr id="98" name="Google Shape;98;p17"/>
          <p:cNvPicPr preferRelativeResize="0"/>
          <p:nvPr/>
        </p:nvPicPr>
        <p:blipFill>
          <a:blip r:embed="rId4">
            <a:alphaModFix/>
          </a:blip>
          <a:stretch>
            <a:fillRect/>
          </a:stretch>
        </p:blipFill>
        <p:spPr>
          <a:xfrm>
            <a:off x="1822725" y="2543688"/>
            <a:ext cx="3219125" cy="1919225"/>
          </a:xfrm>
          <a:prstGeom prst="rect">
            <a:avLst/>
          </a:prstGeom>
          <a:noFill/>
          <a:ln>
            <a:noFill/>
          </a:ln>
        </p:spPr>
      </p:pic>
      <p:sp>
        <p:nvSpPr>
          <p:cNvPr id="99" name="Google Shape;99;p17"/>
          <p:cNvSpPr txBox="1">
            <a:spLocks noGrp="1"/>
          </p:cNvSpPr>
          <p:nvPr>
            <p:ph type="subTitle" idx="4294967295"/>
          </p:nvPr>
        </p:nvSpPr>
        <p:spPr>
          <a:xfrm rot="-5400000">
            <a:off x="7732200" y="3848650"/>
            <a:ext cx="2217600" cy="351300"/>
          </a:xfrm>
          <a:prstGeom prst="rect">
            <a:avLst/>
          </a:prstGeom>
        </p:spPr>
        <p:txBody>
          <a:bodyPr spcFirstLastPara="1" wrap="square" lIns="91425" tIns="91425" rIns="91425" bIns="91425" anchor="t" anchorCtr="0">
            <a:noAutofit/>
          </a:bodyPr>
          <a:lstStyle/>
          <a:p>
            <a:pPr marL="88900" lvl="0" indent="0" algn="l" rtl="0">
              <a:lnSpc>
                <a:spcPct val="88363"/>
              </a:lnSpc>
              <a:spcBef>
                <a:spcPts val="900"/>
              </a:spcBef>
              <a:spcAft>
                <a:spcPts val="1600"/>
              </a:spcAft>
              <a:buClr>
                <a:schemeClr val="dk1"/>
              </a:buClr>
              <a:buSzPts val="1100"/>
              <a:buFont typeface="Arial"/>
              <a:buNone/>
            </a:pPr>
            <a:r>
              <a:rPr lang="en" sz="600">
                <a:solidFill>
                  <a:srgbClr val="999999"/>
                </a:solidFill>
              </a:rPr>
              <a:t>Photo: European Commission Logotype</a:t>
            </a:r>
            <a:endParaRPr sz="600">
              <a:solidFill>
                <a:srgbClr val="999999"/>
              </a:solidFill>
            </a:endParaRPr>
          </a:p>
        </p:txBody>
      </p:sp>
      <p:grpSp>
        <p:nvGrpSpPr>
          <p:cNvPr id="2" name="Google Shape;69;p14">
            <a:extLst>
              <a:ext uri="{FF2B5EF4-FFF2-40B4-BE49-F238E27FC236}">
                <a16:creationId xmlns:a16="http://schemas.microsoft.com/office/drawing/2014/main" id="{0D67D381-9067-73BE-1BA9-9E19319410F3}"/>
              </a:ext>
            </a:extLst>
          </p:cNvPr>
          <p:cNvGrpSpPr/>
          <p:nvPr/>
        </p:nvGrpSpPr>
        <p:grpSpPr>
          <a:xfrm>
            <a:off x="93350" y="4757638"/>
            <a:ext cx="9073450" cy="276900"/>
            <a:chOff x="93350" y="4757638"/>
            <a:chExt cx="9073450" cy="276900"/>
          </a:xfrm>
        </p:grpSpPr>
        <p:sp>
          <p:nvSpPr>
            <p:cNvPr id="3" name="Google Shape;70;p14">
              <a:extLst>
                <a:ext uri="{FF2B5EF4-FFF2-40B4-BE49-F238E27FC236}">
                  <a16:creationId xmlns:a16="http://schemas.microsoft.com/office/drawing/2014/main" id="{8B0937B1-7CBC-3E94-CB61-D65EE35E0192}"/>
                </a:ext>
              </a:extLst>
            </p:cNvPr>
            <p:cNvSpPr txBox="1"/>
            <p:nvPr/>
          </p:nvSpPr>
          <p:spPr>
            <a:xfrm>
              <a:off x="93350" y="4757638"/>
              <a:ext cx="4695300" cy="276900"/>
            </a:xfrm>
            <a:prstGeom prst="rect">
              <a:avLst/>
            </a:prstGeom>
            <a:noFill/>
            <a:ln>
              <a:noFill/>
            </a:ln>
          </p:spPr>
          <p:txBody>
            <a:bodyPr spcFirstLastPara="1" wrap="square" lIns="91425" tIns="91425" rIns="91425" bIns="91425" anchor="t" anchorCtr="0">
              <a:spAutoFit/>
            </a:bodyPr>
            <a:lstStyle/>
            <a:p>
              <a:pPr marL="0" lvl="0" indent="0" algn="l" rtl="0">
                <a:lnSpc>
                  <a:spcPct val="88363"/>
                </a:lnSpc>
                <a:spcBef>
                  <a:spcPts val="900"/>
                </a:spcBef>
                <a:spcAft>
                  <a:spcPts val="0"/>
                </a:spcAft>
                <a:buClr>
                  <a:schemeClr val="dk1"/>
                </a:buClr>
                <a:buSzPts val="1100"/>
                <a:buFont typeface="Arial"/>
                <a:buNone/>
              </a:pPr>
              <a:r>
                <a:rPr lang="en" sz="600" dirty="0">
                  <a:solidFill>
                    <a:schemeClr val="dk1"/>
                  </a:solidFill>
                </a:rPr>
                <a:t>IFLA WLIC 2022 | </a:t>
              </a:r>
              <a:r>
                <a:rPr lang="en" sz="600" b="1" dirty="0">
                  <a:solidFill>
                    <a:schemeClr val="dk1"/>
                  </a:solidFill>
                </a:rPr>
                <a:t>Artificial intelligence is already in libraries, let's master it | </a:t>
              </a:r>
              <a:r>
                <a:rPr lang="en" sz="600" dirty="0" err="1">
                  <a:solidFill>
                    <a:schemeClr val="dk1"/>
                  </a:solidFill>
                </a:rPr>
                <a:t>Mojca</a:t>
              </a:r>
              <a:r>
                <a:rPr lang="en" sz="600" dirty="0">
                  <a:solidFill>
                    <a:schemeClr val="dk1"/>
                  </a:solidFill>
                </a:rPr>
                <a:t> Rupar </a:t>
              </a:r>
              <a:r>
                <a:rPr lang="en" sz="600" dirty="0" err="1">
                  <a:solidFill>
                    <a:schemeClr val="dk1"/>
                  </a:solidFill>
                </a:rPr>
                <a:t>Korošec</a:t>
              </a:r>
              <a:r>
                <a:rPr lang="en" sz="600" dirty="0">
                  <a:solidFill>
                    <a:schemeClr val="dk1"/>
                  </a:solidFill>
                </a:rPr>
                <a:t>, Ph.D.</a:t>
              </a:r>
              <a:endParaRPr sz="600" dirty="0">
                <a:solidFill>
                  <a:schemeClr val="dk1"/>
                </a:solidFill>
              </a:endParaRPr>
            </a:p>
          </p:txBody>
        </p:sp>
        <p:cxnSp>
          <p:nvCxnSpPr>
            <p:cNvPr id="4" name="Google Shape;71;p14">
              <a:extLst>
                <a:ext uri="{FF2B5EF4-FFF2-40B4-BE49-F238E27FC236}">
                  <a16:creationId xmlns:a16="http://schemas.microsoft.com/office/drawing/2014/main" id="{6959A2DF-C9E0-F221-7D60-5BCAE1F59AD0}"/>
                </a:ext>
              </a:extLst>
            </p:cNvPr>
            <p:cNvCxnSpPr/>
            <p:nvPr/>
          </p:nvCxnSpPr>
          <p:spPr>
            <a:xfrm>
              <a:off x="4000500" y="5003475"/>
              <a:ext cx="5166300" cy="0"/>
            </a:xfrm>
            <a:prstGeom prst="straightConnector1">
              <a:avLst/>
            </a:prstGeom>
            <a:noFill/>
            <a:ln w="9525" cap="flat" cmpd="sng">
              <a:solidFill>
                <a:schemeClr val="dk2"/>
              </a:solidFill>
              <a:prstDash val="solid"/>
              <a:round/>
              <a:headEnd type="none" w="med" len="med"/>
              <a:tailEnd type="none" w="med" len="med"/>
            </a:ln>
          </p:spPr>
        </p:cxn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18"/>
          <p:cNvPicPr preferRelativeResize="0"/>
          <p:nvPr/>
        </p:nvPicPr>
        <p:blipFill rotWithShape="1">
          <a:blip r:embed="rId3">
            <a:alphaModFix/>
          </a:blip>
          <a:srcRect t="6452" b="19126"/>
          <a:stretch/>
        </p:blipFill>
        <p:spPr>
          <a:xfrm>
            <a:off x="4537675" y="0"/>
            <a:ext cx="4606326" cy="5143501"/>
          </a:xfrm>
          <a:prstGeom prst="rect">
            <a:avLst/>
          </a:prstGeom>
          <a:noFill/>
          <a:ln>
            <a:noFill/>
          </a:ln>
        </p:spPr>
      </p:pic>
      <p:sp>
        <p:nvSpPr>
          <p:cNvPr id="108" name="Google Shape;108;p18"/>
          <p:cNvSpPr txBox="1"/>
          <p:nvPr/>
        </p:nvSpPr>
        <p:spPr>
          <a:xfrm>
            <a:off x="685800" y="1028700"/>
            <a:ext cx="3226500" cy="3324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000" b="1">
                <a:solidFill>
                  <a:schemeClr val="dk1"/>
                </a:solidFill>
              </a:rPr>
              <a:t>New rules for the management and exchange of data</a:t>
            </a:r>
            <a:endParaRPr sz="2000" b="1">
              <a:solidFill>
                <a:schemeClr val="dk1"/>
              </a:solidFill>
            </a:endParaRPr>
          </a:p>
          <a:p>
            <a:pPr marL="0" lvl="0" indent="0" algn="l" rtl="0">
              <a:lnSpc>
                <a:spcPct val="115000"/>
              </a:lnSpc>
              <a:spcBef>
                <a:spcPts val="0"/>
              </a:spcBef>
              <a:spcAft>
                <a:spcPts val="0"/>
              </a:spcAft>
              <a:buNone/>
            </a:pPr>
            <a:r>
              <a:rPr lang="en" sz="2000">
                <a:solidFill>
                  <a:schemeClr val="dk1"/>
                </a:solidFill>
              </a:rPr>
              <a:t> </a:t>
            </a:r>
            <a:endParaRPr sz="2000">
              <a:solidFill>
                <a:schemeClr val="dk1"/>
              </a:solidFill>
            </a:endParaRPr>
          </a:p>
          <a:p>
            <a:pPr marL="457200" lvl="0" indent="-355600" algn="l" rtl="0">
              <a:lnSpc>
                <a:spcPct val="115000"/>
              </a:lnSpc>
              <a:spcBef>
                <a:spcPts val="0"/>
              </a:spcBef>
              <a:spcAft>
                <a:spcPts val="0"/>
              </a:spcAft>
              <a:buClr>
                <a:schemeClr val="dk1"/>
              </a:buClr>
              <a:buSzPts val="2000"/>
              <a:buChar char="●"/>
            </a:pPr>
            <a:r>
              <a:rPr lang="en" sz="2000">
                <a:solidFill>
                  <a:schemeClr val="dk1"/>
                </a:solidFill>
              </a:rPr>
              <a:t>More data</a:t>
            </a:r>
            <a:endParaRPr sz="2000">
              <a:solidFill>
                <a:schemeClr val="dk1"/>
              </a:solidFill>
            </a:endParaRPr>
          </a:p>
          <a:p>
            <a:pPr marL="457200" lvl="0" indent="-355600" algn="l" rtl="0">
              <a:lnSpc>
                <a:spcPct val="115000"/>
              </a:lnSpc>
              <a:spcBef>
                <a:spcPts val="0"/>
              </a:spcBef>
              <a:spcAft>
                <a:spcPts val="0"/>
              </a:spcAft>
              <a:buClr>
                <a:schemeClr val="dk1"/>
              </a:buClr>
              <a:buSzPts val="2000"/>
              <a:buChar char="●"/>
            </a:pPr>
            <a:r>
              <a:rPr lang="en" sz="2000">
                <a:solidFill>
                  <a:schemeClr val="dk1"/>
                </a:solidFill>
              </a:rPr>
              <a:t>Boost data sharing</a:t>
            </a:r>
            <a:endParaRPr sz="2000">
              <a:solidFill>
                <a:schemeClr val="dk1"/>
              </a:solidFill>
            </a:endParaRPr>
          </a:p>
          <a:p>
            <a:pPr marL="457200" lvl="0" indent="-355600" algn="l" rtl="0">
              <a:lnSpc>
                <a:spcPct val="115000"/>
              </a:lnSpc>
              <a:spcBef>
                <a:spcPts val="0"/>
              </a:spcBef>
              <a:spcAft>
                <a:spcPts val="0"/>
              </a:spcAft>
              <a:buClr>
                <a:schemeClr val="dk1"/>
              </a:buClr>
              <a:buSzPts val="2000"/>
              <a:buChar char="●"/>
            </a:pPr>
            <a:r>
              <a:rPr lang="en" sz="2000">
                <a:solidFill>
                  <a:schemeClr val="dk1"/>
                </a:solidFill>
              </a:rPr>
              <a:t>Fair access and stimulate voluntary data sharing</a:t>
            </a:r>
            <a:endParaRPr sz="2000">
              <a:solidFill>
                <a:schemeClr val="dk1"/>
              </a:solidFill>
            </a:endParaRPr>
          </a:p>
        </p:txBody>
      </p:sp>
      <p:sp>
        <p:nvSpPr>
          <p:cNvPr id="109" name="Google Shape;109;p18"/>
          <p:cNvSpPr txBox="1">
            <a:spLocks noGrp="1"/>
          </p:cNvSpPr>
          <p:nvPr>
            <p:ph type="subTitle" idx="4294967295"/>
          </p:nvPr>
        </p:nvSpPr>
        <p:spPr>
          <a:xfrm rot="-5400000">
            <a:off x="7732200" y="3848650"/>
            <a:ext cx="2217600" cy="351300"/>
          </a:xfrm>
          <a:prstGeom prst="rect">
            <a:avLst/>
          </a:prstGeom>
        </p:spPr>
        <p:txBody>
          <a:bodyPr spcFirstLastPara="1" wrap="square" lIns="91425" tIns="91425" rIns="91425" bIns="91425" anchor="t" anchorCtr="0">
            <a:noAutofit/>
          </a:bodyPr>
          <a:lstStyle/>
          <a:p>
            <a:pPr marL="88900" lvl="0" indent="0" algn="l" rtl="0">
              <a:lnSpc>
                <a:spcPct val="88363"/>
              </a:lnSpc>
              <a:spcBef>
                <a:spcPts val="900"/>
              </a:spcBef>
              <a:spcAft>
                <a:spcPts val="1600"/>
              </a:spcAft>
              <a:buClr>
                <a:schemeClr val="dk1"/>
              </a:buClr>
              <a:buSzPts val="1100"/>
              <a:buFont typeface="Arial"/>
              <a:buNone/>
            </a:pPr>
            <a:r>
              <a:rPr lang="en" sz="600">
                <a:solidFill>
                  <a:srgbClr val="FFFFFF"/>
                </a:solidFill>
              </a:rPr>
              <a:t>Photo: Pexels, ThisIsEngineering</a:t>
            </a:r>
            <a:endParaRPr sz="600">
              <a:solidFill>
                <a:srgbClr val="FFFFFF"/>
              </a:solidFill>
            </a:endParaRPr>
          </a:p>
        </p:txBody>
      </p:sp>
      <p:grpSp>
        <p:nvGrpSpPr>
          <p:cNvPr id="2" name="Google Shape;69;p14">
            <a:extLst>
              <a:ext uri="{FF2B5EF4-FFF2-40B4-BE49-F238E27FC236}">
                <a16:creationId xmlns:a16="http://schemas.microsoft.com/office/drawing/2014/main" id="{2BFC01CB-9A4F-B424-48C5-07305160B63F}"/>
              </a:ext>
            </a:extLst>
          </p:cNvPr>
          <p:cNvGrpSpPr/>
          <p:nvPr/>
        </p:nvGrpSpPr>
        <p:grpSpPr>
          <a:xfrm>
            <a:off x="93350" y="4757638"/>
            <a:ext cx="9073450" cy="276900"/>
            <a:chOff x="93350" y="4757638"/>
            <a:chExt cx="9073450" cy="276900"/>
          </a:xfrm>
        </p:grpSpPr>
        <p:sp>
          <p:nvSpPr>
            <p:cNvPr id="3" name="Google Shape;70;p14">
              <a:extLst>
                <a:ext uri="{FF2B5EF4-FFF2-40B4-BE49-F238E27FC236}">
                  <a16:creationId xmlns:a16="http://schemas.microsoft.com/office/drawing/2014/main" id="{E103019B-40C7-7382-FA74-9563C72268C5}"/>
                </a:ext>
              </a:extLst>
            </p:cNvPr>
            <p:cNvSpPr txBox="1"/>
            <p:nvPr/>
          </p:nvSpPr>
          <p:spPr>
            <a:xfrm>
              <a:off x="93350" y="4757638"/>
              <a:ext cx="4695300" cy="276900"/>
            </a:xfrm>
            <a:prstGeom prst="rect">
              <a:avLst/>
            </a:prstGeom>
            <a:noFill/>
            <a:ln>
              <a:noFill/>
            </a:ln>
          </p:spPr>
          <p:txBody>
            <a:bodyPr spcFirstLastPara="1" wrap="square" lIns="91425" tIns="91425" rIns="91425" bIns="91425" anchor="t" anchorCtr="0">
              <a:spAutoFit/>
            </a:bodyPr>
            <a:lstStyle/>
            <a:p>
              <a:pPr marL="0" lvl="0" indent="0" algn="l" rtl="0">
                <a:lnSpc>
                  <a:spcPct val="88363"/>
                </a:lnSpc>
                <a:spcBef>
                  <a:spcPts val="900"/>
                </a:spcBef>
                <a:spcAft>
                  <a:spcPts val="0"/>
                </a:spcAft>
                <a:buClr>
                  <a:schemeClr val="dk1"/>
                </a:buClr>
                <a:buSzPts val="1100"/>
                <a:buFont typeface="Arial"/>
                <a:buNone/>
              </a:pPr>
              <a:r>
                <a:rPr lang="en" sz="600" dirty="0">
                  <a:solidFill>
                    <a:schemeClr val="dk1"/>
                  </a:solidFill>
                </a:rPr>
                <a:t>IFLA WLIC 2022 | </a:t>
              </a:r>
              <a:r>
                <a:rPr lang="en" sz="600" b="1" dirty="0">
                  <a:solidFill>
                    <a:schemeClr val="dk1"/>
                  </a:solidFill>
                </a:rPr>
                <a:t>Artificial intelligence is already in libraries, let's master it | </a:t>
              </a:r>
              <a:r>
                <a:rPr lang="en" sz="600" dirty="0" err="1">
                  <a:solidFill>
                    <a:schemeClr val="dk1"/>
                  </a:solidFill>
                </a:rPr>
                <a:t>Mojca</a:t>
              </a:r>
              <a:r>
                <a:rPr lang="en" sz="600" dirty="0">
                  <a:solidFill>
                    <a:schemeClr val="dk1"/>
                  </a:solidFill>
                </a:rPr>
                <a:t> Rupar </a:t>
              </a:r>
              <a:r>
                <a:rPr lang="en" sz="600" dirty="0" err="1">
                  <a:solidFill>
                    <a:schemeClr val="dk1"/>
                  </a:solidFill>
                </a:rPr>
                <a:t>Korošec</a:t>
              </a:r>
              <a:r>
                <a:rPr lang="en" sz="600" dirty="0">
                  <a:solidFill>
                    <a:schemeClr val="dk1"/>
                  </a:solidFill>
                </a:rPr>
                <a:t>, Ph.D.</a:t>
              </a:r>
              <a:endParaRPr sz="600" dirty="0">
                <a:solidFill>
                  <a:schemeClr val="dk1"/>
                </a:solidFill>
              </a:endParaRPr>
            </a:p>
          </p:txBody>
        </p:sp>
        <p:cxnSp>
          <p:nvCxnSpPr>
            <p:cNvPr id="4" name="Google Shape;71;p14">
              <a:extLst>
                <a:ext uri="{FF2B5EF4-FFF2-40B4-BE49-F238E27FC236}">
                  <a16:creationId xmlns:a16="http://schemas.microsoft.com/office/drawing/2014/main" id="{28BDD6CB-854A-F81D-83E5-989525091908}"/>
                </a:ext>
              </a:extLst>
            </p:cNvPr>
            <p:cNvCxnSpPr/>
            <p:nvPr/>
          </p:nvCxnSpPr>
          <p:spPr>
            <a:xfrm>
              <a:off x="4000500" y="5003475"/>
              <a:ext cx="5166300" cy="0"/>
            </a:xfrm>
            <a:prstGeom prst="straightConnector1">
              <a:avLst/>
            </a:prstGeom>
            <a:noFill/>
            <a:ln w="9525" cap="flat" cmpd="sng">
              <a:solidFill>
                <a:schemeClr val="dk2"/>
              </a:solidFill>
              <a:prstDash val="solid"/>
              <a:round/>
              <a:headEnd type="none" w="med" len="med"/>
              <a:tailEnd type="none" w="med" len="med"/>
            </a:ln>
          </p:spPr>
        </p:cxn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19"/>
          <p:cNvPicPr preferRelativeResize="0"/>
          <p:nvPr/>
        </p:nvPicPr>
        <p:blipFill rotWithShape="1">
          <a:blip r:embed="rId3">
            <a:alphaModFix/>
          </a:blip>
          <a:srcRect b="12816"/>
          <a:stretch/>
        </p:blipFill>
        <p:spPr>
          <a:xfrm>
            <a:off x="0" y="-169950"/>
            <a:ext cx="9144003" cy="5313450"/>
          </a:xfrm>
          <a:prstGeom prst="rect">
            <a:avLst/>
          </a:prstGeom>
          <a:noFill/>
          <a:ln>
            <a:noFill/>
          </a:ln>
        </p:spPr>
      </p:pic>
      <p:sp>
        <p:nvSpPr>
          <p:cNvPr id="118" name="Google Shape;118;p19"/>
          <p:cNvSpPr txBox="1"/>
          <p:nvPr/>
        </p:nvSpPr>
        <p:spPr>
          <a:xfrm>
            <a:off x="685800" y="1028700"/>
            <a:ext cx="3842700" cy="2425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600">
                <a:solidFill>
                  <a:schemeClr val="lt1"/>
                </a:solidFill>
              </a:rPr>
              <a:t>»</a:t>
            </a:r>
            <a:r>
              <a:rPr lang="en" sz="2600" b="1">
                <a:solidFill>
                  <a:schemeClr val="lt1"/>
                </a:solidFill>
              </a:rPr>
              <a:t>We are at the beginning of the age </a:t>
            </a:r>
            <a:endParaRPr sz="2600" b="1">
              <a:solidFill>
                <a:schemeClr val="lt1"/>
              </a:solidFill>
            </a:endParaRPr>
          </a:p>
          <a:p>
            <a:pPr marL="0" lvl="0" indent="0" algn="l" rtl="0">
              <a:lnSpc>
                <a:spcPct val="115000"/>
              </a:lnSpc>
              <a:spcBef>
                <a:spcPts val="0"/>
              </a:spcBef>
              <a:spcAft>
                <a:spcPts val="0"/>
              </a:spcAft>
              <a:buNone/>
            </a:pPr>
            <a:r>
              <a:rPr lang="en" sz="2600" b="1">
                <a:solidFill>
                  <a:schemeClr val="lt1"/>
                </a:solidFill>
              </a:rPr>
              <a:t>of AI and Europe </a:t>
            </a:r>
            <a:endParaRPr sz="2600" b="1">
              <a:solidFill>
                <a:schemeClr val="lt1"/>
              </a:solidFill>
            </a:endParaRPr>
          </a:p>
          <a:p>
            <a:pPr marL="0" lvl="0" indent="0" algn="l" rtl="0">
              <a:lnSpc>
                <a:spcPct val="115000"/>
              </a:lnSpc>
              <a:spcBef>
                <a:spcPts val="0"/>
              </a:spcBef>
              <a:spcAft>
                <a:spcPts val="0"/>
              </a:spcAft>
              <a:buNone/>
            </a:pPr>
            <a:r>
              <a:rPr lang="en" sz="2600" b="1">
                <a:solidFill>
                  <a:schemeClr val="lt1"/>
                </a:solidFill>
              </a:rPr>
              <a:t>will require more </a:t>
            </a:r>
            <a:endParaRPr sz="2600" b="1">
              <a:solidFill>
                <a:schemeClr val="lt1"/>
              </a:solidFill>
            </a:endParaRPr>
          </a:p>
          <a:p>
            <a:pPr marL="0" lvl="0" indent="0" algn="l" rtl="0">
              <a:lnSpc>
                <a:spcPct val="115000"/>
              </a:lnSpc>
              <a:spcBef>
                <a:spcPts val="0"/>
              </a:spcBef>
              <a:spcAft>
                <a:spcPts val="0"/>
              </a:spcAft>
              <a:buNone/>
            </a:pPr>
            <a:r>
              <a:rPr lang="en" sz="2600" b="1">
                <a:solidFill>
                  <a:schemeClr val="lt1"/>
                </a:solidFill>
              </a:rPr>
              <a:t>and more data.</a:t>
            </a:r>
            <a:r>
              <a:rPr lang="en" sz="2600">
                <a:solidFill>
                  <a:schemeClr val="lt1"/>
                </a:solidFill>
              </a:rPr>
              <a:t>«</a:t>
            </a:r>
            <a:endParaRPr sz="2600" b="1">
              <a:solidFill>
                <a:schemeClr val="lt1"/>
              </a:solidFill>
            </a:endParaRPr>
          </a:p>
        </p:txBody>
      </p:sp>
      <p:sp>
        <p:nvSpPr>
          <p:cNvPr id="119" name="Google Shape;119;p19"/>
          <p:cNvSpPr txBox="1"/>
          <p:nvPr/>
        </p:nvSpPr>
        <p:spPr>
          <a:xfrm>
            <a:off x="685800" y="3688500"/>
            <a:ext cx="60333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a:solidFill>
                  <a:schemeClr val="lt1"/>
                </a:solidFill>
              </a:rPr>
              <a:t>MEP Angelika Niebler (EPP, DE).</a:t>
            </a:r>
            <a:endParaRPr sz="3300" b="1" i="1">
              <a:solidFill>
                <a:schemeClr val="lt1"/>
              </a:solidFill>
            </a:endParaRPr>
          </a:p>
        </p:txBody>
      </p:sp>
      <p:sp>
        <p:nvSpPr>
          <p:cNvPr id="123" name="Google Shape;123;p19"/>
          <p:cNvSpPr txBox="1">
            <a:spLocks noGrp="1"/>
          </p:cNvSpPr>
          <p:nvPr>
            <p:ph type="subTitle" idx="4294967295"/>
          </p:nvPr>
        </p:nvSpPr>
        <p:spPr>
          <a:xfrm rot="-5400000">
            <a:off x="7732200" y="3848650"/>
            <a:ext cx="2217600" cy="351300"/>
          </a:xfrm>
          <a:prstGeom prst="rect">
            <a:avLst/>
          </a:prstGeom>
        </p:spPr>
        <p:txBody>
          <a:bodyPr spcFirstLastPara="1" wrap="square" lIns="91425" tIns="91425" rIns="91425" bIns="91425" anchor="t" anchorCtr="0">
            <a:noAutofit/>
          </a:bodyPr>
          <a:lstStyle/>
          <a:p>
            <a:pPr marL="88900" lvl="0" indent="0" algn="l" rtl="0">
              <a:lnSpc>
                <a:spcPct val="88363"/>
              </a:lnSpc>
              <a:spcBef>
                <a:spcPts val="900"/>
              </a:spcBef>
              <a:spcAft>
                <a:spcPts val="1600"/>
              </a:spcAft>
              <a:buClr>
                <a:schemeClr val="dk1"/>
              </a:buClr>
              <a:buSzPts val="1100"/>
              <a:buFont typeface="Arial"/>
              <a:buNone/>
            </a:pPr>
            <a:r>
              <a:rPr lang="en" sz="600">
                <a:solidFill>
                  <a:schemeClr val="lt1"/>
                </a:solidFill>
              </a:rPr>
              <a:t>Photo: Pexels, Tara Winstead</a:t>
            </a:r>
            <a:endParaRPr sz="600">
              <a:solidFill>
                <a:schemeClr val="lt1"/>
              </a:solidFill>
            </a:endParaRPr>
          </a:p>
        </p:txBody>
      </p:sp>
      <p:grpSp>
        <p:nvGrpSpPr>
          <p:cNvPr id="2" name="Google Shape;69;p14">
            <a:extLst>
              <a:ext uri="{FF2B5EF4-FFF2-40B4-BE49-F238E27FC236}">
                <a16:creationId xmlns:a16="http://schemas.microsoft.com/office/drawing/2014/main" id="{653EBBF6-9AF0-CE23-C6A1-339B1621DE7E}"/>
              </a:ext>
            </a:extLst>
          </p:cNvPr>
          <p:cNvGrpSpPr/>
          <p:nvPr/>
        </p:nvGrpSpPr>
        <p:grpSpPr>
          <a:xfrm>
            <a:off x="93350" y="4757638"/>
            <a:ext cx="9073450" cy="381293"/>
            <a:chOff x="93350" y="4757638"/>
            <a:chExt cx="9073450" cy="381293"/>
          </a:xfrm>
        </p:grpSpPr>
        <p:sp>
          <p:nvSpPr>
            <p:cNvPr id="3" name="Google Shape;70;p14">
              <a:extLst>
                <a:ext uri="{FF2B5EF4-FFF2-40B4-BE49-F238E27FC236}">
                  <a16:creationId xmlns:a16="http://schemas.microsoft.com/office/drawing/2014/main" id="{86109909-F307-BA5C-C6BA-D48D9F8A0D8C}"/>
                </a:ext>
              </a:extLst>
            </p:cNvPr>
            <p:cNvSpPr txBox="1"/>
            <p:nvPr/>
          </p:nvSpPr>
          <p:spPr>
            <a:xfrm>
              <a:off x="93350" y="4757638"/>
              <a:ext cx="4695300" cy="381293"/>
            </a:xfrm>
            <a:prstGeom prst="rect">
              <a:avLst/>
            </a:prstGeom>
            <a:noFill/>
            <a:ln>
              <a:noFill/>
            </a:ln>
          </p:spPr>
          <p:txBody>
            <a:bodyPr spcFirstLastPara="1" wrap="square" lIns="91425" tIns="91425" rIns="91425" bIns="91425" anchor="t" anchorCtr="0">
              <a:spAutoFit/>
            </a:bodyPr>
            <a:lstStyle/>
            <a:p>
              <a:pPr marL="0" lvl="0" indent="0" algn="l" rtl="0">
                <a:lnSpc>
                  <a:spcPct val="88363"/>
                </a:lnSpc>
                <a:spcBef>
                  <a:spcPts val="900"/>
                </a:spcBef>
                <a:spcAft>
                  <a:spcPts val="0"/>
                </a:spcAft>
                <a:buClr>
                  <a:schemeClr val="dk1"/>
                </a:buClr>
                <a:buSzPts val="1100"/>
                <a:buFont typeface="Arial"/>
                <a:buNone/>
              </a:pPr>
              <a:r>
                <a:rPr lang="en" sz="600" dirty="0">
                  <a:solidFill>
                    <a:schemeClr val="bg1"/>
                  </a:solidFill>
                </a:rPr>
                <a:t>IFLA WLIC 2022 | </a:t>
              </a:r>
              <a:r>
                <a:rPr lang="en" sz="600" b="1" dirty="0">
                  <a:solidFill>
                    <a:schemeClr val="bg1"/>
                  </a:solidFill>
                </a:rPr>
                <a:t>Artificial intelligence is already in libraries, let's master it | </a:t>
              </a:r>
              <a:r>
                <a:rPr lang="en" sz="600" dirty="0" err="1">
                  <a:solidFill>
                    <a:schemeClr val="bg1"/>
                  </a:solidFill>
                </a:rPr>
                <a:t>Mojca</a:t>
              </a:r>
              <a:r>
                <a:rPr lang="en" sz="600" dirty="0">
                  <a:solidFill>
                    <a:schemeClr val="bg1"/>
                  </a:solidFill>
                </a:rPr>
                <a:t> Rupar </a:t>
              </a:r>
              <a:r>
                <a:rPr lang="en" sz="600" dirty="0" err="1">
                  <a:solidFill>
                    <a:schemeClr val="bg1"/>
                  </a:solidFill>
                </a:rPr>
                <a:t>Korošec</a:t>
              </a:r>
              <a:r>
                <a:rPr lang="en" sz="600" dirty="0">
                  <a:solidFill>
                    <a:schemeClr val="bg1"/>
                  </a:solidFill>
                </a:rPr>
                <a:t>, Ph.D.</a:t>
              </a:r>
              <a:endParaRPr sz="600" dirty="0">
                <a:solidFill>
                  <a:schemeClr val="bg1"/>
                </a:solidFill>
              </a:endParaRPr>
            </a:p>
          </p:txBody>
        </p:sp>
        <p:cxnSp>
          <p:nvCxnSpPr>
            <p:cNvPr id="4" name="Google Shape;71;p14">
              <a:extLst>
                <a:ext uri="{FF2B5EF4-FFF2-40B4-BE49-F238E27FC236}">
                  <a16:creationId xmlns:a16="http://schemas.microsoft.com/office/drawing/2014/main" id="{6DD966D0-AF80-142A-5507-61266041C15A}"/>
                </a:ext>
              </a:extLst>
            </p:cNvPr>
            <p:cNvCxnSpPr/>
            <p:nvPr/>
          </p:nvCxnSpPr>
          <p:spPr>
            <a:xfrm>
              <a:off x="4000500" y="5003475"/>
              <a:ext cx="5166300" cy="0"/>
            </a:xfrm>
            <a:prstGeom prst="straightConnector1">
              <a:avLst/>
            </a:prstGeom>
            <a:noFill/>
            <a:ln w="9525" cap="flat" cmpd="sng">
              <a:solidFill>
                <a:schemeClr val="bg1"/>
              </a:solidFill>
              <a:prstDash val="solid"/>
              <a:round/>
              <a:headEnd type="none" w="med" len="med"/>
              <a:tailEnd type="none" w="med" len="med"/>
            </a:ln>
          </p:spPr>
        </p:cxn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20"/>
          <p:cNvPicPr preferRelativeResize="0"/>
          <p:nvPr/>
        </p:nvPicPr>
        <p:blipFill rotWithShape="1">
          <a:blip r:embed="rId3">
            <a:alphaModFix/>
          </a:blip>
          <a:srcRect l="40301" r="8626"/>
          <a:stretch/>
        </p:blipFill>
        <p:spPr>
          <a:xfrm>
            <a:off x="4537675" y="0"/>
            <a:ext cx="4606326" cy="5143500"/>
          </a:xfrm>
          <a:prstGeom prst="rect">
            <a:avLst/>
          </a:prstGeom>
          <a:noFill/>
          <a:ln>
            <a:noFill/>
          </a:ln>
        </p:spPr>
      </p:pic>
      <p:sp>
        <p:nvSpPr>
          <p:cNvPr id="129" name="Google Shape;129;p20"/>
          <p:cNvSpPr txBox="1">
            <a:spLocks noGrp="1"/>
          </p:cNvSpPr>
          <p:nvPr>
            <p:ph type="subTitle" idx="4294967295"/>
          </p:nvPr>
        </p:nvSpPr>
        <p:spPr>
          <a:xfrm rot="-5400000">
            <a:off x="7732200" y="3848650"/>
            <a:ext cx="2217600" cy="351300"/>
          </a:xfrm>
          <a:prstGeom prst="rect">
            <a:avLst/>
          </a:prstGeom>
        </p:spPr>
        <p:txBody>
          <a:bodyPr spcFirstLastPara="1" wrap="square" lIns="91425" tIns="91425" rIns="91425" bIns="91425" anchor="t" anchorCtr="0">
            <a:noAutofit/>
          </a:bodyPr>
          <a:lstStyle/>
          <a:p>
            <a:pPr marL="88900" lvl="0" indent="0" algn="l" rtl="0">
              <a:lnSpc>
                <a:spcPct val="88363"/>
              </a:lnSpc>
              <a:spcBef>
                <a:spcPts val="900"/>
              </a:spcBef>
              <a:spcAft>
                <a:spcPts val="1600"/>
              </a:spcAft>
              <a:buClr>
                <a:schemeClr val="dk1"/>
              </a:buClr>
              <a:buSzPts val="1100"/>
              <a:buFont typeface="Arial"/>
              <a:buNone/>
            </a:pPr>
            <a:r>
              <a:rPr lang="en" sz="600">
                <a:solidFill>
                  <a:srgbClr val="FFFFFF"/>
                </a:solidFill>
              </a:rPr>
              <a:t>Photo: Freepik</a:t>
            </a:r>
            <a:endParaRPr sz="600">
              <a:solidFill>
                <a:srgbClr val="FFFFFF"/>
              </a:solidFill>
            </a:endParaRPr>
          </a:p>
        </p:txBody>
      </p:sp>
      <p:sp>
        <p:nvSpPr>
          <p:cNvPr id="133" name="Google Shape;133;p20"/>
          <p:cNvSpPr txBox="1"/>
          <p:nvPr/>
        </p:nvSpPr>
        <p:spPr>
          <a:xfrm>
            <a:off x="685800" y="1643575"/>
            <a:ext cx="3226500" cy="2262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000">
                <a:solidFill>
                  <a:schemeClr val="dk1"/>
                </a:solidFill>
              </a:rPr>
              <a:t>19 April 2021, Parliament adopted a report on the use of artificial intelligence </a:t>
            </a:r>
            <a:r>
              <a:rPr lang="en" sz="2000" b="1">
                <a:solidFill>
                  <a:schemeClr val="dk1"/>
                </a:solidFill>
              </a:rPr>
              <a:t>in the fields of education and culture</a:t>
            </a:r>
            <a:r>
              <a:rPr lang="en" sz="2000">
                <a:solidFill>
                  <a:schemeClr val="dk1"/>
                </a:solidFill>
              </a:rPr>
              <a:t> and audiovisual.</a:t>
            </a:r>
            <a:endParaRPr sz="2000" b="1">
              <a:solidFill>
                <a:schemeClr val="dk1"/>
              </a:solidFill>
            </a:endParaRPr>
          </a:p>
        </p:txBody>
      </p:sp>
      <p:grpSp>
        <p:nvGrpSpPr>
          <p:cNvPr id="2" name="Google Shape;69;p14">
            <a:extLst>
              <a:ext uri="{FF2B5EF4-FFF2-40B4-BE49-F238E27FC236}">
                <a16:creationId xmlns:a16="http://schemas.microsoft.com/office/drawing/2014/main" id="{AA9C9484-6B1C-DCC8-18A8-69CF1D91F930}"/>
              </a:ext>
            </a:extLst>
          </p:cNvPr>
          <p:cNvGrpSpPr/>
          <p:nvPr/>
        </p:nvGrpSpPr>
        <p:grpSpPr>
          <a:xfrm>
            <a:off x="93350" y="4757638"/>
            <a:ext cx="9073450" cy="276900"/>
            <a:chOff x="93350" y="4757638"/>
            <a:chExt cx="9073450" cy="276900"/>
          </a:xfrm>
        </p:grpSpPr>
        <p:sp>
          <p:nvSpPr>
            <p:cNvPr id="3" name="Google Shape;70;p14">
              <a:extLst>
                <a:ext uri="{FF2B5EF4-FFF2-40B4-BE49-F238E27FC236}">
                  <a16:creationId xmlns:a16="http://schemas.microsoft.com/office/drawing/2014/main" id="{2984EA90-B898-4A20-1679-917ECA953883}"/>
                </a:ext>
              </a:extLst>
            </p:cNvPr>
            <p:cNvSpPr txBox="1"/>
            <p:nvPr/>
          </p:nvSpPr>
          <p:spPr>
            <a:xfrm>
              <a:off x="93350" y="4757638"/>
              <a:ext cx="4695300" cy="276900"/>
            </a:xfrm>
            <a:prstGeom prst="rect">
              <a:avLst/>
            </a:prstGeom>
            <a:noFill/>
            <a:ln>
              <a:noFill/>
            </a:ln>
          </p:spPr>
          <p:txBody>
            <a:bodyPr spcFirstLastPara="1" wrap="square" lIns="91425" tIns="91425" rIns="91425" bIns="91425" anchor="t" anchorCtr="0">
              <a:spAutoFit/>
            </a:bodyPr>
            <a:lstStyle/>
            <a:p>
              <a:pPr marL="0" lvl="0" indent="0" algn="l" rtl="0">
                <a:lnSpc>
                  <a:spcPct val="88363"/>
                </a:lnSpc>
                <a:spcBef>
                  <a:spcPts val="900"/>
                </a:spcBef>
                <a:spcAft>
                  <a:spcPts val="0"/>
                </a:spcAft>
                <a:buClr>
                  <a:schemeClr val="dk1"/>
                </a:buClr>
                <a:buSzPts val="1100"/>
                <a:buFont typeface="Arial"/>
                <a:buNone/>
              </a:pPr>
              <a:r>
                <a:rPr lang="en" sz="600" dirty="0">
                  <a:solidFill>
                    <a:schemeClr val="dk1"/>
                  </a:solidFill>
                </a:rPr>
                <a:t>IFLA WLIC 2022 | </a:t>
              </a:r>
              <a:r>
                <a:rPr lang="en" sz="600" b="1" dirty="0">
                  <a:solidFill>
                    <a:schemeClr val="dk1"/>
                  </a:solidFill>
                </a:rPr>
                <a:t>Artificial intelligence is already in libraries, let's master it | </a:t>
              </a:r>
              <a:r>
                <a:rPr lang="en" sz="600" dirty="0" err="1">
                  <a:solidFill>
                    <a:schemeClr val="dk1"/>
                  </a:solidFill>
                </a:rPr>
                <a:t>Mojca</a:t>
              </a:r>
              <a:r>
                <a:rPr lang="en" sz="600" dirty="0">
                  <a:solidFill>
                    <a:schemeClr val="dk1"/>
                  </a:solidFill>
                </a:rPr>
                <a:t> Rupar </a:t>
              </a:r>
              <a:r>
                <a:rPr lang="en" sz="600" dirty="0" err="1">
                  <a:solidFill>
                    <a:schemeClr val="dk1"/>
                  </a:solidFill>
                </a:rPr>
                <a:t>Korošec</a:t>
              </a:r>
              <a:r>
                <a:rPr lang="en" sz="600" dirty="0">
                  <a:solidFill>
                    <a:schemeClr val="dk1"/>
                  </a:solidFill>
                </a:rPr>
                <a:t>, Ph.D.</a:t>
              </a:r>
              <a:endParaRPr sz="600" dirty="0">
                <a:solidFill>
                  <a:schemeClr val="dk1"/>
                </a:solidFill>
              </a:endParaRPr>
            </a:p>
          </p:txBody>
        </p:sp>
        <p:cxnSp>
          <p:nvCxnSpPr>
            <p:cNvPr id="4" name="Google Shape;71;p14">
              <a:extLst>
                <a:ext uri="{FF2B5EF4-FFF2-40B4-BE49-F238E27FC236}">
                  <a16:creationId xmlns:a16="http://schemas.microsoft.com/office/drawing/2014/main" id="{F64D9922-728D-371C-127D-F9890AF33F29}"/>
                </a:ext>
              </a:extLst>
            </p:cNvPr>
            <p:cNvCxnSpPr/>
            <p:nvPr/>
          </p:nvCxnSpPr>
          <p:spPr>
            <a:xfrm>
              <a:off x="4000500" y="5003475"/>
              <a:ext cx="5166300" cy="0"/>
            </a:xfrm>
            <a:prstGeom prst="straightConnector1">
              <a:avLst/>
            </a:prstGeom>
            <a:noFill/>
            <a:ln w="9525" cap="flat" cmpd="sng">
              <a:solidFill>
                <a:schemeClr val="dk2"/>
              </a:solidFill>
              <a:prstDash val="solid"/>
              <a:round/>
              <a:headEnd type="none" w="med" len="med"/>
              <a:tailEnd type="none" w="med" len="med"/>
            </a:ln>
          </p:spPr>
        </p:cxn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21"/>
          <p:cNvPicPr preferRelativeResize="0"/>
          <p:nvPr/>
        </p:nvPicPr>
        <p:blipFill rotWithShape="1">
          <a:blip r:embed="rId3">
            <a:alphaModFix/>
          </a:blip>
          <a:srcRect l="19567" r="30246"/>
          <a:stretch/>
        </p:blipFill>
        <p:spPr>
          <a:xfrm>
            <a:off x="4555000" y="0"/>
            <a:ext cx="4589002" cy="5143500"/>
          </a:xfrm>
          <a:prstGeom prst="rect">
            <a:avLst/>
          </a:prstGeom>
          <a:noFill/>
          <a:ln>
            <a:noFill/>
          </a:ln>
        </p:spPr>
      </p:pic>
      <p:sp>
        <p:nvSpPr>
          <p:cNvPr id="139" name="Google Shape;139;p21"/>
          <p:cNvSpPr txBox="1">
            <a:spLocks noGrp="1"/>
          </p:cNvSpPr>
          <p:nvPr>
            <p:ph type="title"/>
          </p:nvPr>
        </p:nvSpPr>
        <p:spPr>
          <a:xfrm>
            <a:off x="685800" y="1341175"/>
            <a:ext cx="3338100" cy="2603100"/>
          </a:xfrm>
          <a:prstGeom prst="rect">
            <a:avLst/>
          </a:prstGeom>
          <a:noFill/>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2000" b="1"/>
              <a:t>EUIPO </a:t>
            </a:r>
            <a:r>
              <a:rPr lang="en" sz="2000"/>
              <a:t>is designed to </a:t>
            </a:r>
            <a:r>
              <a:rPr lang="en" sz="2000" b="1"/>
              <a:t>make searching as transparent as possible and will keep you up-to-date with all new documents.</a:t>
            </a:r>
            <a:endParaRPr sz="2000" b="1"/>
          </a:p>
        </p:txBody>
      </p:sp>
      <p:pic>
        <p:nvPicPr>
          <p:cNvPr id="140" name="Google Shape;140;p21"/>
          <p:cNvPicPr preferRelativeResize="0"/>
          <p:nvPr/>
        </p:nvPicPr>
        <p:blipFill>
          <a:blip r:embed="rId4">
            <a:alphaModFix/>
          </a:blip>
          <a:stretch>
            <a:fillRect/>
          </a:stretch>
        </p:blipFill>
        <p:spPr>
          <a:xfrm>
            <a:off x="2215525" y="306825"/>
            <a:ext cx="2133450" cy="993234"/>
          </a:xfrm>
          <a:prstGeom prst="rect">
            <a:avLst/>
          </a:prstGeom>
          <a:noFill/>
          <a:ln>
            <a:noFill/>
          </a:ln>
        </p:spPr>
      </p:pic>
      <p:sp>
        <p:nvSpPr>
          <p:cNvPr id="141" name="Google Shape;141;p21"/>
          <p:cNvSpPr txBox="1">
            <a:spLocks noGrp="1"/>
          </p:cNvSpPr>
          <p:nvPr>
            <p:ph type="subTitle" idx="4294967295"/>
          </p:nvPr>
        </p:nvSpPr>
        <p:spPr>
          <a:xfrm rot="-5400000">
            <a:off x="7629600" y="3746050"/>
            <a:ext cx="2422800" cy="351300"/>
          </a:xfrm>
          <a:prstGeom prst="rect">
            <a:avLst/>
          </a:prstGeom>
        </p:spPr>
        <p:txBody>
          <a:bodyPr spcFirstLastPara="1" wrap="square" lIns="91425" tIns="91425" rIns="91425" bIns="91425" anchor="t" anchorCtr="0">
            <a:noAutofit/>
          </a:bodyPr>
          <a:lstStyle/>
          <a:p>
            <a:pPr marL="88900" lvl="0" indent="0" algn="l" rtl="0">
              <a:lnSpc>
                <a:spcPct val="88363"/>
              </a:lnSpc>
              <a:spcBef>
                <a:spcPts val="900"/>
              </a:spcBef>
              <a:spcAft>
                <a:spcPts val="1600"/>
              </a:spcAft>
              <a:buClr>
                <a:schemeClr val="dk1"/>
              </a:buClr>
              <a:buSzPts val="1100"/>
              <a:buFont typeface="Arial"/>
              <a:buNone/>
            </a:pPr>
            <a:r>
              <a:rPr lang="en" sz="600">
                <a:solidFill>
                  <a:srgbClr val="FFFFFF"/>
                </a:solidFill>
              </a:rPr>
              <a:t>Photo: </a:t>
            </a:r>
            <a:r>
              <a:rPr lang="en" sz="600">
                <a:solidFill>
                  <a:srgbClr val="FFFFFF"/>
                </a:solidFill>
                <a:latin typeface="Roboto Light"/>
                <a:ea typeface="Roboto Light"/>
                <a:cs typeface="Roboto Light"/>
                <a:sym typeface="Roboto Light"/>
              </a:rPr>
              <a:t>Photo: Equinox Business Law Group &amp; EUIPO  logotype</a:t>
            </a:r>
            <a:endParaRPr sz="600">
              <a:solidFill>
                <a:srgbClr val="FFFFFF"/>
              </a:solidFill>
            </a:endParaRPr>
          </a:p>
        </p:txBody>
      </p:sp>
      <p:grpSp>
        <p:nvGrpSpPr>
          <p:cNvPr id="2" name="Google Shape;69;p14">
            <a:extLst>
              <a:ext uri="{FF2B5EF4-FFF2-40B4-BE49-F238E27FC236}">
                <a16:creationId xmlns:a16="http://schemas.microsoft.com/office/drawing/2014/main" id="{1A6405E9-3EDF-7D33-EA3E-73B9D6418B97}"/>
              </a:ext>
            </a:extLst>
          </p:cNvPr>
          <p:cNvGrpSpPr/>
          <p:nvPr/>
        </p:nvGrpSpPr>
        <p:grpSpPr>
          <a:xfrm>
            <a:off x="93350" y="4757638"/>
            <a:ext cx="9073450" cy="276900"/>
            <a:chOff x="93350" y="4757638"/>
            <a:chExt cx="9073450" cy="276900"/>
          </a:xfrm>
        </p:grpSpPr>
        <p:sp>
          <p:nvSpPr>
            <p:cNvPr id="3" name="Google Shape;70;p14">
              <a:extLst>
                <a:ext uri="{FF2B5EF4-FFF2-40B4-BE49-F238E27FC236}">
                  <a16:creationId xmlns:a16="http://schemas.microsoft.com/office/drawing/2014/main" id="{1AD5B3E5-F3F1-DAF1-A446-74856F43D077}"/>
                </a:ext>
              </a:extLst>
            </p:cNvPr>
            <p:cNvSpPr txBox="1"/>
            <p:nvPr/>
          </p:nvSpPr>
          <p:spPr>
            <a:xfrm>
              <a:off x="93350" y="4757638"/>
              <a:ext cx="4695300" cy="276900"/>
            </a:xfrm>
            <a:prstGeom prst="rect">
              <a:avLst/>
            </a:prstGeom>
            <a:noFill/>
            <a:ln>
              <a:noFill/>
            </a:ln>
          </p:spPr>
          <p:txBody>
            <a:bodyPr spcFirstLastPara="1" wrap="square" lIns="91425" tIns="91425" rIns="91425" bIns="91425" anchor="t" anchorCtr="0">
              <a:spAutoFit/>
            </a:bodyPr>
            <a:lstStyle/>
            <a:p>
              <a:pPr marL="0" lvl="0" indent="0" algn="l" rtl="0">
                <a:lnSpc>
                  <a:spcPct val="88363"/>
                </a:lnSpc>
                <a:spcBef>
                  <a:spcPts val="900"/>
                </a:spcBef>
                <a:spcAft>
                  <a:spcPts val="0"/>
                </a:spcAft>
                <a:buClr>
                  <a:schemeClr val="dk1"/>
                </a:buClr>
                <a:buSzPts val="1100"/>
                <a:buFont typeface="Arial"/>
                <a:buNone/>
              </a:pPr>
              <a:r>
                <a:rPr lang="en" sz="600" dirty="0">
                  <a:solidFill>
                    <a:schemeClr val="dk1"/>
                  </a:solidFill>
                </a:rPr>
                <a:t>IFLA WLIC 2022 | </a:t>
              </a:r>
              <a:r>
                <a:rPr lang="en" sz="600" b="1" dirty="0">
                  <a:solidFill>
                    <a:schemeClr val="dk1"/>
                  </a:solidFill>
                </a:rPr>
                <a:t>Artificial intelligence is already in libraries, let's master it | </a:t>
              </a:r>
              <a:r>
                <a:rPr lang="en" sz="600" dirty="0" err="1">
                  <a:solidFill>
                    <a:schemeClr val="dk1"/>
                  </a:solidFill>
                </a:rPr>
                <a:t>Mojca</a:t>
              </a:r>
              <a:r>
                <a:rPr lang="en" sz="600" dirty="0">
                  <a:solidFill>
                    <a:schemeClr val="dk1"/>
                  </a:solidFill>
                </a:rPr>
                <a:t> Rupar </a:t>
              </a:r>
              <a:r>
                <a:rPr lang="en" sz="600" dirty="0" err="1">
                  <a:solidFill>
                    <a:schemeClr val="dk1"/>
                  </a:solidFill>
                </a:rPr>
                <a:t>Korošec</a:t>
              </a:r>
              <a:r>
                <a:rPr lang="en" sz="600" dirty="0">
                  <a:solidFill>
                    <a:schemeClr val="dk1"/>
                  </a:solidFill>
                </a:rPr>
                <a:t>, Ph.D.</a:t>
              </a:r>
              <a:endParaRPr sz="600" dirty="0">
                <a:solidFill>
                  <a:schemeClr val="dk1"/>
                </a:solidFill>
              </a:endParaRPr>
            </a:p>
          </p:txBody>
        </p:sp>
        <p:cxnSp>
          <p:nvCxnSpPr>
            <p:cNvPr id="4" name="Google Shape;71;p14">
              <a:extLst>
                <a:ext uri="{FF2B5EF4-FFF2-40B4-BE49-F238E27FC236}">
                  <a16:creationId xmlns:a16="http://schemas.microsoft.com/office/drawing/2014/main" id="{90D9DE60-7B54-3D7F-0A91-693934D1D63B}"/>
                </a:ext>
              </a:extLst>
            </p:cNvPr>
            <p:cNvCxnSpPr/>
            <p:nvPr/>
          </p:nvCxnSpPr>
          <p:spPr>
            <a:xfrm>
              <a:off x="4000500" y="5003475"/>
              <a:ext cx="5166300" cy="0"/>
            </a:xfrm>
            <a:prstGeom prst="straightConnector1">
              <a:avLst/>
            </a:prstGeom>
            <a:noFill/>
            <a:ln w="9525" cap="flat" cmpd="sng">
              <a:solidFill>
                <a:schemeClr val="dk2"/>
              </a:solidFill>
              <a:prstDash val="solid"/>
              <a:round/>
              <a:headEnd type="none" w="med" len="med"/>
              <a:tailEnd type="none" w="med" len="med"/>
            </a:ln>
          </p:spPr>
        </p:cxnSp>
      </p:gr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2722</Words>
  <Application>Microsoft Macintosh PowerPoint</Application>
  <PresentationFormat>On-screen Show (16:9)</PresentationFormat>
  <Paragraphs>158</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Times New Roman</vt:lpstr>
      <vt:lpstr>Roboto Light</vt:lpstr>
      <vt:lpstr>Arial</vt:lpstr>
      <vt:lpstr>Roboto</vt:lpstr>
      <vt:lpstr>Simple Light</vt:lpstr>
      <vt:lpstr>Artificial intelligence is already in libraries, let's master 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EUIPO is designed to make searching as transparent as possible and will keep you up-to-date with all new documents.</vt:lpstr>
      <vt:lpstr>PowerPoint Presentation</vt:lpstr>
      <vt:lpstr>PowerPoint Presentation</vt:lpstr>
      <vt:lpstr>PowerPoint Presentation</vt:lpstr>
      <vt:lpstr>Libraries and how to handle Data ethically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Artificial intelligence is already in libraries, let's master it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intelligence is already in libraries, let's master it</dc:title>
  <cp:lastModifiedBy>Korošec, Anja</cp:lastModifiedBy>
  <cp:revision>1</cp:revision>
  <dcterms:modified xsi:type="dcterms:W3CDTF">2022-07-14T20:49:15Z</dcterms:modified>
</cp:coreProperties>
</file>