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6.xml" ContentType="application/vnd.openxmlformats-officedocument.presentationml.notesSlide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13.xml" ContentType="application/vnd.openxmlformats-officedocument.presentationml.comments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omments/comment14.xml" ContentType="application/vnd.openxmlformats-officedocument.presentationml.comments+xml"/>
  <Override PartName="/ppt/notesSlides/notesSlide11.xml" ContentType="application/vnd.openxmlformats-officedocument.presentationml.notesSlide+xml"/>
  <Override PartName="/ppt/comments/comment1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331" r:id="rId12"/>
    <p:sldId id="266" r:id="rId13"/>
    <p:sldId id="267" r:id="rId14"/>
    <p:sldId id="268" r:id="rId15"/>
    <p:sldId id="269" r:id="rId16"/>
    <p:sldId id="270" r:id="rId17"/>
    <p:sldId id="286" r:id="rId18"/>
    <p:sldId id="287" r:id="rId19"/>
    <p:sldId id="303" r:id="rId20"/>
    <p:sldId id="304" r:id="rId21"/>
    <p:sldId id="305" r:id="rId22"/>
    <p:sldId id="306" r:id="rId23"/>
    <p:sldId id="307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</p:sldIdLst>
  <p:sldSz cx="9144000" cy="5143500" type="screen16x9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el, Florian" initials="EF" lastIdx="1" clrIdx="0">
    <p:extLst>
      <p:ext uri="{19B8F6BF-5375-455C-9EA6-DF929625EA0E}">
        <p15:presenceInfo xmlns:p15="http://schemas.microsoft.com/office/powerpoint/2012/main" userId="Engel, Florian" providerId="None"/>
      </p:ext>
    </p:extLst>
  </p:cmAuthor>
  <p:cmAuthor id="2" name="Schöning-Walter, Christa" initials="SC" lastIdx="23" clrIdx="1">
    <p:extLst>
      <p:ext uri="{19B8F6BF-5375-455C-9EA6-DF929625EA0E}">
        <p15:presenceInfo xmlns:p15="http://schemas.microsoft.com/office/powerpoint/2012/main" userId="S-1-5-21-4090422829-317704102-417619242-115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6" autoAdjust="0"/>
    <p:restoredTop sz="85890" autoAdjust="0"/>
  </p:normalViewPr>
  <p:slideViewPr>
    <p:cSldViewPr>
      <p:cViewPr varScale="1">
        <p:scale>
          <a:sx n="131" d="100"/>
          <a:sy n="131" d="100"/>
        </p:scale>
        <p:origin x="66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16"/>
    </p:cViewPr>
  </p:sorterViewPr>
  <p:notesViewPr>
    <p:cSldViewPr>
      <p:cViewPr varScale="1">
        <p:scale>
          <a:sx n="82" d="100"/>
          <a:sy n="82" d="100"/>
        </p:scale>
        <p:origin x="-31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qualitative</a:t>
            </a:r>
            <a:r>
              <a:rPr lang="en-US" sz="1200" baseline="0" dirty="0" smtClean="0"/>
              <a:t> evaluation of </a:t>
            </a:r>
            <a:r>
              <a:rPr lang="en-GB" sz="1200" b="0" i="0" u="none" strike="noStrike" baseline="0" dirty="0" smtClean="0">
                <a:effectLst/>
              </a:rPr>
              <a:t>automated subject cataloguing</a:t>
            </a:r>
            <a:r>
              <a:rPr lang="en-US" sz="1200" baseline="0" dirty="0" smtClean="0"/>
              <a:t> 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qualitative evaluation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method 1</c:v>
                </c:pt>
                <c:pt idx="1">
                  <c:v>method 2</c:v>
                </c:pt>
                <c:pt idx="2">
                  <c:v>…</c:v>
                </c:pt>
                <c:pt idx="3">
                  <c:v>method 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05-42ED-8C4C-133B0BA7E7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4189408"/>
        <c:axId val="474192032"/>
      </c:barChart>
      <c:catAx>
        <c:axId val="47418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192032"/>
        <c:crosses val="autoZero"/>
        <c:auto val="1"/>
        <c:lblAlgn val="ctr"/>
        <c:lblOffset val="100"/>
        <c:noMultiLvlLbl val="0"/>
      </c:catAx>
      <c:valAx>
        <c:axId val="47419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18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8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 smtClean="0"/>
              <a:t>comparison</a:t>
            </a:r>
            <a:r>
              <a:rPr lang="en-US" sz="1200" baseline="0" dirty="0" smtClean="0"/>
              <a:t> with gold standard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F1-Measure</c:v>
                </c:pt>
              </c:strCache>
            </c:strRef>
          </c:tx>
          <c:spPr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method 1</c:v>
                </c:pt>
                <c:pt idx="1">
                  <c:v>method 2</c:v>
                </c:pt>
                <c:pt idx="2">
                  <c:v>…</c:v>
                </c:pt>
                <c:pt idx="3">
                  <c:v>method 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0.25</c:v>
                </c:pt>
                <c:pt idx="1">
                  <c:v>0.4</c:v>
                </c:pt>
                <c:pt idx="2">
                  <c:v>0.1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3-46C0-896E-2CA12555ED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4189408"/>
        <c:axId val="474192032"/>
      </c:barChart>
      <c:catAx>
        <c:axId val="47418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192032"/>
        <c:crosses val="autoZero"/>
        <c:auto val="1"/>
        <c:lblAlgn val="ctr"/>
        <c:lblOffset val="100"/>
        <c:noMultiLvlLbl val="0"/>
      </c:catAx>
      <c:valAx>
        <c:axId val="47419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18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01T14:14:43.368" idx="17">
    <p:pos x="3270" y="2765"/>
    <p:text>Wir haben den Titel geändert. Geht das so? Müsste dann auch in der Fußzeile angepasst werden. Da reicht dann auch: Subject cataloguing using AI methods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21:27:29.265" idx="11">
    <p:pos x="4374" y="679"/>
    <p:text>corpus management?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01T15:46:15.374" idx="20">
    <p:pos x="2386" y="1272"/>
    <p:text>ist hier Steuern gemeint (Control)? Oder Überwachen (Monitoring)?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01T15:51:40.278" idx="21">
    <p:pos x="3217" y="2179"/>
    <p:text>Was meinen Sie mit procedures? Müsste nicht durchgehend der Begriff methods verwendet werden?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21:38:46.244" idx="12">
    <p:pos x="4939" y="1576"/>
    <p:text>Besser: Originating from 18 DDC Subject Categories, which are particularly relevant for scientific articles</p:text>
    <p:extLst mod="1">
      <p:ext uri="{C676402C-5697-4E1C-873F-D02D1690AC5C}">
        <p15:threadingInfo xmlns:p15="http://schemas.microsoft.com/office/powerpoint/2012/main" timeZoneBias="-12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5-24T16:52:36.416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01T13:52:57.432" idx="15">
    <p:pos x="4766" y="2972"/>
    <p:text>zum Abschluss sollte noch die übliche Danke-Folie mit Ihren Kontaktdaten kommen</p:text>
    <p:extLst>
      <p:ext uri="{C676402C-5697-4E1C-873F-D02D1690AC5C}">
        <p15:threadingInfo xmlns:p15="http://schemas.microsoft.com/office/powerpoint/2012/main" timeZoneBias="-120"/>
      </p:ext>
    </p:extLst>
  </p:cm>
  <p:cm authorId="2" dt="2022-06-01T16:14:41.114" idx="22">
    <p:pos x="4826" y="1511"/>
    <p:text>das sollten wir noch für uns behalten....</p:text>
    <p:extLst>
      <p:ext uri="{C676402C-5697-4E1C-873F-D02D1690AC5C}">
        <p15:threadingInfo xmlns:p15="http://schemas.microsoft.com/office/powerpoint/2012/main" timeZoneBias="-120"/>
      </p:ext>
    </p:extLst>
  </p:cm>
  <p:cm authorId="2" dt="2022-06-01T16:16:10.190" idx="23">
    <p:pos x="4668" y="1272"/>
    <p:text>hier sollte noch etwas von den Notizen unten kommen... Dann ist das ein sehr schöner Abschluss..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18:57:25.998" idx="2">
    <p:pos x="4016" y="1848"/>
    <p:text>Im Intranet finden Sie unter http://dnb-intra.ad.ddb.de:8081/kennzahlen_statistiken/kennzahlen_statistiken-index.html die „offizielle“ Angabe, dass wir 2021 pro Arbeitstag 9.300 Medienwerke gesammelt haben, davon 5.700 NPs.</p:text>
    <p:extLst mod="1">
      <p:ext uri="{C676402C-5697-4E1C-873F-D02D1690AC5C}">
        <p15:threadingInfo xmlns:p15="http://schemas.microsoft.com/office/powerpoint/2012/main" timeZoneBias="-120"/>
      </p:ext>
    </p:extLst>
  </p:cm>
  <p:cm authorId="2" dt="2022-05-31T19:15:17.150" idx="3">
    <p:pos x="3015" y="2813"/>
    <p:text>Schreibweise des Datums in der Fußzeile geändert. Im Englischen ohne Punkt.</p:text>
    <p:extLst mod="1"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01T13:23:49.338" idx="14">
    <p:pos x="841" y="1032"/>
    <p:text>Vorschlag: das Projekt am Anfang noch einmal benennen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19:27:31.167" idx="4">
    <p:pos x="1935" y="1712"/>
    <p:text>„which is based on the open source project Annif” finde ich schwierig. Wertet die EMa ab. Vielleicht ein zweiter Spiegelstrich...</p:text>
    <p:extLst mod="1">
      <p:ext uri="{C676402C-5697-4E1C-873F-D02D1690AC5C}">
        <p15:threadingInfo xmlns:p15="http://schemas.microsoft.com/office/powerpoint/2012/main" timeZoneBias="-12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19:39:45.028" idx="5">
    <p:pos x="3772" y="657"/>
    <p:text>“Own organisational structure” finde ich schwierig. Vielleicht eine Formulierung von https://www.dnb.de/EN/Professionell/Standardisierung/GND/gnd.html übernehmen, z. B. “service facilitating the collaborative use and administration of authority data”</p:text>
    <p:extLst mod="1">
      <p:ext uri="{C676402C-5697-4E1C-873F-D02D1690AC5C}">
        <p15:threadingInfo xmlns:p15="http://schemas.microsoft.com/office/powerpoint/2012/main" timeZoneBias="-120"/>
      </p:ext>
    </p:extLst>
  </p:cm>
  <p:cm authorId="2" dt="2022-05-31T20:05:23.790" idx="9">
    <p:pos x="4059" y="630"/>
    <p:text>das Thema knowledge graph würde ich als eigenen Punkt aufführen</p:text>
    <p:extLst mod="1">
      <p:ext uri="{C676402C-5697-4E1C-873F-D02D1690AC5C}">
        <p15:threadingInfo xmlns:p15="http://schemas.microsoft.com/office/powerpoint/2012/main" timeZoneBias="-12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19:42:18.175" idx="7">
    <p:pos x="4107" y="2227"/>
    <p:text>Abbildung deutlich vergrößern, notfalls auch über das Logo legen</p:text>
    <p:extLst mod="1">
      <p:ext uri="{C676402C-5697-4E1C-873F-D02D1690AC5C}">
        <p15:threadingInfo xmlns:p15="http://schemas.microsoft.com/office/powerpoint/2012/main" timeZoneBias="-120"/>
      </p:ext>
    </p:extLst>
  </p:cm>
  <p:cm authorId="2" dt="2022-06-01T15:19:34.147" idx="18">
    <p:pos x="1554" y="1272"/>
    <p:text>es sind mehr als 5 Entitätentypen. Dieser Begriff sollte irgendwo vorkommen.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6-01T15:28:23.733" idx="19">
    <p:pos x="4603" y="1494"/>
    <p:text>einheitliche Verwendung von assigned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20:01:03.413" idx="8">
    <p:pos x="10" y="10"/>
    <p:text>Ihre Formulierung finde ich schwer verständlich. Vielleicht so wie in der Klammer?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31T21:14:08.439" idx="10">
    <p:pos x="2435" y="603"/>
    <p:text>Warum nicht auch hier "requirements"? Die neue Überschrift finde ich irritierend.</p:text>
    <p:extLst mod="1">
      <p:ext uri="{C676402C-5697-4E1C-873F-D02D1690AC5C}">
        <p15:threadingInfo xmlns:p15="http://schemas.microsoft.com/office/powerpoint/2012/main" timeZoneBias="-120"/>
      </p:ext>
    </p:extLst>
  </p:cm>
  <p:cm authorId="2" dt="2022-06-01T13:57:28.345" idx="16">
    <p:pos x="4782" y="1462"/>
    <p:text>ich habe hier GND data eingefügt, weil wir ja nicht die GND an sich manipulieren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6B60990-A456-4E15-8235-A772450F9E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579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1086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Zweigeteiltes</a:t>
            </a:r>
            <a:r>
              <a:rPr lang="de-DE" baseline="0" dirty="0" smtClean="0"/>
              <a:t> Problem erwähnen: </a:t>
            </a:r>
            <a:r>
              <a:rPr lang="de-DE" baseline="0" dirty="0" err="1" smtClean="0"/>
              <a:t>Beschlagwortung</a:t>
            </a:r>
            <a:r>
              <a:rPr lang="de-DE" baseline="0" dirty="0" smtClean="0"/>
              <a:t> + </a:t>
            </a:r>
            <a:r>
              <a:rPr lang="de-DE" baseline="0" dirty="0" err="1" smtClean="0"/>
              <a:t>Matching</a:t>
            </a:r>
            <a:r>
              <a:rPr lang="de-DE" baseline="0" dirty="0" smtClean="0"/>
              <a:t> mit GND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612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 Fokus</a:t>
            </a:r>
            <a:r>
              <a:rPr lang="de-DE" baseline="0" dirty="0" smtClean="0"/>
              <a:t> auf lernende Verfahren inkl. Transformer Verfahren 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Aber auch lexikalische Verfahren werden nicht ignoriert </a:t>
            </a:r>
          </a:p>
          <a:p>
            <a:pPr marL="628650" lvl="1" indent="-171450">
              <a:buFontTx/>
              <a:buChar char="-"/>
            </a:pPr>
            <a:r>
              <a:rPr lang="de-DE" baseline="0" dirty="0" smtClean="0"/>
              <a:t>Hierbei Fokus auf Nutzung der GND und des Vokabulars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17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- Different types of entities</a:t>
            </a:r>
            <a:r>
              <a:rPr lang="de-DE" dirty="0" smtClean="0"/>
              <a:t>: </a:t>
            </a:r>
            <a:r>
              <a:rPr lang="en-GB" dirty="0" smtClean="0"/>
              <a:t>persons, corporate bodies, conferences and events, geographic entities, </a:t>
            </a:r>
            <a:r>
              <a:rPr lang="en-GB" b="1" dirty="0" smtClean="0"/>
              <a:t>topics</a:t>
            </a:r>
            <a:r>
              <a:rPr lang="en-GB" dirty="0" smtClean="0"/>
              <a:t> and works</a:t>
            </a:r>
          </a:p>
          <a:p>
            <a:r>
              <a:rPr lang="de-DE" dirty="0" smtClean="0"/>
              <a:t>- Clear </a:t>
            </a:r>
            <a:r>
              <a:rPr lang="de-DE" dirty="0" err="1" smtClean="0"/>
              <a:t>preponderance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b="1" dirty="0" err="1" smtClean="0"/>
              <a:t>topics</a:t>
            </a:r>
            <a:endParaRPr lang="de-DE" b="1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540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513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869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Für zweiten punkt: </a:t>
            </a:r>
            <a:r>
              <a:rPr lang="de-DE" i="1" dirty="0" smtClean="0"/>
              <a:t>(Beispiele erwähnen) – siehe </a:t>
            </a:r>
            <a:r>
              <a:rPr lang="de-DE" i="1" dirty="0" err="1" smtClean="0"/>
              <a:t>Wikiseite</a:t>
            </a:r>
            <a:endParaRPr lang="de-DE" i="1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826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72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i="1" dirty="0" smtClean="0"/>
              <a:t>(Vortrag mündlich: Optimierung und Experimente allein dadurch steuerbar – keine Veränderung im Quellcode oder in DVC Stages und Pipelines)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796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de-DE" sz="1200" dirty="0" smtClean="0"/>
              <a:t>128*18 Online-Publikationen (50% E-Books + 50% E-Paper)</a:t>
            </a:r>
          </a:p>
          <a:p>
            <a:pPr marL="285750" indent="-285750">
              <a:buFontTx/>
              <a:buChar char="-"/>
            </a:pPr>
            <a:r>
              <a:rPr lang="de-DE" sz="1200" dirty="0" smtClean="0"/>
              <a:t>Verteilt auf 18 HSG, die für wissenschaftliche Artikel besonders relevant sind (Medizin/Gesundheit, Recht, Wirtschaft, …)</a:t>
            </a:r>
          </a:p>
          <a:p>
            <a:pPr marL="285750" indent="-285750">
              <a:buFontTx/>
              <a:buChar char="-"/>
            </a:pPr>
            <a:r>
              <a:rPr lang="de-DE" sz="1200" dirty="0" smtClean="0"/>
              <a:t>Maschinell erschlossen mit </a:t>
            </a:r>
            <a:r>
              <a:rPr lang="de-DE" sz="1200" dirty="0" err="1" smtClean="0"/>
              <a:t>ZestXML</a:t>
            </a:r>
            <a:endParaRPr lang="de-DE" sz="1200" dirty="0" smtClean="0"/>
          </a:p>
          <a:p>
            <a:pPr marL="285750" indent="-285750">
              <a:buFontTx/>
              <a:buChar char="-"/>
            </a:pPr>
            <a:r>
              <a:rPr lang="de-DE" sz="1200" dirty="0" smtClean="0"/>
              <a:t>Intellektuelle </a:t>
            </a:r>
            <a:r>
              <a:rPr lang="de-DE" sz="1200" dirty="0" err="1" smtClean="0"/>
              <a:t>Beschlagwortung</a:t>
            </a:r>
            <a:r>
              <a:rPr lang="de-DE" sz="1200" dirty="0" smtClean="0"/>
              <a:t> + Bewertung der automatischen Schlagworte: </a:t>
            </a:r>
            <a:r>
              <a:rPr lang="de-DE" sz="1200" dirty="0" err="1" smtClean="0"/>
              <a:t>Likert</a:t>
            </a:r>
            <a:r>
              <a:rPr lang="de-DE" sz="1200" dirty="0" smtClean="0"/>
              <a:t> – Skala (4)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876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Qualitative </a:t>
            </a:r>
            <a:r>
              <a:rPr lang="en-US" dirty="0" err="1" smtClean="0"/>
              <a:t>Bewertung</a:t>
            </a:r>
            <a:r>
              <a:rPr lang="en-US" dirty="0" smtClean="0"/>
              <a:t> der </a:t>
            </a:r>
            <a:r>
              <a:rPr lang="en-US" dirty="0" err="1" smtClean="0"/>
              <a:t>maschinellen</a:t>
            </a:r>
            <a:r>
              <a:rPr lang="en-US" dirty="0" smtClean="0"/>
              <a:t> </a:t>
            </a:r>
            <a:r>
              <a:rPr lang="en-US" dirty="0" err="1" smtClean="0"/>
              <a:t>Beschlagwortung</a:t>
            </a:r>
            <a:endParaRPr lang="en-US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31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dnb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216000"/>
            <a:ext cx="1224000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27088" y="2499742"/>
            <a:ext cx="7593012" cy="1296000"/>
          </a:xfrm>
        </p:spPr>
        <p:txBody>
          <a:bodyPr/>
          <a:lstStyle>
            <a:lvl1pPr>
              <a:lnSpc>
                <a:spcPts val="3600"/>
              </a:lnSpc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042534"/>
            <a:ext cx="7593012" cy="385200"/>
          </a:xfrm>
        </p:spPr>
        <p:txBody>
          <a:bodyPr/>
          <a:lstStyle>
            <a:lvl1pPr marL="0" indent="0">
              <a:buFont typeface="Verdana" pitchFamily="34" charset="0"/>
              <a:buNone/>
              <a:defRPr sz="20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27088" y="1218086"/>
            <a:ext cx="7593012" cy="777600"/>
          </a:xfrm>
        </p:spPr>
        <p:txBody>
          <a:bodyPr/>
          <a:lstStyle>
            <a:lvl1pPr>
              <a:lnSpc>
                <a:spcPts val="3000"/>
              </a:lnSpc>
              <a:defRPr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827088" y="2016000"/>
            <a:ext cx="7593012" cy="2563200"/>
          </a:xfrm>
        </p:spPr>
        <p:txBody>
          <a:bodyPr/>
          <a:lstStyle>
            <a:lvl1pPr>
              <a:lnSpc>
                <a:spcPts val="3000"/>
              </a:lnSpc>
              <a:spcBef>
                <a:spcPts val="1680"/>
              </a:spcBef>
              <a:defRPr sz="2600" b="1"/>
            </a:lvl1pPr>
            <a:lvl2pPr marL="1076325" indent="-452438">
              <a:lnSpc>
                <a:spcPts val="2400"/>
              </a:lnSpc>
              <a:spcBef>
                <a:spcPts val="300"/>
              </a:spcBef>
              <a:defRPr sz="2000"/>
            </a:lvl2pPr>
            <a:lvl3pPr marL="1341438" indent="-265113">
              <a:lnSpc>
                <a:spcPts val="2400"/>
              </a:lnSpc>
              <a:spcBef>
                <a:spcPts val="300"/>
              </a:spcBef>
              <a:defRPr sz="2000"/>
            </a:lvl3pPr>
            <a:lvl4pPr marL="1600200" indent="-258763">
              <a:lnSpc>
                <a:spcPts val="2400"/>
              </a:lnSpc>
              <a:spcBef>
                <a:spcPts val="300"/>
              </a:spcBef>
              <a:defRPr sz="2000"/>
            </a:lvl4pPr>
            <a:lvl5pPr marL="1879600" indent="-265113">
              <a:lnSpc>
                <a:spcPts val="2400"/>
              </a:lnSpc>
              <a:spcBef>
                <a:spcPts val="300"/>
              </a:spcBef>
              <a:defRPr sz="2000"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0"/>
          </p:nvPr>
        </p:nvSpPr>
        <p:spPr>
          <a:xfrm>
            <a:off x="514350" y="4788694"/>
            <a:ext cx="7874000" cy="15388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68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2024063"/>
            <a:ext cx="3719512" cy="2563416"/>
          </a:xfrm>
        </p:spPr>
        <p:txBody>
          <a:bodyPr/>
          <a:lstStyle>
            <a:lvl1pPr>
              <a:spcBef>
                <a:spcPts val="1200"/>
              </a:spcBef>
              <a:defRPr sz="2000"/>
            </a:lvl1pPr>
            <a:lvl2pPr>
              <a:lnSpc>
                <a:spcPts val="2000"/>
              </a:lnSpc>
              <a:spcBef>
                <a:spcPts val="300"/>
              </a:spcBef>
              <a:defRPr sz="1600"/>
            </a:lvl2pPr>
            <a:lvl3pPr>
              <a:lnSpc>
                <a:spcPts val="2000"/>
              </a:lnSpc>
              <a:spcBef>
                <a:spcPts val="300"/>
              </a:spcBef>
              <a:defRPr sz="1600"/>
            </a:lvl3pPr>
            <a:lvl4pPr>
              <a:lnSpc>
                <a:spcPts val="2000"/>
              </a:lnSpc>
              <a:spcBef>
                <a:spcPts val="300"/>
              </a:spcBef>
              <a:defRPr sz="1600"/>
            </a:lvl4pPr>
            <a:lvl5pPr>
              <a:lnSpc>
                <a:spcPts val="2000"/>
              </a:lnSpc>
              <a:spcBef>
                <a:spcPts val="3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9000" y="2024063"/>
            <a:ext cx="3721100" cy="2563416"/>
          </a:xfrm>
        </p:spPr>
        <p:txBody>
          <a:bodyPr/>
          <a:lstStyle>
            <a:lvl1pPr>
              <a:spcBef>
                <a:spcPts val="1200"/>
              </a:spcBef>
              <a:defRPr lang="de-D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lnSpc>
                <a:spcPts val="2000"/>
              </a:lnSpc>
              <a:spcBef>
                <a:spcPts val="300"/>
              </a:spcBef>
              <a:defRPr sz="1600"/>
            </a:lvl2pPr>
            <a:lvl3pPr>
              <a:lnSpc>
                <a:spcPts val="2000"/>
              </a:lnSpc>
              <a:spcBef>
                <a:spcPts val="300"/>
              </a:spcBef>
              <a:defRPr sz="1600"/>
            </a:lvl3pPr>
            <a:lvl4pPr>
              <a:lnSpc>
                <a:spcPts val="2000"/>
              </a:lnSpc>
              <a:spcBef>
                <a:spcPts val="300"/>
              </a:spcBef>
              <a:defRPr sz="1600"/>
            </a:lvl4pPr>
            <a:lvl5pPr>
              <a:lnSpc>
                <a:spcPts val="2000"/>
              </a:lnSpc>
              <a:spcBef>
                <a:spcPts val="3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_mit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808080"/>
                </a:solidFill>
              </a:rPr>
              <a:t>| n      | Automated Cataloguing using AI methods | 22 July 2022</a:t>
            </a:r>
            <a:endParaRPr lang="de-DE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73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827088" y="2024063"/>
            <a:ext cx="7593012" cy="2563416"/>
          </a:xfrm>
        </p:spPr>
        <p:txBody>
          <a:bodyPr/>
          <a:lstStyle>
            <a:lvl1pPr>
              <a:spcBef>
                <a:spcPts val="1680"/>
              </a:spcBef>
              <a:buNone/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Obje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27088" y="2024063"/>
            <a:ext cx="3719512" cy="2563416"/>
          </a:xfrm>
        </p:spPr>
        <p:txBody>
          <a:bodyPr/>
          <a:lstStyle>
            <a:lvl1pPr>
              <a:spcBef>
                <a:spcPts val="1200"/>
              </a:spcBef>
              <a:buNone/>
              <a:defRPr sz="20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9000" y="2024063"/>
            <a:ext cx="3721100" cy="2563416"/>
          </a:xfrm>
        </p:spPr>
        <p:txBody>
          <a:bodyPr/>
          <a:lstStyle>
            <a:lvl1pPr>
              <a:spcBef>
                <a:spcPts val="1200"/>
              </a:spcBef>
              <a:buNone/>
              <a:defRPr sz="2000"/>
            </a:lvl1pPr>
            <a:lvl2pPr>
              <a:lnSpc>
                <a:spcPts val="2000"/>
              </a:lnSpc>
              <a:defRPr sz="1600"/>
            </a:lvl2pPr>
            <a:lvl3pPr>
              <a:lnSpc>
                <a:spcPts val="2000"/>
              </a:lnSpc>
              <a:defRPr sz="1600"/>
            </a:lvl3pPr>
            <a:lvl4pPr>
              <a:lnSpc>
                <a:spcPts val="2000"/>
              </a:lnSpc>
              <a:defRPr sz="1600"/>
            </a:lvl4pPr>
            <a:lvl5pPr>
              <a:lnSpc>
                <a:spcPts val="2000"/>
              </a:lnSpc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dnb_RGB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12088" y="216000"/>
            <a:ext cx="1224000" cy="79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080000"/>
            <a:ext cx="7593012" cy="77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016000"/>
            <a:ext cx="7593012" cy="256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4350" y="4788694"/>
            <a:ext cx="787400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| n      | Automated Cataloguing using AI methods | 22 July 2022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5" r:id="rId3"/>
    <p:sldLayoutId id="2147483736" r:id="rId4"/>
    <p:sldLayoutId id="2147483737" r:id="rId5"/>
    <p:sldLayoutId id="2147483738" r:id="rId6"/>
    <p:sldLayoutId id="2147483744" r:id="rId7"/>
    <p:sldLayoutId id="2147483739" r:id="rId8"/>
    <p:sldLayoutId id="2147483740" r:id="rId9"/>
  </p:sldLayoutIdLst>
  <p:hf sldNum="0"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ct val="70000"/>
        </a:spcBef>
        <a:spcAft>
          <a:spcPct val="0"/>
        </a:spcAft>
        <a:buFont typeface="Verdana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lnSpc>
          <a:spcPts val="2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</a:t>
            </a:r>
            <a:r>
              <a:rPr lang="en-US" dirty="0" smtClean="0"/>
              <a:t>methods | 22 July 2022</a:t>
            </a:r>
            <a:endParaRPr lang="de-DE" dirty="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87338" y="606"/>
            <a:ext cx="215900" cy="5140800"/>
          </a:xfrm>
          <a:prstGeom prst="rect">
            <a:avLst/>
          </a:prstGeom>
          <a:solidFill>
            <a:srgbClr val="0046C4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EBFEB206-4A3F-4696-935B-82AB82FC11DA}" type="slidenum">
              <a:rPr lang="de-DE" sz="1000" b="1"/>
              <a:pPr algn="ctr"/>
              <a:t>1</a:t>
            </a:fld>
            <a:endParaRPr lang="de-DE" sz="1000" b="1" dirty="0"/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Subject cataloguing </a:t>
            </a:r>
            <a:r>
              <a:rPr lang="en-US" dirty="0">
                <a:solidFill>
                  <a:schemeClr val="tx1"/>
                </a:solidFill>
              </a:rPr>
              <a:t>at </a:t>
            </a:r>
            <a:r>
              <a:rPr lang="en-US" dirty="0" smtClean="0">
                <a:solidFill>
                  <a:schemeClr val="tx1"/>
                </a:solidFill>
              </a:rPr>
              <a:t>the German </a:t>
            </a:r>
            <a:r>
              <a:rPr lang="en-US" dirty="0">
                <a:solidFill>
                  <a:schemeClr val="tx1"/>
                </a:solidFill>
              </a:rPr>
              <a:t>National Library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using</a:t>
            </a:r>
            <a:r>
              <a:rPr lang="de-DE" dirty="0" smtClean="0">
                <a:solidFill>
                  <a:schemeClr val="tx1"/>
                </a:solidFill>
              </a:rPr>
              <a:t> AI </a:t>
            </a:r>
            <a:r>
              <a:rPr lang="de-DE" dirty="0" err="1" smtClean="0">
                <a:solidFill>
                  <a:schemeClr val="tx1"/>
                </a:solidFill>
              </a:rPr>
              <a:t>methods</a:t>
            </a:r>
            <a:r>
              <a:rPr lang="de-DE" dirty="0" smtClean="0">
                <a:solidFill>
                  <a:schemeClr val="tx1"/>
                </a:solidFill>
              </a:rPr>
              <a:t> – a </a:t>
            </a:r>
            <a:r>
              <a:rPr lang="de-DE" dirty="0" err="1" smtClean="0">
                <a:solidFill>
                  <a:schemeClr val="tx1"/>
                </a:solidFill>
              </a:rPr>
              <a:t>project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insight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3077" name="Rectangle 11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dirty="0" smtClean="0"/>
              <a:t>Florian Engel (DNB)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115616" y="369294"/>
            <a:ext cx="7593012" cy="777600"/>
          </a:xfrm>
        </p:spPr>
        <p:txBody>
          <a:bodyPr/>
          <a:lstStyle/>
          <a:p>
            <a:r>
              <a:rPr lang="de-DE" dirty="0" err="1">
                <a:solidFill>
                  <a:schemeClr val="tx1"/>
                </a:solidFill>
              </a:rPr>
              <a:t>Requirements</a:t>
            </a:r>
            <a:r>
              <a:rPr lang="de-DE" dirty="0">
                <a:solidFill>
                  <a:schemeClr val="tx1"/>
                </a:solidFill>
              </a:rPr>
              <a:t> – GND </a:t>
            </a:r>
          </a:p>
        </p:txBody>
      </p:sp>
      <p:sp>
        <p:nvSpPr>
          <p:cNvPr id="1229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32      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FB863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E15918B6-6326-4FE2-9FF6-A6C9AEDA9D7E}" type="slidenum">
              <a:rPr lang="de-DE" sz="1000" b="1"/>
              <a:pPr algn="ctr"/>
              <a:t>10</a:t>
            </a:fld>
            <a:endParaRPr lang="de-DE" sz="10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87574"/>
            <a:ext cx="8229600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Requirements</a:t>
            </a:r>
            <a:r>
              <a:rPr lang="de-DE" dirty="0"/>
              <a:t> – </a:t>
            </a:r>
            <a:r>
              <a:rPr lang="de-DE" dirty="0" smtClean="0"/>
              <a:t>GND </a:t>
            </a:r>
            <a:endParaRPr lang="de-DE" dirty="0"/>
          </a:p>
        </p:txBody>
      </p:sp>
      <p:sp>
        <p:nvSpPr>
          <p:cNvPr id="92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n      | Automated Cataloguing using AI methods | 22 July 2022</a:t>
            </a:r>
            <a:endParaRPr lang="de-DE" dirty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4901366-3F13-43D2-9BD8-C88395F9D50D}" type="slidenum">
              <a:rPr lang="de-DE" sz="1000" b="1"/>
              <a:pPr algn="ctr"/>
              <a:t>11</a:t>
            </a:fld>
            <a:endParaRPr lang="de-DE" sz="10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18" y="13153"/>
            <a:ext cx="8581082" cy="515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45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Requirements</a:t>
            </a:r>
            <a:r>
              <a:rPr lang="de-DE" dirty="0" smtClean="0">
                <a:solidFill>
                  <a:schemeClr val="tx1"/>
                </a:solidFill>
              </a:rPr>
              <a:t> – Long-</a:t>
            </a:r>
            <a:r>
              <a:rPr lang="de-DE" dirty="0" err="1" smtClean="0">
                <a:solidFill>
                  <a:schemeClr val="tx1"/>
                </a:solidFill>
              </a:rPr>
              <a:t>tail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problem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</a:t>
            </a:r>
            <a:r>
              <a:rPr lang="en-US" dirty="0" smtClean="0"/>
              <a:t>of the GND </a:t>
            </a:r>
            <a:r>
              <a:rPr lang="en-US" dirty="0"/>
              <a:t>terms are rarely </a:t>
            </a:r>
            <a:r>
              <a:rPr lang="en-US" dirty="0" smtClean="0"/>
              <a:t>assigned</a:t>
            </a:r>
          </a:p>
          <a:p>
            <a:r>
              <a:rPr lang="en-US" dirty="0"/>
              <a:t>Approx. 350,000 of </a:t>
            </a:r>
            <a:r>
              <a:rPr lang="en-US" dirty="0" smtClean="0"/>
              <a:t>1.3 </a:t>
            </a:r>
            <a:r>
              <a:rPr lang="en-US" dirty="0"/>
              <a:t>million </a:t>
            </a:r>
            <a:r>
              <a:rPr lang="en-US" dirty="0" smtClean="0"/>
              <a:t>terms are assigned </a:t>
            </a:r>
            <a:r>
              <a:rPr lang="en-US" dirty="0"/>
              <a:t>at </a:t>
            </a:r>
            <a:r>
              <a:rPr lang="en-US" dirty="0" smtClean="0"/>
              <a:t>all</a:t>
            </a:r>
          </a:p>
          <a:p>
            <a:r>
              <a:rPr lang="en-US" dirty="0"/>
              <a:t>Some subject headings </a:t>
            </a:r>
            <a:r>
              <a:rPr lang="en-US" dirty="0" smtClean="0"/>
              <a:t>are assigned </a:t>
            </a:r>
            <a:r>
              <a:rPr lang="en-US" dirty="0"/>
              <a:t>10,000 </a:t>
            </a:r>
            <a:r>
              <a:rPr lang="en-US" dirty="0" smtClean="0"/>
              <a:t>times</a:t>
            </a:r>
          </a:p>
          <a:p>
            <a:pPr lvl="1"/>
            <a:r>
              <a:rPr lang="en-US" dirty="0" smtClean="0"/>
              <a:t>Top </a:t>
            </a:r>
            <a:r>
              <a:rPr lang="en-US" dirty="0"/>
              <a:t>of the list: "Germany" (260,000</a:t>
            </a:r>
            <a:r>
              <a:rPr lang="en-US" dirty="0" smtClean="0"/>
              <a:t>)</a:t>
            </a:r>
          </a:p>
          <a:p>
            <a:r>
              <a:rPr lang="en-US" dirty="0"/>
              <a:t>Almost 40% of </a:t>
            </a:r>
            <a:r>
              <a:rPr lang="en-US" dirty="0" smtClean="0"/>
              <a:t>the GND </a:t>
            </a:r>
            <a:r>
              <a:rPr lang="en-US" dirty="0"/>
              <a:t>terms </a:t>
            </a:r>
            <a:r>
              <a:rPr lang="en-US" dirty="0" smtClean="0"/>
              <a:t>are assigned only </a:t>
            </a:r>
            <a:r>
              <a:rPr lang="en-US" dirty="0"/>
              <a:t>once</a:t>
            </a:r>
            <a:endParaRPr lang="de-DE" dirty="0"/>
          </a:p>
        </p:txBody>
      </p:sp>
      <p:sp>
        <p:nvSpPr>
          <p:cNvPr id="1331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E62E2E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B255F3E-E2AF-4E08-A2BE-E5C3AAFE6FE5}" type="slidenum">
              <a:rPr lang="de-DE" sz="1000" b="1"/>
              <a:pPr algn="ctr"/>
              <a:t>12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Requirements</a:t>
            </a:r>
            <a:r>
              <a:rPr lang="de-DE" dirty="0"/>
              <a:t> – </a:t>
            </a:r>
            <a:r>
              <a:rPr lang="de-DE" dirty="0" smtClean="0"/>
              <a:t>Long-</a:t>
            </a:r>
            <a:r>
              <a:rPr lang="de-DE" dirty="0" err="1" smtClean="0"/>
              <a:t>tail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roblem</a:t>
            </a:r>
            <a:endParaRPr lang="de-DE" dirty="0"/>
          </a:p>
        </p:txBody>
      </p:sp>
      <p:sp>
        <p:nvSpPr>
          <p:cNvPr id="1433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| n      | Automated Cataloguing using AI methods | 22 July 2022</a:t>
            </a:r>
            <a:endParaRPr lang="de-DE" dirty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6E989BB9-3CC7-4ADB-A5A9-6FC66B9DB0FD}" type="slidenum">
              <a:rPr lang="de-DE" sz="1000" b="1"/>
              <a:pPr algn="ctr"/>
              <a:t>13</a:t>
            </a:fld>
            <a:endParaRPr lang="de-DE" sz="10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5486"/>
            <a:ext cx="8604448" cy="4946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tx1"/>
                </a:solidFill>
              </a:rPr>
              <a:t>Requirements</a:t>
            </a:r>
            <a:r>
              <a:rPr lang="de-DE" dirty="0">
                <a:solidFill>
                  <a:schemeClr val="tx1"/>
                </a:solidFill>
              </a:rPr>
              <a:t> – </a:t>
            </a:r>
            <a:r>
              <a:rPr lang="de-DE" dirty="0" smtClean="0">
                <a:solidFill>
                  <a:schemeClr val="tx1"/>
                </a:solidFill>
              </a:rPr>
              <a:t>Long-</a:t>
            </a:r>
            <a:r>
              <a:rPr lang="de-DE" dirty="0" err="1" smtClean="0">
                <a:solidFill>
                  <a:schemeClr val="tx1"/>
                </a:solidFill>
              </a:rPr>
              <a:t>tail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problem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Leads to </a:t>
            </a:r>
            <a:r>
              <a:rPr lang="en-US" dirty="0"/>
              <a:t>the problem of Extreme </a:t>
            </a:r>
            <a:r>
              <a:rPr lang="en-US" dirty="0" err="1"/>
              <a:t>Multilabel</a:t>
            </a:r>
            <a:r>
              <a:rPr lang="en-US" dirty="0"/>
              <a:t> Text Classification (XMTC</a:t>
            </a:r>
            <a:r>
              <a:rPr lang="en-US" dirty="0" smtClean="0"/>
              <a:t>)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/>
              <a:t>Statistical methods </a:t>
            </a:r>
            <a:r>
              <a:rPr lang="en-US" dirty="0" smtClean="0"/>
              <a:t>require additional </a:t>
            </a:r>
            <a:r>
              <a:rPr lang="en-US" dirty="0"/>
              <a:t>information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FFC92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1EB0142D-B270-4794-8B97-49896BD769A3}" type="slidenum">
              <a:rPr lang="de-DE" sz="1000" b="1"/>
              <a:pPr algn="ctr"/>
              <a:t>14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ssdiagramm: Magnetplattenspeicher 2"/>
          <p:cNvSpPr/>
          <p:nvPr/>
        </p:nvSpPr>
        <p:spPr>
          <a:xfrm>
            <a:off x="899592" y="1635646"/>
            <a:ext cx="3384376" cy="29523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ysClr val="windowText" lastClr="000000"/>
                </a:solidFill>
              </a:rPr>
              <a:t>Requirements</a:t>
            </a:r>
            <a:r>
              <a:rPr lang="de-DE" dirty="0">
                <a:solidFill>
                  <a:sysClr val="windowText" lastClr="000000"/>
                </a:solidFill>
              </a:rPr>
              <a:t> – </a:t>
            </a:r>
            <a:r>
              <a:rPr lang="de-DE" dirty="0" smtClean="0">
                <a:solidFill>
                  <a:sysClr val="windowText" lastClr="000000"/>
                </a:solidFill>
              </a:rPr>
              <a:t>Data </a:t>
            </a:r>
            <a:r>
              <a:rPr lang="de-DE" dirty="0" err="1" smtClean="0">
                <a:solidFill>
                  <a:sysClr val="windowText" lastClr="000000"/>
                </a:solidFill>
              </a:rPr>
              <a:t>collection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638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BB910FC-E7E2-4C07-816E-9606D72285F4}" type="slidenum">
              <a:rPr lang="de-DE" sz="1000" b="1"/>
              <a:pPr algn="ctr"/>
              <a:t>15</a:t>
            </a:fld>
            <a:endParaRPr lang="de-DE" sz="1000" b="1"/>
          </a:p>
        </p:txBody>
      </p:sp>
      <p:sp>
        <p:nvSpPr>
          <p:cNvPr id="2" name="Rechteck 1"/>
          <p:cNvSpPr/>
          <p:nvPr/>
        </p:nvSpPr>
        <p:spPr>
          <a:xfrm>
            <a:off x="2762846" y="2776494"/>
            <a:ext cx="1368648" cy="4375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>
                <a:solidFill>
                  <a:schemeClr val="tx1"/>
                </a:solidFill>
              </a:rPr>
              <a:t>ft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38883" y="2776494"/>
            <a:ext cx="1368648" cy="4375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>
                <a:solidFill>
                  <a:schemeClr val="tx1"/>
                </a:solidFill>
              </a:rPr>
              <a:t>toc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762846" y="3672926"/>
            <a:ext cx="1368648" cy="4375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>
                <a:solidFill>
                  <a:schemeClr val="tx1"/>
                </a:solidFill>
              </a:rPr>
              <a:t>iht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038883" y="3672926"/>
            <a:ext cx="1368648" cy="43756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title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788024" y="1918369"/>
            <a:ext cx="1368648" cy="2386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>
                <a:solidFill>
                  <a:schemeClr val="tx1"/>
                </a:solidFill>
              </a:rPr>
              <a:t>gs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Flussdiagramm: Magnetplattenspeicher 3"/>
          <p:cNvSpPr/>
          <p:nvPr/>
        </p:nvSpPr>
        <p:spPr>
          <a:xfrm>
            <a:off x="6660728" y="2463738"/>
            <a:ext cx="1800200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GND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>
            <a:stCxn id="3" idx="4"/>
            <a:endCxn id="14" idx="1"/>
          </p:cNvCxnSpPr>
          <p:nvPr/>
        </p:nvCxnSpPr>
        <p:spPr>
          <a:xfrm>
            <a:off x="4283968" y="3111810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4" idx="2"/>
            <a:endCxn id="14" idx="3"/>
          </p:cNvCxnSpPr>
          <p:nvPr/>
        </p:nvCxnSpPr>
        <p:spPr>
          <a:xfrm flipH="1">
            <a:off x="6156672" y="3111810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tx1"/>
                </a:solidFill>
              </a:rPr>
              <a:t>Requirements</a:t>
            </a:r>
            <a:r>
              <a:rPr lang="de-DE" dirty="0"/>
              <a:t> </a:t>
            </a:r>
            <a:r>
              <a:rPr lang="de-DE" dirty="0">
                <a:solidFill>
                  <a:schemeClr val="tx1"/>
                </a:solidFill>
              </a:rPr>
              <a:t>–</a:t>
            </a:r>
            <a:r>
              <a:rPr lang="de-DE" dirty="0"/>
              <a:t> </a:t>
            </a:r>
            <a:r>
              <a:rPr lang="de-DE" dirty="0">
                <a:solidFill>
                  <a:schemeClr val="tx1"/>
                </a:solidFill>
              </a:rPr>
              <a:t>Data</a:t>
            </a:r>
            <a:r>
              <a:rPr lang="de-DE" dirty="0"/>
              <a:t> </a:t>
            </a:r>
            <a:r>
              <a:rPr lang="de-DE" dirty="0" err="1" smtClean="0">
                <a:solidFill>
                  <a:schemeClr val="tx1"/>
                </a:solidFill>
              </a:rPr>
              <a:t>collection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14103"/>
              </p:ext>
            </p:extLst>
          </p:nvPr>
        </p:nvGraphicFramePr>
        <p:xfrm>
          <a:off x="827088" y="1707654"/>
          <a:ext cx="4032944" cy="271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472">
                  <a:extLst>
                    <a:ext uri="{9D8B030D-6E8A-4147-A177-3AD203B41FA5}">
                      <a16:colId xmlns:a16="http://schemas.microsoft.com/office/drawing/2014/main" val="2348117787"/>
                    </a:ext>
                  </a:extLst>
                </a:gridCol>
                <a:gridCol w="2016472">
                  <a:extLst>
                    <a:ext uri="{9D8B030D-6E8A-4147-A177-3AD203B41FA5}">
                      <a16:colId xmlns:a16="http://schemas.microsoft.com/office/drawing/2014/main" val="279591847"/>
                    </a:ext>
                  </a:extLst>
                </a:gridCol>
              </a:tblGrid>
              <a:tr h="543173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>
                          <a:solidFill>
                            <a:schemeClr val="tx1"/>
                          </a:solidFill>
                        </a:rPr>
                        <a:t>amount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 (≈)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6373785"/>
                  </a:ext>
                </a:extLst>
              </a:tr>
              <a:tr h="543173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ft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200.000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0056649"/>
                  </a:ext>
                </a:extLst>
              </a:tr>
              <a:tr h="543173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toc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650.000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21325"/>
                  </a:ext>
                </a:extLst>
              </a:tr>
              <a:tr h="543173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iht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300.000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0808697"/>
                  </a:ext>
                </a:extLst>
              </a:tr>
              <a:tr h="543173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title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1.500.000</a:t>
                      </a:r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890958"/>
                  </a:ext>
                </a:extLst>
              </a:tr>
            </a:tbl>
          </a:graphicData>
        </a:graphic>
      </p:graphicFrame>
      <p:sp>
        <p:nvSpPr>
          <p:cNvPr id="1741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4896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CDB78337-3E71-4325-899F-F5DAF048845A}" type="slidenum">
              <a:rPr lang="de-DE" sz="1000" b="1"/>
              <a:pPr algn="ctr"/>
              <a:t>16</a:t>
            </a:fld>
            <a:endParaRPr lang="de-DE" sz="1000" b="1" dirty="0"/>
          </a:p>
        </p:txBody>
      </p:sp>
      <p:sp>
        <p:nvSpPr>
          <p:cNvPr id="4" name="Rechteck 3"/>
          <p:cNvSpPr/>
          <p:nvPr/>
        </p:nvSpPr>
        <p:spPr>
          <a:xfrm>
            <a:off x="5580112" y="2067694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ft_idn123.txt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580112" y="2931790"/>
            <a:ext cx="23762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gt_idn123.tsv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Requirements</a:t>
            </a:r>
            <a:r>
              <a:rPr lang="de-DE" dirty="0" smtClean="0">
                <a:solidFill>
                  <a:schemeClr val="tx1"/>
                </a:solidFill>
              </a:rPr>
              <a:t> – </a:t>
            </a:r>
            <a:r>
              <a:rPr lang="de-DE" dirty="0">
                <a:solidFill>
                  <a:schemeClr val="tx1"/>
                </a:solidFill>
              </a:rPr>
              <a:t>Interim </a:t>
            </a:r>
            <a:r>
              <a:rPr lang="de-DE" dirty="0" err="1">
                <a:solidFill>
                  <a:schemeClr val="tx1"/>
                </a:solidFill>
              </a:rPr>
              <a:t>conclusion</a:t>
            </a:r>
            <a:r>
              <a:rPr lang="de-D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Database: </a:t>
            </a:r>
            <a:r>
              <a:rPr lang="en-US" dirty="0"/>
              <a:t>representation and </a:t>
            </a:r>
            <a:r>
              <a:rPr lang="en-US" dirty="0" smtClean="0"/>
              <a:t>pre-processing</a:t>
            </a:r>
            <a:endParaRPr lang="en-US" dirty="0"/>
          </a:p>
          <a:p>
            <a:r>
              <a:rPr lang="en-US" dirty="0"/>
              <a:t>Vocabulary: </a:t>
            </a:r>
            <a:r>
              <a:rPr lang="en-US" dirty="0" smtClean="0"/>
              <a:t>preparation </a:t>
            </a:r>
            <a:r>
              <a:rPr lang="en-US" dirty="0"/>
              <a:t>and use of the </a:t>
            </a:r>
            <a:r>
              <a:rPr lang="en-US" dirty="0" smtClean="0"/>
              <a:t>GND data</a:t>
            </a:r>
            <a:endParaRPr lang="en-US" dirty="0"/>
          </a:p>
          <a:p>
            <a:r>
              <a:rPr lang="en-US" dirty="0"/>
              <a:t>Method selection incl. </a:t>
            </a:r>
            <a:r>
              <a:rPr lang="en-US" dirty="0" err="1"/>
              <a:t>hyperparameter</a:t>
            </a:r>
            <a:r>
              <a:rPr lang="en-US" dirty="0"/>
              <a:t> </a:t>
            </a:r>
            <a:r>
              <a:rPr lang="en-US" dirty="0" err="1" smtClean="0"/>
              <a:t>optimisation</a:t>
            </a:r>
            <a:r>
              <a:rPr lang="en-US" dirty="0" smtClean="0"/>
              <a:t> </a:t>
            </a:r>
            <a:r>
              <a:rPr lang="en-US" dirty="0"/>
              <a:t>etc.</a:t>
            </a:r>
            <a:endParaRPr lang="de-DE" dirty="0"/>
          </a:p>
        </p:txBody>
      </p:sp>
      <p:sp>
        <p:nvSpPr>
          <p:cNvPr id="1843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46C4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049DFBE8-B47F-4609-9919-15145F99673B}" type="slidenum">
              <a:rPr lang="de-DE" sz="1000" b="1"/>
              <a:pPr algn="ctr"/>
              <a:t>17</a:t>
            </a:fld>
            <a:endParaRPr lang="de-DE" sz="1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 smtClean="0">
                <a:solidFill>
                  <a:schemeClr val="tx1"/>
                </a:solidFill>
              </a:rPr>
              <a:t>Outline</a:t>
            </a:r>
            <a:endParaRPr lang="de-DE" b="0" dirty="0">
              <a:solidFill>
                <a:schemeClr val="tx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 smtClean="0"/>
              <a:t>Project </a:t>
            </a:r>
            <a:r>
              <a:rPr lang="de-DE" sz="2600" dirty="0" err="1" smtClean="0"/>
              <a:t>scope</a:t>
            </a:r>
            <a:endParaRPr lang="de-DE" sz="2600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 err="1"/>
              <a:t>Requirements</a:t>
            </a:r>
            <a:endParaRPr lang="de-DE" sz="2600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b="1" dirty="0"/>
              <a:t>Project </a:t>
            </a:r>
            <a:r>
              <a:rPr lang="de-DE" sz="2600" b="1" dirty="0" err="1" smtClean="0"/>
              <a:t>implementation</a:t>
            </a:r>
            <a:r>
              <a:rPr lang="de-DE" sz="2600" b="1" dirty="0" smtClean="0"/>
              <a:t> </a:t>
            </a:r>
            <a:endParaRPr lang="de-DE" sz="2600" b="1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/>
              <a:t>Outlook</a:t>
            </a:r>
          </a:p>
        </p:txBody>
      </p:sp>
      <p:sp>
        <p:nvSpPr>
          <p:cNvPr id="1945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E15879C-1943-4F80-9F3A-2F272C09993A}" type="slidenum">
              <a:rPr lang="de-DE" sz="1000" b="1"/>
              <a:pPr algn="ctr"/>
              <a:t>18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ysClr val="windowText" lastClr="000000"/>
                </a:solidFill>
              </a:rPr>
              <a:t>Project </a:t>
            </a:r>
            <a:r>
              <a:rPr lang="de-DE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dirty="0" smtClean="0">
                <a:solidFill>
                  <a:sysClr val="windowText" lastClr="000000"/>
                </a:solidFill>
              </a:rPr>
              <a:t> - Organisation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/>
              <a:t>different </a:t>
            </a:r>
            <a:r>
              <a:rPr lang="en-US" dirty="0" smtClean="0"/>
              <a:t>pipelines:</a:t>
            </a:r>
            <a:endParaRPr lang="de-DE" dirty="0" smtClean="0"/>
          </a:p>
        </p:txBody>
      </p:sp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41DD5E45-7A98-4147-A7E0-A8DC2A41740A}" type="slidenum">
              <a:rPr lang="de-DE" sz="1000" b="1"/>
              <a:pPr algn="ctr"/>
              <a:t>19</a:t>
            </a:fld>
            <a:endParaRPr lang="de-DE" sz="1000" b="1" dirty="0"/>
          </a:p>
        </p:txBody>
      </p:sp>
      <p:sp>
        <p:nvSpPr>
          <p:cNvPr id="2" name="Rechteck 1"/>
          <p:cNvSpPr/>
          <p:nvPr/>
        </p:nvSpPr>
        <p:spPr>
          <a:xfrm>
            <a:off x="827088" y="2931790"/>
            <a:ext cx="18006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Corpus/ 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Pre-processing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723708" y="2931790"/>
            <a:ext cx="18006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Methods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6619404" y="2931790"/>
            <a:ext cx="18006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Evaluation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cxnSp>
        <p:nvCxnSpPr>
          <p:cNvPr id="4" name="Gerade Verbindung mit Pfeil 3"/>
          <p:cNvCxnSpPr>
            <a:stCxn id="2" idx="3"/>
            <a:endCxn id="7" idx="1"/>
          </p:cNvCxnSpPr>
          <p:nvPr/>
        </p:nvCxnSpPr>
        <p:spPr>
          <a:xfrm>
            <a:off x="2627784" y="3507854"/>
            <a:ext cx="109592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7" idx="3"/>
            <a:endCxn id="10" idx="1"/>
          </p:cNvCxnSpPr>
          <p:nvPr/>
        </p:nvCxnSpPr>
        <p:spPr>
          <a:xfrm>
            <a:off x="5524404" y="3507854"/>
            <a:ext cx="10950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96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b="0" dirty="0" smtClean="0">
                <a:solidFill>
                  <a:schemeClr val="tx1"/>
                </a:solidFill>
              </a:rPr>
              <a:t>Outline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542925" indent="-542925" eaLnBrk="1" hangingPunct="1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dirty="0" smtClean="0"/>
              <a:t>Project </a:t>
            </a:r>
            <a:r>
              <a:rPr lang="de-DE" dirty="0" err="1" smtClean="0"/>
              <a:t>s</a:t>
            </a:r>
            <a:r>
              <a:rPr lang="de-DE" sz="2600" b="1" dirty="0" err="1" smtClean="0"/>
              <a:t>cope</a:t>
            </a:r>
            <a:endParaRPr lang="de-DE" sz="2600" b="1" dirty="0" smtClean="0"/>
          </a:p>
          <a:p>
            <a:pPr marL="542925" indent="-542925" eaLnBrk="1" hangingPunct="1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b="0" dirty="0" err="1" smtClean="0"/>
              <a:t>Requirements</a:t>
            </a:r>
            <a:endParaRPr lang="de-DE" b="0" dirty="0" smtClean="0"/>
          </a:p>
          <a:p>
            <a:pPr marL="542925" indent="-542925" eaLnBrk="1" hangingPunct="1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b="0" dirty="0" smtClean="0"/>
              <a:t>Project </a:t>
            </a:r>
            <a:r>
              <a:rPr lang="de-DE" sz="2600" b="0" dirty="0" err="1" smtClean="0"/>
              <a:t>implementation</a:t>
            </a:r>
            <a:r>
              <a:rPr lang="de-DE" sz="2600" b="0" dirty="0" smtClean="0"/>
              <a:t> </a:t>
            </a:r>
          </a:p>
          <a:p>
            <a:pPr marL="542925" indent="-542925" eaLnBrk="1" hangingPunct="1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b="0" dirty="0" smtClean="0"/>
              <a:t>Outlook</a:t>
            </a:r>
            <a:endParaRPr lang="de-DE" sz="2600" b="0" dirty="0" smtClean="0"/>
          </a:p>
        </p:txBody>
      </p:sp>
      <p:sp>
        <p:nvSpPr>
          <p:cNvPr id="409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87338" y="0"/>
            <a:ext cx="215900" cy="5140800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C9B14742-FF91-4173-BD01-398BF8230A4C}" type="slidenum">
              <a:rPr lang="de-DE" sz="1000" b="1"/>
              <a:pPr algn="ctr"/>
              <a:t>2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>
                <a:solidFill>
                  <a:sysClr val="windowText" lastClr="000000"/>
                </a:solidFill>
              </a:rPr>
              <a:t>Project 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sz="2000" dirty="0" smtClean="0">
                <a:solidFill>
                  <a:sysClr val="windowText" lastClr="000000"/>
                </a:solidFill>
              </a:rPr>
              <a:t> – Corpus 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management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Organisation </a:t>
            </a:r>
            <a:r>
              <a:rPr lang="de-DE" dirty="0"/>
              <a:t>via </a:t>
            </a:r>
            <a:r>
              <a:rPr lang="de-DE" dirty="0" smtClean="0"/>
              <a:t>DVC 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en-US" dirty="0"/>
              <a:t>Different corpora for </a:t>
            </a:r>
            <a:r>
              <a:rPr lang="en-US" dirty="0" smtClean="0"/>
              <a:t>the same </a:t>
            </a:r>
            <a:r>
              <a:rPr lang="en-US" dirty="0"/>
              <a:t>procedure (</a:t>
            </a:r>
            <a:r>
              <a:rPr lang="en-US" dirty="0" smtClean="0"/>
              <a:t>pre-processing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training </a:t>
            </a:r>
            <a:r>
              <a:rPr lang="en-US" dirty="0"/>
              <a:t>material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Different corpora for different procedures (representation of the training material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FFC92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409DEF66-784C-4ABA-A954-EA29E77B5B61}" type="slidenum">
              <a:rPr lang="de-DE" sz="1000" b="1"/>
              <a:pPr algn="ctr"/>
              <a:t>20</a:t>
            </a:fld>
            <a:endParaRPr lang="de-DE" sz="1000" b="1" dirty="0"/>
          </a:p>
        </p:txBody>
      </p:sp>
    </p:spTree>
    <p:extLst>
      <p:ext uri="{BB962C8B-B14F-4D97-AF65-F5344CB8AC3E}">
        <p14:creationId xmlns:p14="http://schemas.microsoft.com/office/powerpoint/2010/main" val="236199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>
                <a:solidFill>
                  <a:sysClr val="windowText" lastClr="000000"/>
                </a:solidFill>
              </a:rPr>
              <a:t>Project 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sz="2000" dirty="0" smtClean="0">
                <a:solidFill>
                  <a:sysClr val="windowText" lastClr="000000"/>
                </a:solidFill>
              </a:rPr>
              <a:t> </a:t>
            </a:r>
            <a:r>
              <a:rPr lang="de-DE" sz="2000" dirty="0">
                <a:solidFill>
                  <a:sysClr val="windowText" lastClr="000000"/>
                </a:solidFill>
              </a:rPr>
              <a:t>– </a:t>
            </a:r>
            <a:r>
              <a:rPr lang="de-DE" sz="2000" dirty="0" smtClean="0">
                <a:solidFill>
                  <a:sysClr val="windowText" lastClr="000000"/>
                </a:solidFill>
              </a:rPr>
              <a:t>Corpus 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management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7170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514350" y="4788694"/>
            <a:ext cx="7874000" cy="153888"/>
          </a:xfrm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E62E2E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3BBA09B9-4503-4404-9519-4B0163DF13EF}" type="slidenum">
              <a:rPr lang="de-DE" sz="1000" b="1"/>
              <a:pPr algn="ctr"/>
              <a:t>21</a:t>
            </a:fld>
            <a:endParaRPr lang="de-DE" sz="1000" b="1" dirty="0"/>
          </a:p>
        </p:txBody>
      </p:sp>
      <p:sp>
        <p:nvSpPr>
          <p:cNvPr id="2" name="Flussdiagramm: Magnetplattenspeicher 1"/>
          <p:cNvSpPr/>
          <p:nvPr/>
        </p:nvSpPr>
        <p:spPr>
          <a:xfrm>
            <a:off x="813060" y="2430119"/>
            <a:ext cx="1296144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 smtClean="0">
                <a:solidFill>
                  <a:sysClr val="windowText" lastClr="000000"/>
                </a:solidFill>
              </a:rPr>
              <a:t>corpus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405115" y="1868420"/>
            <a:ext cx="1811494" cy="391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ysClr val="windowText" lastClr="000000"/>
                </a:solidFill>
              </a:rPr>
              <a:t>fetch.py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398023" y="3899038"/>
            <a:ext cx="1832016" cy="391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ysClr val="windowText" lastClr="000000"/>
                </a:solidFill>
              </a:rPr>
              <a:t>v</a:t>
            </a:r>
            <a:r>
              <a:rPr lang="de-DE" dirty="0" smtClean="0">
                <a:solidFill>
                  <a:sysClr val="windowText" lastClr="000000"/>
                </a:solidFill>
              </a:rPr>
              <a:t>ectorize.py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410061" y="2882492"/>
            <a:ext cx="1806547" cy="391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ysClr val="windowText" lastClr="000000"/>
                </a:solidFill>
              </a:rPr>
              <a:t>split.py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405115" y="2376693"/>
            <a:ext cx="1811494" cy="388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ysClr val="windowText" lastClr="000000"/>
                </a:solidFill>
              </a:rPr>
              <a:t>i</a:t>
            </a:r>
            <a:r>
              <a:rPr lang="de-DE" dirty="0" smtClean="0">
                <a:solidFill>
                  <a:sysClr val="windowText" lastClr="000000"/>
                </a:solidFill>
              </a:rPr>
              <a:t>ndex.py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398022" y="3390765"/>
            <a:ext cx="1832017" cy="391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ysClr val="windowText" lastClr="000000"/>
                </a:solidFill>
              </a:rPr>
              <a:t>preprocess.py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5" name="Vertikales Scrollen 4"/>
          <p:cNvSpPr/>
          <p:nvPr/>
        </p:nvSpPr>
        <p:spPr>
          <a:xfrm>
            <a:off x="5788245" y="1756395"/>
            <a:ext cx="1060219" cy="99447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Xf</a:t>
            </a:r>
            <a:endParaRPr lang="de-DE" sz="1100" dirty="0">
              <a:solidFill>
                <a:sysClr val="windowText" lastClr="000000"/>
              </a:solidFill>
            </a:endParaRPr>
          </a:p>
        </p:txBody>
      </p:sp>
      <p:sp>
        <p:nvSpPr>
          <p:cNvPr id="19" name="Vertikales Scrollen 18"/>
          <p:cNvSpPr/>
          <p:nvPr/>
        </p:nvSpPr>
        <p:spPr>
          <a:xfrm>
            <a:off x="4588646" y="3148697"/>
            <a:ext cx="1060219" cy="98937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trn_X_Xf</a:t>
            </a:r>
            <a:endParaRPr lang="de-DE" sz="1100" dirty="0">
              <a:solidFill>
                <a:sysClr val="windowText" lastClr="000000"/>
              </a:solidFill>
            </a:endParaRPr>
          </a:p>
        </p:txBody>
      </p:sp>
      <p:sp>
        <p:nvSpPr>
          <p:cNvPr id="20" name="Vertikales Scrollen 19"/>
          <p:cNvSpPr/>
          <p:nvPr/>
        </p:nvSpPr>
        <p:spPr>
          <a:xfrm>
            <a:off x="5788245" y="3148697"/>
            <a:ext cx="1055918" cy="99447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val_X_Xf</a:t>
            </a:r>
            <a:endParaRPr lang="de-DE" sz="1050" dirty="0">
              <a:solidFill>
                <a:sysClr val="windowText" lastClr="000000"/>
              </a:solidFill>
            </a:endParaRPr>
          </a:p>
        </p:txBody>
      </p:sp>
      <p:sp>
        <p:nvSpPr>
          <p:cNvPr id="21" name="Vertikales Scrollen 20"/>
          <p:cNvSpPr/>
          <p:nvPr/>
        </p:nvSpPr>
        <p:spPr>
          <a:xfrm>
            <a:off x="6983543" y="3148697"/>
            <a:ext cx="1055918" cy="99447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tst_X_Xf</a:t>
            </a:r>
            <a:endParaRPr lang="de-DE" sz="11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6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>
                <a:solidFill>
                  <a:sysClr val="windowText" lastClr="000000"/>
                </a:solidFill>
              </a:rPr>
              <a:t>Project 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sz="2000" dirty="0" smtClean="0">
                <a:solidFill>
                  <a:sysClr val="windowText" lastClr="000000"/>
                </a:solidFill>
              </a:rPr>
              <a:t> </a:t>
            </a:r>
            <a:r>
              <a:rPr lang="de-DE" sz="2000" dirty="0">
                <a:solidFill>
                  <a:sysClr val="windowText" lastClr="000000"/>
                </a:solidFill>
              </a:rPr>
              <a:t>– </a:t>
            </a:r>
            <a:r>
              <a:rPr lang="de-DE" sz="2000" dirty="0" smtClean="0">
                <a:solidFill>
                  <a:sysClr val="windowText" lastClr="000000"/>
                </a:solidFill>
              </a:rPr>
              <a:t>Corpus 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management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Control via </a:t>
            </a:r>
            <a:r>
              <a:rPr lang="de-DE" dirty="0" err="1" smtClean="0"/>
              <a:t>params.yaml</a:t>
            </a:r>
            <a:r>
              <a:rPr lang="de-DE" dirty="0" smtClean="0"/>
              <a:t> - </a:t>
            </a:r>
            <a:r>
              <a:rPr lang="de-DE" dirty="0" err="1" smtClean="0"/>
              <a:t>file</a:t>
            </a:r>
            <a:endParaRPr lang="de-DE" dirty="0" smtClean="0"/>
          </a:p>
        </p:txBody>
      </p:sp>
      <p:sp>
        <p:nvSpPr>
          <p:cNvPr id="819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514350" y="4788694"/>
            <a:ext cx="7874000" cy="153888"/>
          </a:xfrm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 smtClean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9EDF03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68B22CAA-76F9-40A4-82AB-BDA9A150BA32}" type="slidenum">
              <a:rPr lang="de-DE" sz="1000" b="1"/>
              <a:pPr algn="ctr"/>
              <a:t>22</a:t>
            </a:fld>
            <a:endParaRPr lang="de-DE" sz="1000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9759" y="1576203"/>
            <a:ext cx="2870341" cy="310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8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ysClr val="windowText" lastClr="000000"/>
                </a:solidFill>
              </a:rPr>
              <a:t>Project </a:t>
            </a:r>
            <a:r>
              <a:rPr lang="de-DE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>
                <a:solidFill>
                  <a:sysClr val="windowText" lastClr="000000"/>
                </a:solidFill>
              </a:rPr>
              <a:t>– </a:t>
            </a:r>
            <a:r>
              <a:rPr lang="de-DE" dirty="0" smtClean="0">
                <a:solidFill>
                  <a:sysClr val="windowText" lastClr="000000"/>
                </a:solidFill>
              </a:rPr>
              <a:t>Evaluation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</a:t>
            </a:r>
            <a:r>
              <a:rPr lang="en-US" dirty="0" smtClean="0"/>
              <a:t>on German-language </a:t>
            </a:r>
            <a:r>
              <a:rPr lang="en-US" dirty="0"/>
              <a:t>scientific </a:t>
            </a:r>
            <a:r>
              <a:rPr lang="en-US" dirty="0" smtClean="0"/>
              <a:t>texts</a:t>
            </a:r>
          </a:p>
          <a:p>
            <a:r>
              <a:rPr lang="de-DE" dirty="0"/>
              <a:t>Key </a:t>
            </a:r>
            <a:r>
              <a:rPr lang="de-DE" dirty="0" err="1" smtClean="0"/>
              <a:t>questions</a:t>
            </a:r>
            <a:r>
              <a:rPr lang="de-DE" dirty="0" smtClean="0"/>
              <a:t>:</a:t>
            </a:r>
          </a:p>
          <a:p>
            <a:pPr lvl="1"/>
            <a:r>
              <a:rPr lang="en-US" dirty="0"/>
              <a:t>How do I evaluate? </a:t>
            </a:r>
          </a:p>
          <a:p>
            <a:pPr lvl="1"/>
            <a:r>
              <a:rPr lang="en-US" dirty="0"/>
              <a:t>What do I evaluate? </a:t>
            </a:r>
          </a:p>
          <a:p>
            <a:r>
              <a:rPr lang="en-US" dirty="0" smtClean="0"/>
              <a:t>Testing of each method in terms of quality </a:t>
            </a:r>
            <a:r>
              <a:rPr lang="en-US" dirty="0"/>
              <a:t>and </a:t>
            </a:r>
            <a:r>
              <a:rPr lang="en-US" dirty="0" smtClean="0"/>
              <a:t>quantity using a data set that is as </a:t>
            </a:r>
            <a:r>
              <a:rPr lang="en-US" dirty="0"/>
              <a:t>representative </a:t>
            </a:r>
            <a:r>
              <a:rPr lang="en-US" dirty="0" smtClean="0"/>
              <a:t>as </a:t>
            </a:r>
            <a:r>
              <a:rPr lang="en-US" dirty="0"/>
              <a:t>possible</a:t>
            </a:r>
          </a:p>
          <a:p>
            <a:endParaRPr lang="en-US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92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4901366-3F13-43D2-9BD8-C88395F9D50D}" type="slidenum">
              <a:rPr lang="de-DE" sz="1000" b="1"/>
              <a:pPr algn="ctr"/>
              <a:t>23</a:t>
            </a:fld>
            <a:endParaRPr lang="de-DE" sz="1000" b="1" dirty="0"/>
          </a:p>
        </p:txBody>
      </p:sp>
    </p:spTree>
    <p:extLst>
      <p:ext uri="{BB962C8B-B14F-4D97-AF65-F5344CB8AC3E}">
        <p14:creationId xmlns:p14="http://schemas.microsoft.com/office/powerpoint/2010/main" val="26534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ysClr val="windowText" lastClr="000000"/>
                </a:solidFill>
              </a:rPr>
              <a:t>Project </a:t>
            </a:r>
            <a:r>
              <a:rPr lang="de-DE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>
                <a:solidFill>
                  <a:sysClr val="windowText" lastClr="000000"/>
                </a:solidFill>
              </a:rPr>
              <a:t>– Evaluation</a:t>
            </a:r>
          </a:p>
        </p:txBody>
      </p:sp>
      <p:sp>
        <p:nvSpPr>
          <p:cNvPr id="112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FB9A5C09-60F7-4597-AA13-EB7B3B3D1FF2}" type="slidenum">
              <a:rPr lang="de-DE" sz="1000" b="1"/>
              <a:pPr algn="ctr"/>
              <a:t>24</a:t>
            </a:fld>
            <a:endParaRPr lang="de-DE" sz="10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619672" y="1878014"/>
            <a:ext cx="27363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ysClr val="windowText" lastClr="000000"/>
                </a:solidFill>
              </a:rPr>
              <a:t>Test </a:t>
            </a:r>
            <a:r>
              <a:rPr lang="de-DE" sz="2400" dirty="0" err="1" smtClean="0">
                <a:solidFill>
                  <a:sysClr val="windowText" lastClr="000000"/>
                </a:solidFill>
              </a:rPr>
              <a:t>data</a:t>
            </a:r>
            <a:r>
              <a:rPr lang="de-DE" sz="2400" dirty="0" smtClean="0">
                <a:solidFill>
                  <a:sysClr val="windowText" lastClr="000000"/>
                </a:solidFill>
              </a:rPr>
              <a:t> S1</a:t>
            </a:r>
            <a:endParaRPr lang="de-DE" sz="2400" dirty="0">
              <a:solidFill>
                <a:sysClr val="windowText" lastClr="000000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619672" y="2565191"/>
            <a:ext cx="27363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ysClr val="windowText" lastClr="000000"/>
                </a:solidFill>
              </a:rPr>
              <a:t>Test </a:t>
            </a:r>
            <a:r>
              <a:rPr lang="de-DE" sz="2400" dirty="0" err="1" smtClean="0">
                <a:solidFill>
                  <a:sysClr val="windowText" lastClr="000000"/>
                </a:solidFill>
              </a:rPr>
              <a:t>data</a:t>
            </a:r>
            <a:r>
              <a:rPr lang="de-DE" sz="2400" dirty="0" smtClean="0">
                <a:solidFill>
                  <a:sysClr val="windowText" lastClr="000000"/>
                </a:solidFill>
              </a:rPr>
              <a:t> S2</a:t>
            </a:r>
            <a:endParaRPr lang="de-DE" sz="2400" dirty="0">
              <a:solidFill>
                <a:sysClr val="windowText" lastClr="000000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619672" y="3255668"/>
            <a:ext cx="27363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ysClr val="windowText" lastClr="000000"/>
                </a:solidFill>
              </a:rPr>
              <a:t>…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619672" y="3946145"/>
            <a:ext cx="273630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ysClr val="windowText" lastClr="000000"/>
                </a:solidFill>
              </a:rPr>
              <a:t>Test </a:t>
            </a:r>
            <a:r>
              <a:rPr lang="de-DE" sz="2400" dirty="0" err="1" smtClean="0">
                <a:solidFill>
                  <a:sysClr val="windowText" lastClr="000000"/>
                </a:solidFill>
              </a:rPr>
              <a:t>data</a:t>
            </a:r>
            <a:r>
              <a:rPr lang="de-DE" sz="2400" dirty="0" smtClean="0">
                <a:solidFill>
                  <a:sysClr val="windowText" lastClr="000000"/>
                </a:solidFill>
              </a:rPr>
              <a:t> </a:t>
            </a:r>
            <a:r>
              <a:rPr lang="de-DE" sz="2400" dirty="0" err="1" smtClean="0">
                <a:solidFill>
                  <a:sysClr val="windowText" lastClr="000000"/>
                </a:solidFill>
              </a:rPr>
              <a:t>Sn</a:t>
            </a:r>
            <a:endParaRPr lang="de-DE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Gerade Verbindung mit Pfeil 19"/>
          <p:cNvCxnSpPr/>
          <p:nvPr/>
        </p:nvCxnSpPr>
        <p:spPr>
          <a:xfrm flipH="1">
            <a:off x="1186626" y="2565191"/>
            <a:ext cx="998" cy="140651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790582" y="204667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Q1/22</a:t>
            </a:r>
            <a:endParaRPr lang="de-DE" sz="1000" dirty="0"/>
          </a:p>
        </p:txBody>
      </p:sp>
      <p:sp>
        <p:nvSpPr>
          <p:cNvPr id="28" name="Textfeld 27"/>
          <p:cNvSpPr txBox="1"/>
          <p:nvPr/>
        </p:nvSpPr>
        <p:spPr>
          <a:xfrm>
            <a:off x="790582" y="411629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Q4/23</a:t>
            </a:r>
            <a:endParaRPr lang="de-DE" sz="1000" dirty="0"/>
          </a:p>
        </p:txBody>
      </p:sp>
      <p:sp>
        <p:nvSpPr>
          <p:cNvPr id="26" name="Flussdiagramm: Magnetplattenspeicher 25"/>
          <p:cNvSpPr/>
          <p:nvPr/>
        </p:nvSpPr>
        <p:spPr>
          <a:xfrm>
            <a:off x="5580112" y="2224333"/>
            <a:ext cx="2304256" cy="208823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err="1">
                <a:solidFill>
                  <a:sysClr val="windowText" lastClr="000000"/>
                </a:solidFill>
              </a:rPr>
              <a:t>s</a:t>
            </a:r>
            <a:r>
              <a:rPr lang="de-DE" sz="2400" dirty="0" err="1" smtClean="0">
                <a:solidFill>
                  <a:sysClr val="windowText" lastClr="000000"/>
                </a:solidFill>
              </a:rPr>
              <a:t>ci</a:t>
            </a:r>
            <a:r>
              <a:rPr lang="de-DE" sz="2400" dirty="0" smtClean="0">
                <a:solidFill>
                  <a:sysClr val="windowText" lastClr="000000"/>
                </a:solidFill>
              </a:rPr>
              <a:t>-</a:t>
            </a:r>
            <a:r>
              <a:rPr lang="de-DE" sz="2400" dirty="0" err="1" smtClean="0">
                <a:solidFill>
                  <a:sysClr val="windowText" lastClr="000000"/>
                </a:solidFill>
              </a:rPr>
              <a:t>ger</a:t>
            </a:r>
            <a:r>
              <a:rPr lang="de-DE" sz="2400" dirty="0" smtClean="0">
                <a:solidFill>
                  <a:sysClr val="windowText" lastClr="000000"/>
                </a:solidFill>
              </a:rPr>
              <a:t>-ideal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6156176" y="2499742"/>
            <a:ext cx="648072" cy="28803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ysClr val="windowText" lastClr="000000"/>
                </a:solidFill>
              </a:rPr>
              <a:t>S1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6804248" y="3792803"/>
            <a:ext cx="648072" cy="28803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ysClr val="windowText" lastClr="000000"/>
                </a:solidFill>
              </a:rPr>
              <a:t>S2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30" name="Geschweifte Klammer rechts 29"/>
          <p:cNvSpPr/>
          <p:nvPr/>
        </p:nvSpPr>
        <p:spPr>
          <a:xfrm>
            <a:off x="4644008" y="1878014"/>
            <a:ext cx="648072" cy="271620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51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ysClr val="windowText" lastClr="000000"/>
                </a:solidFill>
              </a:rPr>
              <a:t>Project </a:t>
            </a:r>
            <a:r>
              <a:rPr lang="de-DE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>
                <a:solidFill>
                  <a:sysClr val="windowText" lastClr="000000"/>
                </a:solidFill>
              </a:rPr>
              <a:t>– Evaluation</a:t>
            </a:r>
          </a:p>
        </p:txBody>
      </p:sp>
      <p:sp>
        <p:nvSpPr>
          <p:cNvPr id="1229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FB863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E15918B6-6326-4FE2-9FF6-A6C9AEDA9D7E}" type="slidenum">
              <a:rPr lang="de-DE" sz="1000" b="1"/>
              <a:pPr algn="ctr"/>
              <a:t>25</a:t>
            </a:fld>
            <a:endParaRPr lang="de-DE" sz="1000" b="1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827088" y="2016000"/>
            <a:ext cx="1872704" cy="699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e-DE" dirty="0" smtClean="0">
                <a:solidFill>
                  <a:sysClr val="windowText" lastClr="000000"/>
                </a:solidFill>
              </a:rPr>
              <a:t>Test </a:t>
            </a:r>
            <a:r>
              <a:rPr lang="de-DE" dirty="0" err="1" smtClean="0">
                <a:solidFill>
                  <a:sysClr val="windowText" lastClr="000000"/>
                </a:solidFill>
              </a:rPr>
              <a:t>data</a:t>
            </a:r>
            <a:r>
              <a:rPr lang="de-DE" dirty="0" smtClean="0">
                <a:solidFill>
                  <a:sysClr val="windowText" lastClr="000000"/>
                </a:solidFill>
              </a:rPr>
              <a:t> S2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cxnSp>
        <p:nvCxnSpPr>
          <p:cNvPr id="3" name="Gerade Verbindung mit Pfeil 2"/>
          <p:cNvCxnSpPr>
            <a:stCxn id="9" idx="2"/>
            <a:endCxn id="4" idx="1"/>
          </p:cNvCxnSpPr>
          <p:nvPr/>
        </p:nvCxnSpPr>
        <p:spPr>
          <a:xfrm>
            <a:off x="1763440" y="2715766"/>
            <a:ext cx="1080368" cy="3213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2843808" y="1563638"/>
            <a:ext cx="5616624" cy="29468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de-DE" dirty="0" smtClean="0">
                <a:solidFill>
                  <a:sysClr val="windowText" lastClr="000000"/>
                </a:solidFill>
              </a:rPr>
              <a:t>128*18 online </a:t>
            </a:r>
            <a:r>
              <a:rPr lang="de-DE" dirty="0" err="1" smtClean="0">
                <a:solidFill>
                  <a:sysClr val="windowText" lastClr="000000"/>
                </a:solidFill>
              </a:rPr>
              <a:t>publications</a:t>
            </a:r>
            <a:r>
              <a:rPr lang="de-DE" dirty="0" smtClean="0">
                <a:solidFill>
                  <a:sysClr val="windowText" lastClr="000000"/>
                </a:solidFill>
              </a:rPr>
              <a:t> (50% E-Books + 50% E-Paper)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ysClr val="windowText" lastClr="000000"/>
                </a:solidFill>
              </a:rPr>
              <a:t>Originating </a:t>
            </a:r>
            <a:r>
              <a:rPr lang="en-US" dirty="0">
                <a:solidFill>
                  <a:sysClr val="windowText" lastClr="000000"/>
                </a:solidFill>
              </a:rPr>
              <a:t>from 18 DDC Subject Categories, which are particularly relevant for scientific articles</a:t>
            </a:r>
            <a:r>
              <a:rPr lang="de-DE" dirty="0" smtClean="0">
                <a:solidFill>
                  <a:sysClr val="windowText" lastClr="000000"/>
                </a:solidFill>
              </a:rPr>
              <a:t> (</a:t>
            </a:r>
            <a:r>
              <a:rPr lang="de-DE" dirty="0" err="1" smtClean="0">
                <a:solidFill>
                  <a:sysClr val="windowText" lastClr="000000"/>
                </a:solidFill>
              </a:rPr>
              <a:t>Health</a:t>
            </a:r>
            <a:r>
              <a:rPr lang="de-DE" dirty="0" smtClean="0">
                <a:solidFill>
                  <a:sysClr val="windowText" lastClr="000000"/>
                </a:solidFill>
              </a:rPr>
              <a:t>/</a:t>
            </a:r>
            <a:r>
              <a:rPr lang="de-DE" dirty="0" err="1" smtClean="0">
                <a:solidFill>
                  <a:sysClr val="windowText" lastClr="000000"/>
                </a:solidFill>
              </a:rPr>
              <a:t>Medicine</a:t>
            </a:r>
            <a:r>
              <a:rPr lang="de-DE" dirty="0" smtClean="0">
                <a:solidFill>
                  <a:sysClr val="windowText" lastClr="000000"/>
                </a:solidFill>
              </a:rPr>
              <a:t>, Law, Economics, …)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ysClr val="windowText" lastClr="000000"/>
                </a:solidFill>
              </a:rPr>
              <a:t>automated </a:t>
            </a:r>
            <a:r>
              <a:rPr lang="en-GB" dirty="0" smtClean="0">
                <a:solidFill>
                  <a:sysClr val="windowText" lastClr="000000"/>
                </a:solidFill>
              </a:rPr>
              <a:t>subject cataloguing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 err="1" smtClean="0">
                <a:solidFill>
                  <a:sysClr val="windowText" lastClr="000000"/>
                </a:solidFill>
              </a:rPr>
              <a:t>by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 err="1" smtClean="0">
                <a:solidFill>
                  <a:sysClr val="windowText" lastClr="000000"/>
                </a:solidFill>
              </a:rPr>
              <a:t>ZestXML</a:t>
            </a:r>
            <a:endParaRPr lang="de-DE" dirty="0" smtClean="0">
              <a:solidFill>
                <a:sysClr val="windowText" lastClr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ysClr val="windowText" lastClr="000000"/>
                </a:solidFill>
              </a:rPr>
              <a:t>intellectual </a:t>
            </a:r>
            <a:r>
              <a:rPr lang="en-GB">
                <a:solidFill>
                  <a:sysClr val="windowText" lastClr="000000"/>
                </a:solidFill>
              </a:rPr>
              <a:t>subject </a:t>
            </a:r>
            <a:r>
              <a:rPr lang="en-GB" smtClean="0">
                <a:solidFill>
                  <a:sysClr val="windowText" lastClr="000000"/>
                </a:solidFill>
              </a:rPr>
              <a:t>cataloguing </a:t>
            </a:r>
            <a:r>
              <a:rPr lang="de-DE" smtClean="0">
                <a:solidFill>
                  <a:sysClr val="windowText" lastClr="000000"/>
                </a:solidFill>
              </a:rPr>
              <a:t>+ </a:t>
            </a:r>
            <a:r>
              <a:rPr lang="de-DE" dirty="0" err="1" smtClean="0">
                <a:solidFill>
                  <a:sysClr val="windowText" lastClr="000000"/>
                </a:solidFill>
              </a:rPr>
              <a:t>evaluation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 err="1" smtClean="0">
                <a:solidFill>
                  <a:sysClr val="windowText" lastClr="000000"/>
                </a:solidFill>
              </a:rPr>
              <a:t>of</a:t>
            </a:r>
            <a:r>
              <a:rPr lang="de-DE" dirty="0" smtClean="0">
                <a:solidFill>
                  <a:sysClr val="windowText" lastClr="000000"/>
                </a:solidFill>
              </a:rPr>
              <a:t> the </a:t>
            </a:r>
            <a:r>
              <a:rPr lang="de-DE" dirty="0" err="1" smtClean="0">
                <a:solidFill>
                  <a:sysClr val="windowText" lastClr="000000"/>
                </a:solidFill>
              </a:rPr>
              <a:t>machine-assigned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 err="1" smtClean="0">
                <a:solidFill>
                  <a:sysClr val="windowText" lastClr="000000"/>
                </a:solidFill>
              </a:rPr>
              <a:t>subject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 err="1" smtClean="0">
                <a:solidFill>
                  <a:sysClr val="windowText" lastClr="000000"/>
                </a:solidFill>
              </a:rPr>
              <a:t>headings</a:t>
            </a:r>
            <a:r>
              <a:rPr lang="de-DE" dirty="0" smtClean="0">
                <a:solidFill>
                  <a:sysClr val="windowText" lastClr="000000"/>
                </a:solidFill>
              </a:rPr>
              <a:t>: </a:t>
            </a:r>
            <a:r>
              <a:rPr lang="de-DE" dirty="0" err="1" smtClean="0">
                <a:solidFill>
                  <a:sysClr val="windowText" lastClr="000000"/>
                </a:solidFill>
              </a:rPr>
              <a:t>Likert</a:t>
            </a:r>
            <a:r>
              <a:rPr lang="de-DE" dirty="0" smtClean="0">
                <a:solidFill>
                  <a:sysClr val="windowText" lastClr="000000"/>
                </a:solidFill>
              </a:rPr>
              <a:t> – </a:t>
            </a:r>
            <a:r>
              <a:rPr lang="de-DE" dirty="0" err="1" smtClean="0">
                <a:solidFill>
                  <a:sysClr val="windowText" lastClr="000000"/>
                </a:solidFill>
              </a:rPr>
              <a:t>scale</a:t>
            </a:r>
            <a:r>
              <a:rPr lang="de-DE" dirty="0" smtClean="0">
                <a:solidFill>
                  <a:sysClr val="windowText" lastClr="000000"/>
                </a:solidFill>
              </a:rPr>
              <a:t> (4)</a:t>
            </a:r>
          </a:p>
        </p:txBody>
      </p:sp>
    </p:spTree>
    <p:extLst>
      <p:ext uri="{BB962C8B-B14F-4D97-AF65-F5344CB8AC3E}">
        <p14:creationId xmlns:p14="http://schemas.microsoft.com/office/powerpoint/2010/main" val="78853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ysClr val="windowText" lastClr="000000"/>
                </a:solidFill>
              </a:rPr>
              <a:t>Project </a:t>
            </a:r>
            <a:r>
              <a:rPr lang="de-DE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>
                <a:solidFill>
                  <a:sysClr val="windowText" lastClr="000000"/>
                </a:solidFill>
              </a:rPr>
              <a:t>– Evaluation</a:t>
            </a:r>
          </a:p>
        </p:txBody>
      </p:sp>
      <p:sp>
        <p:nvSpPr>
          <p:cNvPr id="1331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E62E2E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B255F3E-E2AF-4E08-A2BE-E5C3AAFE6FE5}" type="slidenum">
              <a:rPr lang="de-DE" sz="1000" b="1"/>
              <a:pPr algn="ctr"/>
              <a:t>26</a:t>
            </a:fld>
            <a:endParaRPr lang="de-DE" sz="1000" b="1" dirty="0"/>
          </a:p>
        </p:txBody>
      </p:sp>
      <p:graphicFrame>
        <p:nvGraphicFramePr>
          <p:cNvPr id="8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385791"/>
              </p:ext>
            </p:extLst>
          </p:nvPr>
        </p:nvGraphicFramePr>
        <p:xfrm>
          <a:off x="1205186" y="1923678"/>
          <a:ext cx="316884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926415"/>
              </p:ext>
            </p:extLst>
          </p:nvPr>
        </p:nvGraphicFramePr>
        <p:xfrm>
          <a:off x="5075982" y="1923678"/>
          <a:ext cx="331236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95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ysClr val="windowText" lastClr="000000"/>
                </a:solidFill>
              </a:rPr>
              <a:t>Project </a:t>
            </a:r>
            <a:r>
              <a:rPr lang="de-DE" dirty="0" err="1" smtClean="0">
                <a:solidFill>
                  <a:sysClr val="windowText" lastClr="000000"/>
                </a:solidFill>
              </a:rPr>
              <a:t>implementation</a:t>
            </a:r>
            <a:r>
              <a:rPr lang="de-DE" dirty="0" smtClean="0">
                <a:solidFill>
                  <a:sysClr val="windowText" lastClr="000000"/>
                </a:solidFill>
              </a:rPr>
              <a:t> </a:t>
            </a:r>
            <a:r>
              <a:rPr lang="de-DE" dirty="0">
                <a:solidFill>
                  <a:sysClr val="windowText" lastClr="000000"/>
                </a:solidFill>
              </a:rPr>
              <a:t>– Evaluation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Overall </a:t>
            </a:r>
            <a:r>
              <a:rPr lang="de-DE" dirty="0" err="1" smtClean="0"/>
              <a:t>concept</a:t>
            </a:r>
            <a:r>
              <a:rPr lang="de-DE" dirty="0" smtClean="0"/>
              <a:t>: </a:t>
            </a:r>
            <a:r>
              <a:rPr lang="de-DE" dirty="0" err="1"/>
              <a:t>t</a:t>
            </a:r>
            <a:r>
              <a:rPr lang="de-DE" dirty="0" err="1" smtClean="0"/>
              <a:t>raining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/>
              <a:t>e</a:t>
            </a:r>
            <a:r>
              <a:rPr lang="de-DE" dirty="0" err="1" smtClean="0"/>
              <a:t>valuation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4-way </a:t>
            </a:r>
            <a:r>
              <a:rPr lang="de-DE" dirty="0" err="1" smtClean="0"/>
              <a:t>Holdout</a:t>
            </a:r>
            <a:r>
              <a:rPr lang="de-DE" dirty="0" smtClean="0"/>
              <a:t> </a:t>
            </a:r>
            <a:r>
              <a:rPr lang="de-DE" dirty="0" err="1" smtClean="0"/>
              <a:t>method</a:t>
            </a:r>
            <a:endParaRPr lang="de-DE" dirty="0"/>
          </a:p>
        </p:txBody>
      </p:sp>
      <p:sp>
        <p:nvSpPr>
          <p:cNvPr id="1433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6E989BB9-3CC7-4ADB-A5A9-6FC66B9DB0FD}" type="slidenum">
              <a:rPr lang="de-DE" sz="1000" b="1"/>
              <a:pPr algn="ctr"/>
              <a:t>27</a:t>
            </a:fld>
            <a:endParaRPr lang="de-DE" sz="10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464768"/>
              </p:ext>
            </p:extLst>
          </p:nvPr>
        </p:nvGraphicFramePr>
        <p:xfrm>
          <a:off x="1575594" y="2931790"/>
          <a:ext cx="6096000" cy="1630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453798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826429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Train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 smtClean="0"/>
                        <a:t>Calculation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of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model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parameters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6465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Train-</a:t>
                      </a:r>
                      <a:r>
                        <a:rPr lang="de-DE" sz="1400" dirty="0" err="1" smtClean="0"/>
                        <a:t>Dev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Control </a:t>
                      </a:r>
                      <a:r>
                        <a:rPr lang="de-DE" sz="1400" dirty="0" err="1" smtClean="0"/>
                        <a:t>of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Overfitting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531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Test-</a:t>
                      </a:r>
                      <a:r>
                        <a:rPr lang="de-DE" sz="1400" dirty="0" err="1" smtClean="0"/>
                        <a:t>Dev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Control </a:t>
                      </a:r>
                      <a:r>
                        <a:rPr lang="de-DE" sz="1400" dirty="0" err="1" smtClean="0"/>
                        <a:t>of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baseline="0" dirty="0" err="1" smtClean="0"/>
                        <a:t>Concept</a:t>
                      </a:r>
                      <a:r>
                        <a:rPr lang="de-DE" sz="1400" baseline="0" dirty="0" smtClean="0"/>
                        <a:t> Drift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9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Test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Final </a:t>
                      </a:r>
                      <a:r>
                        <a:rPr lang="de-DE" sz="1400" dirty="0" err="1" smtClean="0"/>
                        <a:t>evaluation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without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bias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7089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1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Project </a:t>
            </a:r>
            <a:r>
              <a:rPr lang="de-DE" dirty="0" err="1" smtClean="0">
                <a:solidFill>
                  <a:schemeClr val="tx1"/>
                </a:solidFill>
              </a:rPr>
              <a:t>implementation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– Evaluation</a:t>
            </a:r>
          </a:p>
        </p:txBody>
      </p:sp>
      <p:sp>
        <p:nvSpPr>
          <p:cNvPr id="1536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FFC92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1EB0142D-B270-4794-8B97-49896BD769A3}" type="slidenum">
              <a:rPr lang="de-DE" sz="1000" b="1"/>
              <a:pPr algn="ctr"/>
              <a:t>28</a:t>
            </a:fld>
            <a:endParaRPr lang="de-DE" sz="1000" b="1" dirty="0"/>
          </a:p>
        </p:txBody>
      </p:sp>
      <p:sp>
        <p:nvSpPr>
          <p:cNvPr id="2" name="Abgerundetes Rechteck 1"/>
          <p:cNvSpPr/>
          <p:nvPr/>
        </p:nvSpPr>
        <p:spPr>
          <a:xfrm>
            <a:off x="827088" y="2556416"/>
            <a:ext cx="1656680" cy="1028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Train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555776" y="2556415"/>
            <a:ext cx="1008112" cy="1028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Train-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Dev</a:t>
            </a:r>
            <a:endParaRPr lang="de-DE" sz="1200" dirty="0">
              <a:solidFill>
                <a:sysClr val="windowText" lastClr="00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5280468" y="2558400"/>
            <a:ext cx="1368152" cy="1026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Test-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Dev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732240" y="2556415"/>
            <a:ext cx="1368152" cy="1028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ysClr val="windowText" lastClr="000000"/>
                </a:solidFill>
              </a:rPr>
              <a:t>Test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3563888" y="3070477"/>
            <a:ext cx="1716580" cy="99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376834" y="2160197"/>
                <a:ext cx="2088232" cy="1077218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de-DE" sz="1600" dirty="0" err="1" smtClean="0"/>
                  <a:t>Concept</a:t>
                </a:r>
                <a:r>
                  <a:rPr lang="de-DE" sz="1600" dirty="0" smtClean="0"/>
                  <a:t> Drift:</a:t>
                </a:r>
                <a:endParaRPr lang="de-DE" sz="1600" dirty="0"/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𝑡𝑟𝑎𝑖𝑛</m:t>
                        </m:r>
                      </m:sub>
                    </m:sSub>
                    <m:r>
                      <a:rPr lang="de-DE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de-D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1600" i="1">
                            <a:latin typeface="Cambria Math" panose="02040503050406030204" pitchFamily="18" charset="0"/>
                          </a:rPr>
                          <m:t>𝑤𝑖𝑠𝑠</m:t>
                        </m:r>
                      </m:sub>
                    </m:sSub>
                  </m:oMath>
                </a14:m>
                <a:r>
                  <a:rPr lang="de-DE" sz="1600" dirty="0">
                    <a:latin typeface="+mn-lt"/>
                  </a:rPr>
                  <a:t> </a:t>
                </a:r>
              </a:p>
              <a:p>
                <a:pPr algn="ctr"/>
                <a:endParaRPr lang="de-DE" sz="1600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834" y="2160197"/>
                <a:ext cx="2088232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lussdiagramm: Magnetplattenspeicher 15"/>
          <p:cNvSpPr/>
          <p:nvPr/>
        </p:nvSpPr>
        <p:spPr>
          <a:xfrm>
            <a:off x="6768244" y="3699693"/>
            <a:ext cx="1296144" cy="1085552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sci</a:t>
            </a:r>
            <a:r>
              <a:rPr lang="de-DE" sz="2000" dirty="0" smtClean="0">
                <a:solidFill>
                  <a:sysClr val="windowText" lastClr="000000"/>
                </a:solidFill>
              </a:rPr>
              <a:t>-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ger</a:t>
            </a:r>
            <a:r>
              <a:rPr lang="de-DE" sz="2000" dirty="0" smtClean="0">
                <a:solidFill>
                  <a:sysClr val="windowText" lastClr="000000"/>
                </a:solidFill>
              </a:rPr>
              <a:t>-ideal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5" name="Geschweifte Klammer rechts 14"/>
          <p:cNvSpPr/>
          <p:nvPr/>
        </p:nvSpPr>
        <p:spPr>
          <a:xfrm rot="16200000">
            <a:off x="2033470" y="990899"/>
            <a:ext cx="324036" cy="27368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eschweifte Klammer rechts 18"/>
          <p:cNvSpPr/>
          <p:nvPr/>
        </p:nvSpPr>
        <p:spPr>
          <a:xfrm rot="16200000">
            <a:off x="6520150" y="955143"/>
            <a:ext cx="324036" cy="28083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1270455" y="1557828"/>
                <a:ext cx="1850065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dirty="0" smtClean="0">
                    <a:latin typeface="+mn-lt"/>
                  </a:rPr>
                  <a:t>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~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𝑡𝑟𝑎𝑖𝑛</m:t>
                        </m:r>
                      </m:sub>
                    </m:sSub>
                  </m:oMath>
                </a14:m>
                <a:endParaRPr lang="de-DE" dirty="0">
                  <a:latin typeface="+mn-lt"/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455" y="1557828"/>
                <a:ext cx="1850065" cy="646331"/>
              </a:xfrm>
              <a:prstGeom prst="rect">
                <a:avLst/>
              </a:prstGeom>
              <a:blipFill>
                <a:blip r:embed="rId3"/>
                <a:stretch>
                  <a:fillRect t="-4717" b="-18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5751240" y="1557828"/>
                <a:ext cx="1889991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de-DE" dirty="0" smtClean="0">
                    <a:latin typeface="+mn-lt"/>
                  </a:rPr>
                  <a:t>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~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𝑤𝑖𝑠𝑠</m:t>
                        </m:r>
                      </m:sub>
                    </m:sSub>
                  </m:oMath>
                </a14:m>
                <a:endParaRPr lang="de-DE" dirty="0">
                  <a:latin typeface="+mn-lt"/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240" y="1557828"/>
                <a:ext cx="1889991" cy="646331"/>
              </a:xfrm>
              <a:prstGeom prst="rect">
                <a:avLst/>
              </a:prstGeom>
              <a:blipFill>
                <a:blip r:embed="rId4"/>
                <a:stretch>
                  <a:fillRect t="-4717" b="-18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Flussdiagramm: Magnetplattenspeicher 21"/>
          <p:cNvSpPr/>
          <p:nvPr/>
        </p:nvSpPr>
        <p:spPr>
          <a:xfrm>
            <a:off x="5316472" y="3699693"/>
            <a:ext cx="1296144" cy="1085552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sci</a:t>
            </a:r>
            <a:r>
              <a:rPr lang="de-DE" sz="2000" dirty="0" smtClean="0">
                <a:solidFill>
                  <a:sysClr val="windowText" lastClr="000000"/>
                </a:solidFill>
              </a:rPr>
              <a:t>-</a:t>
            </a:r>
            <a:r>
              <a:rPr lang="de-DE" sz="2000" dirty="0" err="1" smtClean="0">
                <a:solidFill>
                  <a:sysClr val="windowText" lastClr="000000"/>
                </a:solidFill>
              </a:rPr>
              <a:t>ger</a:t>
            </a:r>
            <a:r>
              <a:rPr lang="de-DE" sz="2000" dirty="0" smtClean="0">
                <a:solidFill>
                  <a:sysClr val="windowText" lastClr="000000"/>
                </a:solidFill>
              </a:rPr>
              <a:t>-real</a:t>
            </a:r>
            <a:endParaRPr lang="de-DE" sz="2000" dirty="0">
              <a:solidFill>
                <a:sysClr val="windowText" lastClr="000000"/>
              </a:solidFill>
            </a:endParaRPr>
          </a:p>
        </p:txBody>
      </p:sp>
      <p:sp>
        <p:nvSpPr>
          <p:cNvPr id="18" name="Geschweifte Klammer rechts 17"/>
          <p:cNvSpPr/>
          <p:nvPr/>
        </p:nvSpPr>
        <p:spPr>
          <a:xfrm rot="16200000">
            <a:off x="2033470" y="990898"/>
            <a:ext cx="324036" cy="27368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88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Project </a:t>
            </a:r>
            <a:r>
              <a:rPr lang="de-DE" dirty="0" err="1" smtClean="0">
                <a:solidFill>
                  <a:schemeClr val="tx1"/>
                </a:solidFill>
              </a:rPr>
              <a:t>implementation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– </a:t>
            </a:r>
            <a:r>
              <a:rPr lang="de-DE" dirty="0" err="1" smtClean="0">
                <a:solidFill>
                  <a:schemeClr val="tx1"/>
                </a:solidFill>
              </a:rPr>
              <a:t>Methods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38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BB910FC-E7E2-4C07-816E-9606D72285F4}" type="slidenum">
              <a:rPr lang="de-DE" sz="1000" b="1"/>
              <a:pPr algn="ctr"/>
              <a:t>29</a:t>
            </a:fld>
            <a:endParaRPr lang="de-DE" sz="1000" b="1"/>
          </a:p>
        </p:txBody>
      </p:sp>
      <p:sp>
        <p:nvSpPr>
          <p:cNvPr id="4" name="Abgerundetes Rechteck 3"/>
          <p:cNvSpPr/>
          <p:nvPr/>
        </p:nvSpPr>
        <p:spPr>
          <a:xfrm>
            <a:off x="2941613" y="1635646"/>
            <a:ext cx="3363962" cy="30189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/>
          <p:cNvSpPr/>
          <p:nvPr/>
        </p:nvSpPr>
        <p:spPr>
          <a:xfrm>
            <a:off x="3563888" y="1991744"/>
            <a:ext cx="1152128" cy="43145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ysClr val="windowText" lastClr="000000"/>
                </a:solidFill>
              </a:rPr>
              <a:t>Annif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427984" y="3791960"/>
            <a:ext cx="1152128" cy="43145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ysClr val="windowText" lastClr="000000"/>
                </a:solidFill>
              </a:rPr>
              <a:t>ZestXML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4788024" y="2590506"/>
            <a:ext cx="1152128" cy="43145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err="1" smtClean="0">
                <a:solidFill>
                  <a:sysClr val="windowText" lastClr="000000"/>
                </a:solidFill>
              </a:rPr>
              <a:t>KeyBert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131840" y="3219822"/>
            <a:ext cx="1152128" cy="43145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ysClr val="windowText" lastClr="000000"/>
                </a:solidFill>
              </a:rPr>
              <a:t>…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714748" y="2859782"/>
            <a:ext cx="158887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ysClr val="windowText" lastClr="000000"/>
                </a:solidFill>
              </a:rPr>
              <a:t>GND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6943566" y="2856934"/>
            <a:ext cx="158887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ysClr val="windowText" lastClr="000000"/>
                </a:solidFill>
              </a:rPr>
              <a:t>Vocabulary</a:t>
            </a:r>
            <a:endParaRPr lang="de-DE" dirty="0">
              <a:solidFill>
                <a:sysClr val="windowText" lastClr="000000"/>
              </a:solidFill>
            </a:endParaRPr>
          </a:p>
        </p:txBody>
      </p:sp>
      <p:cxnSp>
        <p:nvCxnSpPr>
          <p:cNvPr id="13" name="Gerade Verbindung mit Pfeil 12"/>
          <p:cNvCxnSpPr>
            <a:stCxn id="8" idx="3"/>
            <a:endCxn id="4" idx="1"/>
          </p:cNvCxnSpPr>
          <p:nvPr/>
        </p:nvCxnSpPr>
        <p:spPr>
          <a:xfrm flipV="1">
            <a:off x="2303622" y="3145098"/>
            <a:ext cx="637991" cy="27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15" idx="1"/>
            <a:endCxn id="4" idx="3"/>
          </p:cNvCxnSpPr>
          <p:nvPr/>
        </p:nvCxnSpPr>
        <p:spPr>
          <a:xfrm flipH="1">
            <a:off x="6305575" y="3144966"/>
            <a:ext cx="637991" cy="1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09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Project </a:t>
            </a:r>
            <a:r>
              <a:rPr lang="de-DE" dirty="0" err="1" smtClean="0">
                <a:solidFill>
                  <a:schemeClr val="tx1"/>
                </a:solidFill>
              </a:rPr>
              <a:t>scope</a:t>
            </a:r>
            <a:r>
              <a:rPr lang="de-DE" dirty="0" smtClean="0">
                <a:solidFill>
                  <a:schemeClr val="tx1"/>
                </a:solidFill>
              </a:rPr>
              <a:t> – </a:t>
            </a:r>
            <a:r>
              <a:rPr lang="de-DE" dirty="0" err="1" smtClean="0">
                <a:solidFill>
                  <a:schemeClr val="tx1"/>
                </a:solidFill>
              </a:rPr>
              <a:t>Backround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DNB </a:t>
            </a:r>
            <a:r>
              <a:rPr lang="de-DE" dirty="0" err="1" smtClean="0"/>
              <a:t>has</a:t>
            </a:r>
            <a:r>
              <a:rPr lang="de-DE" dirty="0" smtClean="0"/>
              <a:t> legal </a:t>
            </a:r>
            <a:r>
              <a:rPr lang="de-DE" dirty="0" err="1" smtClean="0"/>
              <a:t>collection</a:t>
            </a:r>
            <a:r>
              <a:rPr lang="de-DE" dirty="0" smtClean="0"/>
              <a:t> </a:t>
            </a:r>
            <a:r>
              <a:rPr lang="de-DE" dirty="0" err="1" smtClean="0"/>
              <a:t>mandate</a:t>
            </a:r>
            <a:endParaRPr lang="de-DE" dirty="0" smtClean="0"/>
          </a:p>
          <a:p>
            <a:r>
              <a:rPr lang="de-DE" dirty="0" smtClean="0"/>
              <a:t>9300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entries</a:t>
            </a:r>
            <a:r>
              <a:rPr lang="de-DE" dirty="0" smtClean="0"/>
              <a:t> per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day</a:t>
            </a:r>
            <a:r>
              <a:rPr lang="de-DE" dirty="0" smtClean="0"/>
              <a:t> in 2021 (</a:t>
            </a:r>
            <a:r>
              <a:rPr lang="de-DE" dirty="0" err="1" smtClean="0"/>
              <a:t>physical</a:t>
            </a:r>
            <a:r>
              <a:rPr lang="de-DE" dirty="0" smtClean="0"/>
              <a:t> </a:t>
            </a:r>
            <a:r>
              <a:rPr lang="de-DE" dirty="0" err="1" smtClean="0"/>
              <a:t>media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online </a:t>
            </a:r>
            <a:r>
              <a:rPr lang="de-DE" dirty="0" err="1" smtClean="0"/>
              <a:t>publications</a:t>
            </a:r>
            <a:r>
              <a:rPr lang="de-DE" dirty="0" smtClean="0"/>
              <a:t>)</a:t>
            </a:r>
          </a:p>
          <a:p>
            <a:pPr lvl="0"/>
            <a:r>
              <a:rPr lang="en-GB" dirty="0"/>
              <a:t>A</a:t>
            </a:r>
            <a:r>
              <a:rPr lang="en-GB" dirty="0" smtClean="0"/>
              <a:t>utomated subject cataloguing is a strategic priority</a:t>
            </a:r>
            <a:endParaRPr lang="de-DE" dirty="0"/>
          </a:p>
          <a:p>
            <a:r>
              <a:rPr lang="de-DE" dirty="0" smtClean="0"/>
              <a:t>Subject </a:t>
            </a:r>
            <a:r>
              <a:rPr lang="de-DE" dirty="0" err="1" smtClean="0"/>
              <a:t>headings</a:t>
            </a:r>
            <a:r>
              <a:rPr lang="de-DE" dirty="0" smtClean="0"/>
              <a:t> </a:t>
            </a:r>
            <a:r>
              <a:rPr lang="en-US" dirty="0"/>
              <a:t>are used for </a:t>
            </a:r>
            <a:r>
              <a:rPr lang="en-US" dirty="0" smtClean="0"/>
              <a:t>cataloguing </a:t>
            </a:r>
            <a:r>
              <a:rPr lang="en-US" dirty="0"/>
              <a:t>and as </a:t>
            </a:r>
            <a:r>
              <a:rPr lang="en-US" dirty="0" smtClean="0"/>
              <a:t>search </a:t>
            </a:r>
            <a:r>
              <a:rPr lang="en-US" dirty="0"/>
              <a:t>entry </a:t>
            </a:r>
            <a:r>
              <a:rPr lang="en-US" dirty="0" smtClean="0"/>
              <a:t>points </a:t>
            </a:r>
            <a:r>
              <a:rPr lang="en-US" dirty="0"/>
              <a:t>for </a:t>
            </a:r>
            <a:r>
              <a:rPr lang="en-US" dirty="0" smtClean="0"/>
              <a:t>end-users</a:t>
            </a:r>
            <a:endParaRPr lang="de-DE" dirty="0"/>
          </a:p>
        </p:txBody>
      </p:sp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41DD5E45-7A98-4147-A7E0-A8DC2A41740A}" type="slidenum">
              <a:rPr lang="de-DE" sz="1000" b="1"/>
              <a:pPr algn="ctr"/>
              <a:t>3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 smtClean="0">
                <a:solidFill>
                  <a:sysClr val="windowText" lastClr="000000"/>
                </a:solidFill>
              </a:rPr>
              <a:t>Outline</a:t>
            </a:r>
            <a:endParaRPr lang="de-DE" b="0" dirty="0">
              <a:solidFill>
                <a:sysClr val="windowText" lastClr="000000"/>
              </a:solidFill>
            </a:endParaRPr>
          </a:p>
        </p:txBody>
      </p:sp>
      <p:sp>
        <p:nvSpPr>
          <p:cNvPr id="1741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4896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CDB78337-3E71-4325-899F-F5DAF048845A}" type="slidenum">
              <a:rPr lang="de-DE" sz="1000" b="1"/>
              <a:pPr algn="ctr"/>
              <a:t>30</a:t>
            </a:fld>
            <a:endParaRPr lang="de-DE" sz="1000" b="1" dirty="0"/>
          </a:p>
        </p:txBody>
      </p:sp>
      <p:sp>
        <p:nvSpPr>
          <p:cNvPr id="8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 smtClean="0"/>
              <a:t>Project </a:t>
            </a:r>
            <a:r>
              <a:rPr lang="de-DE" sz="2600" dirty="0" err="1" smtClean="0"/>
              <a:t>scope</a:t>
            </a:r>
            <a:endParaRPr lang="de-DE" sz="2600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 err="1"/>
              <a:t>Requirements</a:t>
            </a:r>
            <a:endParaRPr lang="de-DE" sz="2600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/>
              <a:t>Project </a:t>
            </a:r>
            <a:r>
              <a:rPr lang="de-DE" sz="2600" dirty="0" err="1" smtClean="0"/>
              <a:t>implementation</a:t>
            </a:r>
            <a:r>
              <a:rPr lang="de-DE" sz="2600" dirty="0" smtClean="0"/>
              <a:t> </a:t>
            </a:r>
            <a:endParaRPr lang="de-DE" sz="2600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b="1" dirty="0"/>
              <a:t>Outlook</a:t>
            </a:r>
          </a:p>
        </p:txBody>
      </p:sp>
    </p:spTree>
    <p:extLst>
      <p:ext uri="{BB962C8B-B14F-4D97-AF65-F5344CB8AC3E}">
        <p14:creationId xmlns:p14="http://schemas.microsoft.com/office/powerpoint/2010/main" val="27133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Outlook – Next </a:t>
            </a:r>
            <a:r>
              <a:rPr lang="de-DE" dirty="0" err="1">
                <a:solidFill>
                  <a:schemeClr val="tx1"/>
                </a:solidFill>
              </a:rPr>
              <a:t>s</a:t>
            </a:r>
            <a:r>
              <a:rPr lang="de-DE" dirty="0" err="1" smtClean="0">
                <a:solidFill>
                  <a:schemeClr val="tx1"/>
                </a:solidFill>
              </a:rPr>
              <a:t>teps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and exploring promising methods</a:t>
            </a:r>
          </a:p>
          <a:p>
            <a:pPr lvl="1"/>
            <a:r>
              <a:rPr lang="en-US" dirty="0" smtClean="0"/>
              <a:t>Focus on ML methods incl. Transformer models</a:t>
            </a:r>
          </a:p>
          <a:p>
            <a:r>
              <a:rPr lang="en-US" dirty="0" smtClean="0"/>
              <a:t>Further investigation </a:t>
            </a:r>
            <a:r>
              <a:rPr lang="en-US" dirty="0"/>
              <a:t>and exploitation of the GND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Improvement of lexical methods</a:t>
            </a:r>
            <a:endParaRPr lang="de-DE" dirty="0"/>
          </a:p>
        </p:txBody>
      </p:sp>
      <p:sp>
        <p:nvSpPr>
          <p:cNvPr id="1843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 smtClean="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46C4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049DFBE8-B47F-4609-9919-15145F99673B}" type="slidenum">
              <a:rPr lang="de-DE" sz="1000" b="1"/>
              <a:pPr algn="ctr"/>
              <a:t>31</a:t>
            </a:fld>
            <a:endParaRPr lang="de-DE" sz="1000" b="1"/>
          </a:p>
        </p:txBody>
      </p:sp>
    </p:spTree>
    <p:extLst>
      <p:ext uri="{BB962C8B-B14F-4D97-AF65-F5344CB8AC3E}">
        <p14:creationId xmlns:p14="http://schemas.microsoft.com/office/powerpoint/2010/main" val="21949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>
                <a:solidFill>
                  <a:schemeClr val="tx1"/>
                </a:solidFill>
              </a:rPr>
              <a:t>Thank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you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for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your</a:t>
            </a:r>
            <a:r>
              <a:rPr lang="de-DE" altLang="de-DE" dirty="0">
                <a:solidFill>
                  <a:schemeClr val="tx1"/>
                </a:solidFill>
              </a:rPr>
              <a:t> </a:t>
            </a:r>
            <a:r>
              <a:rPr lang="de-DE" altLang="de-DE" dirty="0" err="1">
                <a:solidFill>
                  <a:schemeClr val="tx1"/>
                </a:solidFill>
              </a:rPr>
              <a:t>attention</a:t>
            </a:r>
            <a:r>
              <a:rPr lang="de-DE" altLang="de-DE" dirty="0">
                <a:solidFill>
                  <a:schemeClr val="tx1"/>
                </a:solidFill>
              </a:rPr>
              <a:t>!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de-DE" sz="1400" dirty="0" smtClean="0"/>
              <a:t>Florian Engel</a:t>
            </a:r>
            <a:endParaRPr lang="de-DE" sz="1400" dirty="0"/>
          </a:p>
          <a:p>
            <a:pPr marL="400050" lvl="1" indent="0">
              <a:buNone/>
            </a:pPr>
            <a:r>
              <a:rPr lang="de-DE" sz="1400" dirty="0" smtClean="0"/>
              <a:t>German National Library  </a:t>
            </a:r>
            <a:endParaRPr lang="de-DE" sz="1400" dirty="0"/>
          </a:p>
          <a:p>
            <a:pPr marL="400050" lvl="1" indent="0">
              <a:buNone/>
            </a:pPr>
            <a:r>
              <a:rPr lang="de-DE" sz="1400" dirty="0" err="1" smtClean="0"/>
              <a:t>phone</a:t>
            </a:r>
            <a:r>
              <a:rPr lang="de-DE" sz="1400" dirty="0" smtClean="0"/>
              <a:t>: </a:t>
            </a:r>
            <a:r>
              <a:rPr lang="de-DE" sz="1400" dirty="0"/>
              <a:t>+49 </a:t>
            </a:r>
            <a:r>
              <a:rPr lang="de-DE" sz="1400" dirty="0" smtClean="0"/>
              <a:t>341 2271-134 </a:t>
            </a:r>
            <a:endParaRPr lang="de-DE" sz="1400" dirty="0"/>
          </a:p>
          <a:p>
            <a:pPr marL="400050" lvl="1" indent="0">
              <a:buNone/>
            </a:pPr>
            <a:r>
              <a:rPr lang="de-DE" sz="1400" dirty="0" smtClean="0"/>
              <a:t>mail: f.engel@dnb.de   </a:t>
            </a:r>
            <a:endParaRPr lang="de-DE" sz="1400" dirty="0"/>
          </a:p>
          <a:p>
            <a:pPr marL="400050" lvl="1" indent="0">
              <a:buNone/>
            </a:pPr>
            <a:r>
              <a:rPr lang="de-DE" sz="1400" dirty="0"/>
              <a:t>http://www.dnb.de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945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32      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 smtClean="0"/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E15879C-1943-4F80-9F3A-2F272C09993A}" type="slidenum">
              <a:rPr lang="de-DE" sz="1000" b="1"/>
              <a:pPr algn="ctr"/>
              <a:t>32</a:t>
            </a:fld>
            <a:endParaRPr lang="de-DE" sz="1000" b="1" dirty="0"/>
          </a:p>
        </p:txBody>
      </p:sp>
    </p:spTree>
    <p:extLst>
      <p:ext uri="{BB962C8B-B14F-4D97-AF65-F5344CB8AC3E}">
        <p14:creationId xmlns:p14="http://schemas.microsoft.com/office/powerpoint/2010/main" val="297060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Project </a:t>
            </a:r>
            <a:r>
              <a:rPr lang="de-DE" dirty="0" err="1" smtClean="0">
                <a:solidFill>
                  <a:schemeClr val="tx1"/>
                </a:solidFill>
              </a:rPr>
              <a:t>scope</a:t>
            </a:r>
            <a:r>
              <a:rPr lang="de-DE" dirty="0" smtClean="0">
                <a:solidFill>
                  <a:schemeClr val="tx1"/>
                </a:solidFill>
              </a:rPr>
              <a:t> – Schedule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Subject cataloguing at the German National Library using AI methods </a:t>
            </a:r>
            <a:endParaRPr lang="en-US" i="1" dirty="0" smtClean="0"/>
          </a:p>
          <a:p>
            <a:r>
              <a:rPr lang="en-US" dirty="0" smtClean="0"/>
              <a:t>Project duration: 3 years</a:t>
            </a:r>
          </a:p>
          <a:p>
            <a:r>
              <a:rPr lang="de-DE" dirty="0" smtClean="0"/>
              <a:t>Work </a:t>
            </a:r>
            <a:r>
              <a:rPr lang="de-DE" dirty="0" err="1" smtClean="0"/>
              <a:t>start</a:t>
            </a:r>
            <a:r>
              <a:rPr lang="de-DE" dirty="0" smtClean="0"/>
              <a:t>: </a:t>
            </a:r>
            <a:r>
              <a:rPr lang="de-DE" dirty="0" err="1" smtClean="0"/>
              <a:t>October</a:t>
            </a:r>
            <a:r>
              <a:rPr lang="de-DE" dirty="0" smtClean="0"/>
              <a:t> 2021</a:t>
            </a:r>
          </a:p>
          <a:p>
            <a:r>
              <a:rPr lang="en-US" dirty="0"/>
              <a:t>Funded as part of the AI Strategy of the Federal Government of Germany</a:t>
            </a:r>
          </a:p>
          <a:p>
            <a:endParaRPr lang="de-DE" dirty="0" smtClean="0">
              <a:solidFill>
                <a:srgbClr val="FF0000"/>
              </a:solidFill>
            </a:endParaRPr>
          </a:p>
          <a:p>
            <a:endParaRPr lang="de-DE" dirty="0" smtClean="0">
              <a:solidFill>
                <a:srgbClr val="FF0000"/>
              </a:solidFill>
            </a:endParaRPr>
          </a:p>
          <a:p>
            <a:endParaRPr lang="de-DE" dirty="0" smtClean="0">
              <a:solidFill>
                <a:srgbClr val="FF0000"/>
              </a:solidFill>
            </a:endParaRPr>
          </a:p>
        </p:txBody>
      </p:sp>
      <p:sp>
        <p:nvSpPr>
          <p:cNvPr id="717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E62E2E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3BBA09B9-4503-4404-9519-4B0163DF13EF}" type="slidenum">
              <a:rPr lang="de-DE" sz="1000" b="1"/>
              <a:pPr algn="ctr"/>
              <a:t>4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Project </a:t>
            </a:r>
            <a:r>
              <a:rPr lang="de-DE" dirty="0" err="1">
                <a:solidFill>
                  <a:schemeClr val="tx1"/>
                </a:solidFill>
              </a:rPr>
              <a:t>s</a:t>
            </a:r>
            <a:r>
              <a:rPr lang="de-DE" dirty="0" err="1" smtClean="0">
                <a:solidFill>
                  <a:schemeClr val="tx1"/>
                </a:solidFill>
              </a:rPr>
              <a:t>cope</a:t>
            </a:r>
            <a:r>
              <a:rPr lang="de-DE" dirty="0" smtClean="0">
                <a:solidFill>
                  <a:schemeClr val="tx1"/>
                </a:solidFill>
              </a:rPr>
              <a:t> – DNB </a:t>
            </a:r>
            <a:r>
              <a:rPr lang="de-DE" dirty="0" err="1" smtClean="0">
                <a:solidFill>
                  <a:schemeClr val="tx1"/>
                </a:solidFill>
              </a:rPr>
              <a:t>approach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Machine-based</a:t>
            </a:r>
            <a:r>
              <a:rPr lang="de-DE" dirty="0" smtClean="0"/>
              <a:t> </a:t>
            </a:r>
            <a:r>
              <a:rPr lang="de-DE" dirty="0" err="1" smtClean="0"/>
              <a:t>assignment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subject</a:t>
            </a:r>
            <a:r>
              <a:rPr lang="de-DE" dirty="0" smtClean="0"/>
              <a:t> </a:t>
            </a:r>
            <a:r>
              <a:rPr lang="de-DE" dirty="0" err="1" smtClean="0"/>
              <a:t>headings</a:t>
            </a:r>
            <a:r>
              <a:rPr lang="de-DE" dirty="0" smtClean="0"/>
              <a:t> </a:t>
            </a:r>
            <a:r>
              <a:rPr lang="de-DE" dirty="0" err="1" smtClean="0"/>
              <a:t>carried</a:t>
            </a:r>
            <a:r>
              <a:rPr lang="de-DE" dirty="0" smtClean="0"/>
              <a:t> out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DNB‘s</a:t>
            </a:r>
            <a:r>
              <a:rPr lang="de-DE" dirty="0" smtClean="0"/>
              <a:t> </a:t>
            </a:r>
            <a:r>
              <a:rPr lang="de-DE" dirty="0" err="1" smtClean="0"/>
              <a:t>EMa</a:t>
            </a:r>
            <a:r>
              <a:rPr lang="de-DE" dirty="0" smtClean="0"/>
              <a:t>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</a:p>
          <a:p>
            <a:r>
              <a:rPr lang="de-DE" dirty="0" smtClean="0"/>
              <a:t>Open </a:t>
            </a:r>
            <a:r>
              <a:rPr lang="de-DE" dirty="0" err="1" smtClean="0"/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tool</a:t>
            </a:r>
            <a:r>
              <a:rPr lang="de-DE" dirty="0" smtClean="0"/>
              <a:t> </a:t>
            </a:r>
            <a:r>
              <a:rPr lang="de-DE" dirty="0" err="1" smtClean="0"/>
              <a:t>Annif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component</a:t>
            </a:r>
            <a:endParaRPr lang="de-DE" dirty="0" smtClean="0"/>
          </a:p>
        </p:txBody>
      </p:sp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FFC92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409DEF66-784C-4ABA-A954-EA29E77B5B61}" type="slidenum">
              <a:rPr lang="de-DE" sz="1000" b="1"/>
              <a:pPr algn="ctr"/>
              <a:t>5</a:t>
            </a:fld>
            <a:endParaRPr lang="de-DE" sz="1000" b="1" dirty="0"/>
          </a:p>
        </p:txBody>
      </p:sp>
      <p:sp>
        <p:nvSpPr>
          <p:cNvPr id="2" name="Abgerundetes Rechteck 1"/>
          <p:cNvSpPr/>
          <p:nvPr/>
        </p:nvSpPr>
        <p:spPr>
          <a:xfrm>
            <a:off x="1187624" y="3363838"/>
            <a:ext cx="1800200" cy="1207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EMa</a:t>
            </a:r>
            <a:endParaRPr lang="de-DE" sz="1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5364088" y="3571742"/>
            <a:ext cx="174860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AI </a:t>
            </a:r>
            <a:r>
              <a:rPr lang="de-DE" sz="2000" dirty="0" err="1" smtClean="0">
                <a:solidFill>
                  <a:schemeClr val="tx1"/>
                </a:solidFill>
              </a:rPr>
              <a:t>methods</a:t>
            </a:r>
            <a:endParaRPr lang="de-DE" sz="2000" dirty="0">
              <a:solidFill>
                <a:schemeClr val="tx1"/>
              </a:solidFill>
            </a:endParaRPr>
          </a:p>
        </p:txBody>
      </p:sp>
      <p:cxnSp>
        <p:nvCxnSpPr>
          <p:cNvPr id="5" name="Gerade Verbindung mit Pfeil 4"/>
          <p:cNvCxnSpPr>
            <a:stCxn id="3" idx="1"/>
            <a:endCxn id="2" idx="3"/>
          </p:cNvCxnSpPr>
          <p:nvPr/>
        </p:nvCxnSpPr>
        <p:spPr>
          <a:xfrm flipH="1">
            <a:off x="2987824" y="3967786"/>
            <a:ext cx="237626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1331640" y="3439294"/>
            <a:ext cx="1008112" cy="3489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ysClr val="windowText" lastClr="000000"/>
                </a:solidFill>
              </a:rPr>
              <a:t>Annif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Project </a:t>
            </a:r>
            <a:r>
              <a:rPr lang="de-DE" dirty="0" err="1" smtClean="0">
                <a:solidFill>
                  <a:schemeClr val="tx1"/>
                </a:solidFill>
              </a:rPr>
              <a:t>scope</a:t>
            </a:r>
            <a:r>
              <a:rPr lang="de-DE" dirty="0" smtClean="0">
                <a:solidFill>
                  <a:schemeClr val="tx1"/>
                </a:solidFill>
              </a:rPr>
              <a:t> – Goals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Improving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automated</a:t>
            </a:r>
            <a:r>
              <a:rPr lang="de-DE" dirty="0" smtClean="0"/>
              <a:t> </a:t>
            </a:r>
            <a:r>
              <a:rPr lang="de-DE" dirty="0" err="1" smtClean="0"/>
              <a:t>subject</a:t>
            </a:r>
            <a:r>
              <a:rPr lang="de-DE" dirty="0" smtClean="0"/>
              <a:t> cataloguing (</a:t>
            </a:r>
            <a:r>
              <a:rPr lang="en-US" dirty="0" smtClean="0"/>
              <a:t>especially </a:t>
            </a:r>
            <a:r>
              <a:rPr lang="en-US" dirty="0"/>
              <a:t>the quality of the </a:t>
            </a:r>
            <a:r>
              <a:rPr lang="en-US" dirty="0" smtClean="0"/>
              <a:t>results)</a:t>
            </a:r>
            <a:endParaRPr lang="de-DE" dirty="0" smtClean="0"/>
          </a:p>
          <a:p>
            <a:r>
              <a:rPr lang="en-US" dirty="0" smtClean="0"/>
              <a:t>Exploring/testing a wide range of </a:t>
            </a:r>
            <a:r>
              <a:rPr lang="en-US" dirty="0"/>
              <a:t>innovative </a:t>
            </a:r>
            <a:r>
              <a:rPr lang="en-US" dirty="0" smtClean="0"/>
              <a:t>methods</a:t>
            </a:r>
            <a:endParaRPr lang="de-DE" dirty="0" smtClean="0"/>
          </a:p>
          <a:p>
            <a:r>
              <a:rPr lang="en-US" dirty="0" smtClean="0"/>
              <a:t>Selecting </a:t>
            </a:r>
            <a:r>
              <a:rPr lang="en-US" dirty="0"/>
              <a:t>suitable </a:t>
            </a:r>
            <a:r>
              <a:rPr lang="en-US" dirty="0" smtClean="0"/>
              <a:t>new </a:t>
            </a:r>
            <a:r>
              <a:rPr lang="en-US" dirty="0"/>
              <a:t>tools for practical use</a:t>
            </a:r>
            <a:endParaRPr lang="de-DE" dirty="0" smtClean="0"/>
          </a:p>
          <a:p>
            <a:r>
              <a:rPr lang="en-US" dirty="0" smtClean="0"/>
              <a:t>Expanding AI competencies in </a:t>
            </a:r>
            <a:r>
              <a:rPr lang="en-US" dirty="0"/>
              <a:t>cultural institutions</a:t>
            </a:r>
          </a:p>
        </p:txBody>
      </p:sp>
      <p:sp>
        <p:nvSpPr>
          <p:cNvPr id="819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9EDF03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68B22CAA-76F9-40A4-82AB-BDA9A150BA32}" type="slidenum">
              <a:rPr lang="de-DE" sz="1000" b="1"/>
              <a:pPr algn="ctr"/>
              <a:t>6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Project </a:t>
            </a:r>
            <a:r>
              <a:rPr lang="de-DE" dirty="0" err="1" smtClean="0">
                <a:solidFill>
                  <a:schemeClr val="tx1"/>
                </a:solidFill>
              </a:rPr>
              <a:t>scope</a:t>
            </a:r>
            <a:r>
              <a:rPr lang="de-DE" dirty="0" smtClean="0">
                <a:solidFill>
                  <a:schemeClr val="tx1"/>
                </a:solidFill>
              </a:rPr>
              <a:t> – Goals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Preparing the </a:t>
            </a:r>
            <a:r>
              <a:rPr lang="en-US" dirty="0"/>
              <a:t>vocabulary </a:t>
            </a:r>
            <a:r>
              <a:rPr lang="en-US" dirty="0" smtClean="0"/>
              <a:t>(proper </a:t>
            </a:r>
            <a:r>
              <a:rPr lang="en-US" dirty="0"/>
              <a:t>representation of </a:t>
            </a:r>
            <a:r>
              <a:rPr lang="en-US" dirty="0" smtClean="0"/>
              <a:t>GND data)</a:t>
            </a:r>
          </a:p>
          <a:p>
            <a:r>
              <a:rPr lang="en-US" dirty="0" smtClean="0"/>
              <a:t>Making better use of </a:t>
            </a:r>
            <a:r>
              <a:rPr lang="en-US" dirty="0"/>
              <a:t>the potential of the GND </a:t>
            </a:r>
            <a:endParaRPr lang="en-US" dirty="0" smtClean="0"/>
          </a:p>
          <a:p>
            <a:r>
              <a:rPr lang="en-US" dirty="0" smtClean="0"/>
              <a:t>Concepts </a:t>
            </a:r>
            <a:r>
              <a:rPr lang="en-US" dirty="0"/>
              <a:t>without GND representation should also be recognized</a:t>
            </a:r>
          </a:p>
        </p:txBody>
      </p:sp>
      <p:sp>
        <p:nvSpPr>
          <p:cNvPr id="92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7EEF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54901366-3F13-43D2-9BD8-C88395F9D50D}" type="slidenum">
              <a:rPr lang="de-DE" sz="1000" b="1"/>
              <a:pPr algn="ctr"/>
              <a:t>7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dirty="0" smtClean="0">
                <a:solidFill>
                  <a:schemeClr val="tx1"/>
                </a:solidFill>
              </a:rPr>
              <a:t>Outline</a:t>
            </a:r>
            <a:endParaRPr lang="de-DE" b="0" dirty="0">
              <a:solidFill>
                <a:schemeClr val="tx1"/>
              </a:solidFill>
            </a:endParaRPr>
          </a:p>
        </p:txBody>
      </p:sp>
      <p:sp>
        <p:nvSpPr>
          <p:cNvPr id="1024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00AEFA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1F6877A1-CE93-4F03-87E7-6555A3C9C3C2}" type="slidenum">
              <a:rPr lang="de-DE" sz="1000" b="1"/>
              <a:pPr algn="ctr"/>
              <a:t>8</a:t>
            </a:fld>
            <a:endParaRPr lang="de-DE" sz="1000" b="1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 smtClean="0"/>
              <a:t>Project </a:t>
            </a:r>
            <a:r>
              <a:rPr lang="de-DE" sz="2600" dirty="0" err="1" smtClean="0"/>
              <a:t>scope</a:t>
            </a:r>
            <a:endParaRPr lang="de-DE" sz="2600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b="1" dirty="0" err="1"/>
              <a:t>Requirements</a:t>
            </a:r>
            <a:endParaRPr lang="de-DE" sz="2600" b="1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/>
              <a:t>Project </a:t>
            </a:r>
            <a:r>
              <a:rPr lang="de-DE" sz="2600" dirty="0" err="1" smtClean="0"/>
              <a:t>implementation</a:t>
            </a:r>
            <a:r>
              <a:rPr lang="de-DE" sz="2600" dirty="0" smtClean="0"/>
              <a:t> </a:t>
            </a:r>
            <a:endParaRPr lang="de-DE" sz="2600" dirty="0"/>
          </a:p>
          <a:p>
            <a:pPr marL="542925" indent="-542925">
              <a:spcBef>
                <a:spcPts val="900"/>
              </a:spcBef>
              <a:buFont typeface="Verdana" pitchFamily="34" charset="0"/>
              <a:buAutoNum type="arabicPeriod"/>
            </a:pPr>
            <a:r>
              <a:rPr lang="de-DE" sz="2600" dirty="0"/>
              <a:t>Outlook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Requirements</a:t>
            </a:r>
            <a:r>
              <a:rPr lang="de-DE" dirty="0" smtClean="0">
                <a:solidFill>
                  <a:schemeClr val="tx1"/>
                </a:solidFill>
              </a:rPr>
              <a:t> – GND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smtClean="0"/>
              <a:t>Gemeinsame Normdatei (GND) - </a:t>
            </a:r>
            <a:r>
              <a:rPr lang="en-GB" sz="1800" dirty="0"/>
              <a:t>Integrated Authority </a:t>
            </a:r>
            <a:r>
              <a:rPr lang="en-GB" sz="1800" dirty="0" smtClean="0"/>
              <a:t>File</a:t>
            </a:r>
            <a:endParaRPr lang="de-DE" sz="1800" dirty="0" smtClean="0"/>
          </a:p>
          <a:p>
            <a:r>
              <a:rPr lang="en-US" sz="1800" dirty="0" smtClean="0"/>
              <a:t>GND as a service </a:t>
            </a:r>
            <a:r>
              <a:rPr lang="en-US" sz="1800" dirty="0"/>
              <a:t>facilitating the collaborative use and administration of authority data</a:t>
            </a:r>
            <a:r>
              <a:rPr lang="de-DE" sz="1800" dirty="0" smtClean="0"/>
              <a:t> </a:t>
            </a:r>
          </a:p>
          <a:p>
            <a:r>
              <a:rPr lang="en-US" sz="1800" dirty="0" smtClean="0"/>
              <a:t>Vocabulary – comparable </a:t>
            </a:r>
            <a:r>
              <a:rPr lang="en-US" sz="1800" dirty="0"/>
              <a:t>with a knowledge graph (entities with attributes that [can] be in relation to each other) </a:t>
            </a:r>
            <a:endParaRPr lang="de-DE" sz="1800" dirty="0" smtClean="0"/>
          </a:p>
          <a:p>
            <a:r>
              <a:rPr lang="fr-FR" sz="1800" dirty="0" smtClean="0"/>
              <a:t>1.3 </a:t>
            </a:r>
            <a:r>
              <a:rPr lang="fr-FR" sz="1800" dirty="0"/>
              <a:t>million possible </a:t>
            </a:r>
            <a:r>
              <a:rPr lang="fr-FR" sz="1800" dirty="0" err="1"/>
              <a:t>target</a:t>
            </a:r>
            <a:r>
              <a:rPr lang="fr-FR" sz="1800" dirty="0"/>
              <a:t> </a:t>
            </a:r>
            <a:r>
              <a:rPr lang="fr-FR" sz="1800" dirty="0" smtClean="0"/>
              <a:t>labels</a:t>
            </a:r>
            <a:endParaRPr lang="de-DE" sz="1800" dirty="0"/>
          </a:p>
        </p:txBody>
      </p:sp>
      <p:sp>
        <p:nvSpPr>
          <p:cNvPr id="112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| </a:t>
            </a:r>
            <a:r>
              <a:rPr lang="en-US" dirty="0"/>
              <a:t>32      </a:t>
            </a:r>
            <a:r>
              <a:rPr lang="en-US" dirty="0" smtClean="0"/>
              <a:t>| </a:t>
            </a:r>
            <a:r>
              <a:rPr lang="en-US" dirty="0"/>
              <a:t>Subject cataloguing using AI methods | </a:t>
            </a:r>
            <a:r>
              <a:rPr lang="en-US" dirty="0" smtClean="0"/>
              <a:t>22 July 2022</a:t>
            </a:r>
            <a:endParaRPr lang="de-DE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87338" y="0"/>
            <a:ext cx="215900" cy="5142310"/>
          </a:xfrm>
          <a:prstGeom prst="rect">
            <a:avLst/>
          </a:prstGeom>
          <a:solidFill>
            <a:srgbClr val="A4B900"/>
          </a:solidFill>
          <a:ln w="9525">
            <a:noFill/>
            <a:miter lim="800000"/>
            <a:headEnd/>
            <a:tailEnd/>
          </a:ln>
        </p:spPr>
        <p:txBody>
          <a:bodyPr wrap="none" lIns="0" rIns="0" bIns="198000" anchor="b" anchorCtr="1"/>
          <a:lstStyle/>
          <a:p>
            <a:pPr algn="ctr"/>
            <a:fld id="{FB9A5C09-60F7-4597-AA13-EB7B3B3D1FF2}" type="slidenum">
              <a:rPr lang="de-DE" sz="1000" b="1"/>
              <a:pPr algn="ctr"/>
              <a:t>9</a:t>
            </a:fld>
            <a:endParaRPr lang="de-DE" sz="1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NB-Vorl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-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PPT-Vorlage_16x9</Template>
  <TotalTime>0</TotalTime>
  <Words>1339</Words>
  <Application>Microsoft Office PowerPoint</Application>
  <PresentationFormat>Bildschirmpräsentation (16:9)</PresentationFormat>
  <Paragraphs>263</Paragraphs>
  <Slides>32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6" baseType="lpstr">
      <vt:lpstr>Arial</vt:lpstr>
      <vt:lpstr>Cambria Math</vt:lpstr>
      <vt:lpstr>Verdana</vt:lpstr>
      <vt:lpstr>DNB-Vorlage</vt:lpstr>
      <vt:lpstr>Subject cataloguing at the German National Library using AI methods – a project insight</vt:lpstr>
      <vt:lpstr>Outline</vt:lpstr>
      <vt:lpstr>Project scope – Backround</vt:lpstr>
      <vt:lpstr>Project scope – Schedule </vt:lpstr>
      <vt:lpstr>Project scope – DNB approach</vt:lpstr>
      <vt:lpstr>Project scope – Goals </vt:lpstr>
      <vt:lpstr>Project scope – Goals </vt:lpstr>
      <vt:lpstr>Outline</vt:lpstr>
      <vt:lpstr>Requirements – GND </vt:lpstr>
      <vt:lpstr>Requirements – GND </vt:lpstr>
      <vt:lpstr>Requirements – GND </vt:lpstr>
      <vt:lpstr>Requirements – Long-tail problem</vt:lpstr>
      <vt:lpstr>Requirements – Long-tail problem</vt:lpstr>
      <vt:lpstr>Requirements – Long-tail problem</vt:lpstr>
      <vt:lpstr>Requirements – Data collection</vt:lpstr>
      <vt:lpstr>Requirements – Data collection</vt:lpstr>
      <vt:lpstr>Requirements – Interim conclusion </vt:lpstr>
      <vt:lpstr>Outline</vt:lpstr>
      <vt:lpstr>Project implementation - Organisation</vt:lpstr>
      <vt:lpstr>Project implementation – Corpus management</vt:lpstr>
      <vt:lpstr>Project implementation – Corpus management</vt:lpstr>
      <vt:lpstr>Project implementation – Corpus management</vt:lpstr>
      <vt:lpstr>Project implementation – Evaluation</vt:lpstr>
      <vt:lpstr>Project implementation – Evaluation</vt:lpstr>
      <vt:lpstr>Project implementation – Evaluation</vt:lpstr>
      <vt:lpstr>Project implementation – Evaluation</vt:lpstr>
      <vt:lpstr>Project implementation – Evaluation</vt:lpstr>
      <vt:lpstr>Project implementation – Evaluation</vt:lpstr>
      <vt:lpstr>Project implementation – Methods</vt:lpstr>
      <vt:lpstr>Outline</vt:lpstr>
      <vt:lpstr>Outlook – Next steps</vt:lpstr>
      <vt:lpstr>Thank you for your attention!</vt:lpstr>
    </vt:vector>
  </TitlesOfParts>
  <Company>Deutsche Nationalbibliothek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Indexing using AI methods – a project insight at the German National Library</dc:title>
  <dc:creator>Engel, Florian</dc:creator>
  <cp:lastModifiedBy>Engel, Florian</cp:lastModifiedBy>
  <cp:revision>136</cp:revision>
  <dcterms:created xsi:type="dcterms:W3CDTF">2022-05-17T12:21:34Z</dcterms:created>
  <dcterms:modified xsi:type="dcterms:W3CDTF">2022-07-05T13:07:07Z</dcterms:modified>
</cp:coreProperties>
</file>