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4.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2" r:id="rId3"/>
  </p:sldMasterIdLst>
  <p:notesMasterIdLst>
    <p:notesMasterId r:id="rId42"/>
  </p:notesMasterIdLst>
  <p:sldIdLst>
    <p:sldId id="299" r:id="rId4"/>
    <p:sldId id="256" r:id="rId5"/>
    <p:sldId id="257" r:id="rId6"/>
    <p:sldId id="315" r:id="rId7"/>
    <p:sldId id="316" r:id="rId8"/>
    <p:sldId id="262" r:id="rId9"/>
    <p:sldId id="258" r:id="rId10"/>
    <p:sldId id="263" r:id="rId11"/>
    <p:sldId id="264" r:id="rId12"/>
    <p:sldId id="265" r:id="rId13"/>
    <p:sldId id="317" r:id="rId14"/>
    <p:sldId id="266" r:id="rId15"/>
    <p:sldId id="260" r:id="rId16"/>
    <p:sldId id="261" r:id="rId17"/>
    <p:sldId id="318" r:id="rId18"/>
    <p:sldId id="267" r:id="rId19"/>
    <p:sldId id="276" r:id="rId20"/>
    <p:sldId id="280" r:id="rId21"/>
    <p:sldId id="322" r:id="rId22"/>
    <p:sldId id="312" r:id="rId23"/>
    <p:sldId id="282" r:id="rId24"/>
    <p:sldId id="283" r:id="rId25"/>
    <p:sldId id="285" r:id="rId26"/>
    <p:sldId id="284" r:id="rId27"/>
    <p:sldId id="286" r:id="rId28"/>
    <p:sldId id="287" r:id="rId29"/>
    <p:sldId id="313" r:id="rId30"/>
    <p:sldId id="297" r:id="rId31"/>
    <p:sldId id="321" r:id="rId32"/>
    <p:sldId id="290" r:id="rId33"/>
    <p:sldId id="320" r:id="rId34"/>
    <p:sldId id="292" r:id="rId35"/>
    <p:sldId id="300" r:id="rId36"/>
    <p:sldId id="326" r:id="rId37"/>
    <p:sldId id="327" r:id="rId38"/>
    <p:sldId id="323" r:id="rId39"/>
    <p:sldId id="325" r:id="rId40"/>
    <p:sldId id="298"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80" d="100"/>
          <a:sy n="80" d="100"/>
        </p:scale>
        <p:origin x="120"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notesMaster" Target="notesMasters/notesMaster1.xml"/><Relationship Id="rId47" Type="http://schemas.openxmlformats.org/officeDocument/2006/relationships/customXml" Target="../customXml/item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customXml" Target="../customXml/item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presProps" Target="presProps.xml"/><Relationship Id="rId48" Type="http://schemas.openxmlformats.org/officeDocument/2006/relationships/customXml" Target="../customXml/item2.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bleStyles" Target="tableStyles.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D1C5A4-75DB-4396-8A37-3AD3D50C3C3F}" type="datetimeFigureOut">
              <a:rPr lang="en-IE" smtClean="0"/>
              <a:t>16/05/2025</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1075F8-3DED-4FB8-974A-FDB0382829A8}" type="slidenum">
              <a:rPr lang="en-IE" smtClean="0"/>
              <a:t>‹#›</a:t>
            </a:fld>
            <a:endParaRPr lang="en-IE"/>
          </a:p>
        </p:txBody>
      </p:sp>
    </p:spTree>
    <p:extLst>
      <p:ext uri="{BB962C8B-B14F-4D97-AF65-F5344CB8AC3E}">
        <p14:creationId xmlns:p14="http://schemas.microsoft.com/office/powerpoint/2010/main" val="134626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7129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5010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3577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65249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068098-AB4D-97C9-775B-87F902F56F7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0D4967E-5F1C-D11D-3691-4086EDD30B1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88E0829-AA83-CF70-86C5-FE78E5B3F6EC}"/>
              </a:ext>
            </a:extLst>
          </p:cNvPr>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a:extLst>
              <a:ext uri="{FF2B5EF4-FFF2-40B4-BE49-F238E27FC236}">
                <a16:creationId xmlns:a16="http://schemas.microsoft.com/office/drawing/2014/main" id="{32750094-2B97-687B-DE22-6D754CAFF870}"/>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27971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67618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24572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53896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D0CD6C-9A8E-41C5-18C0-FC91A0C5028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9E50ACF-82A5-5AB1-6EA7-30613A37623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80E21E3-A6CA-2B02-1DC0-139B4396EE0E}"/>
              </a:ext>
            </a:extLst>
          </p:cNvPr>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a:extLst>
              <a:ext uri="{FF2B5EF4-FFF2-40B4-BE49-F238E27FC236}">
                <a16:creationId xmlns:a16="http://schemas.microsoft.com/office/drawing/2014/main" id="{2FC5B7A1-E3EE-316F-826F-A065BD6685EB}"/>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8514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33113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30288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F1B004-59D2-F193-4B61-AAF2B32E75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CDB92F-434E-DB3F-D44A-2788EA18DF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8188664-EB73-77F7-BB4D-98D5AE045063}"/>
              </a:ext>
            </a:extLst>
          </p:cNvPr>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a:extLst>
              <a:ext uri="{FF2B5EF4-FFF2-40B4-BE49-F238E27FC236}">
                <a16:creationId xmlns:a16="http://schemas.microsoft.com/office/drawing/2014/main" id="{63FA4A53-E657-B74F-189C-85415EA40864}"/>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3695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67628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590392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99890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7050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6B5D80-F208-A0AE-CEDE-737B554E611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F03F51A-F3F0-9D2B-6CF2-06F2DE9E3BB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DD0E91E-6B47-EAEF-2FB4-6ACEFEE85C41}"/>
              </a:ext>
            </a:extLst>
          </p:cNvPr>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a:extLst>
              <a:ext uri="{FF2B5EF4-FFF2-40B4-BE49-F238E27FC236}">
                <a16:creationId xmlns:a16="http://schemas.microsoft.com/office/drawing/2014/main" id="{1A5BEA22-2E23-E072-F55B-4B58537C4700}"/>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7828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69531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800239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47141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8817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116493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E9603F-C6E3-B598-06BA-01549F6B68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B775A7-055C-D50C-226F-F9B01979784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1D43D0E-AEF9-6E3A-DE51-C9F019E9095A}"/>
              </a:ext>
            </a:extLst>
          </p:cNvPr>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a:extLst>
              <a:ext uri="{FF2B5EF4-FFF2-40B4-BE49-F238E27FC236}">
                <a16:creationId xmlns:a16="http://schemas.microsoft.com/office/drawing/2014/main" id="{CF874323-73B9-1B9F-2810-924BA47FC844}"/>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0746DE6-3336-457D-A091-FA20AC1C536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7527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BF493-E07D-DFA9-B549-7B8E6A8221D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2C171916-7582-3C63-FE36-631F3C7B8A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685C645C-D86C-F5A9-DF79-C87895F9FF9A}"/>
              </a:ext>
            </a:extLst>
          </p:cNvPr>
          <p:cNvSpPr>
            <a:spLocks noGrp="1"/>
          </p:cNvSpPr>
          <p:nvPr>
            <p:ph type="dt" sz="half" idx="10"/>
          </p:nvPr>
        </p:nvSpPr>
        <p:spPr/>
        <p:txBody>
          <a:bodyPr/>
          <a:lstStyle/>
          <a:p>
            <a:fld id="{38632237-8867-4BFE-93FF-249FA4F3654B}" type="datetime1">
              <a:rPr lang="en-IE" smtClean="0"/>
              <a:t>16/05/2025</a:t>
            </a:fld>
            <a:endParaRPr lang="en-IE"/>
          </a:p>
        </p:txBody>
      </p:sp>
      <p:sp>
        <p:nvSpPr>
          <p:cNvPr id="5" name="Footer Placeholder 4">
            <a:extLst>
              <a:ext uri="{FF2B5EF4-FFF2-40B4-BE49-F238E27FC236}">
                <a16:creationId xmlns:a16="http://schemas.microsoft.com/office/drawing/2014/main" id="{E7BF8D5F-434A-7FE0-DF54-DB5A56157558}"/>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00ED8BE0-5B26-7A29-392C-960B30CF903B}"/>
              </a:ext>
            </a:extLst>
          </p:cNvPr>
          <p:cNvSpPr>
            <a:spLocks noGrp="1"/>
          </p:cNvSpPr>
          <p:nvPr>
            <p:ph type="sldNum" sz="quarter" idx="12"/>
          </p:nvPr>
        </p:nvSpPr>
        <p:spPr/>
        <p:txBody>
          <a:bodyPr/>
          <a:lstStyle/>
          <a:p>
            <a:fld id="{FDC85815-5761-4C6B-9B2B-205E99795B9E}" type="slidenum">
              <a:rPr lang="en-IE" smtClean="0"/>
              <a:t>‹#›</a:t>
            </a:fld>
            <a:endParaRPr lang="en-IE"/>
          </a:p>
        </p:txBody>
      </p:sp>
    </p:spTree>
    <p:extLst>
      <p:ext uri="{BB962C8B-B14F-4D97-AF65-F5344CB8AC3E}">
        <p14:creationId xmlns:p14="http://schemas.microsoft.com/office/powerpoint/2010/main" val="829020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B9DCD-0D8D-A131-9EFE-4632F319BF8E}"/>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E37D450A-4CC2-E6F5-E8F4-02AB06EB3C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23EDBD7-D23B-394C-EF76-35ECA6741138}"/>
              </a:ext>
            </a:extLst>
          </p:cNvPr>
          <p:cNvSpPr>
            <a:spLocks noGrp="1"/>
          </p:cNvSpPr>
          <p:nvPr>
            <p:ph type="dt" sz="half" idx="10"/>
          </p:nvPr>
        </p:nvSpPr>
        <p:spPr/>
        <p:txBody>
          <a:bodyPr/>
          <a:lstStyle/>
          <a:p>
            <a:fld id="{3EF6D75A-BF93-4C16-B9E9-4994AF15A3FE}" type="datetime1">
              <a:rPr lang="en-IE" smtClean="0"/>
              <a:t>16/05/2025</a:t>
            </a:fld>
            <a:endParaRPr lang="en-IE"/>
          </a:p>
        </p:txBody>
      </p:sp>
      <p:sp>
        <p:nvSpPr>
          <p:cNvPr id="5" name="Footer Placeholder 4">
            <a:extLst>
              <a:ext uri="{FF2B5EF4-FFF2-40B4-BE49-F238E27FC236}">
                <a16:creationId xmlns:a16="http://schemas.microsoft.com/office/drawing/2014/main" id="{347A612E-B5DA-E98C-9709-2AFF55831E4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26FE7B0B-6611-5A08-D761-505FCA412325}"/>
              </a:ext>
            </a:extLst>
          </p:cNvPr>
          <p:cNvSpPr>
            <a:spLocks noGrp="1"/>
          </p:cNvSpPr>
          <p:nvPr>
            <p:ph type="sldNum" sz="quarter" idx="12"/>
          </p:nvPr>
        </p:nvSpPr>
        <p:spPr/>
        <p:txBody>
          <a:bodyPr/>
          <a:lstStyle/>
          <a:p>
            <a:fld id="{FDC85815-5761-4C6B-9B2B-205E99795B9E}" type="slidenum">
              <a:rPr lang="en-IE" smtClean="0"/>
              <a:t>‹#›</a:t>
            </a:fld>
            <a:endParaRPr lang="en-IE"/>
          </a:p>
        </p:txBody>
      </p:sp>
    </p:spTree>
    <p:extLst>
      <p:ext uri="{BB962C8B-B14F-4D97-AF65-F5344CB8AC3E}">
        <p14:creationId xmlns:p14="http://schemas.microsoft.com/office/powerpoint/2010/main" val="4175369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10C702-F811-A12C-3940-67F47DACC69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EA5CFE39-D82F-B632-BDB5-6FF5E2DEC5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855E8766-E85E-1C5C-00A1-05636C228B4B}"/>
              </a:ext>
            </a:extLst>
          </p:cNvPr>
          <p:cNvSpPr>
            <a:spLocks noGrp="1"/>
          </p:cNvSpPr>
          <p:nvPr>
            <p:ph type="dt" sz="half" idx="10"/>
          </p:nvPr>
        </p:nvSpPr>
        <p:spPr/>
        <p:txBody>
          <a:bodyPr/>
          <a:lstStyle/>
          <a:p>
            <a:fld id="{EBE05040-8287-4F7E-8E17-1BA66B65AE43}" type="datetime1">
              <a:rPr lang="en-IE" smtClean="0"/>
              <a:t>16/05/2025</a:t>
            </a:fld>
            <a:endParaRPr lang="en-IE"/>
          </a:p>
        </p:txBody>
      </p:sp>
      <p:sp>
        <p:nvSpPr>
          <p:cNvPr id="5" name="Footer Placeholder 4">
            <a:extLst>
              <a:ext uri="{FF2B5EF4-FFF2-40B4-BE49-F238E27FC236}">
                <a16:creationId xmlns:a16="http://schemas.microsoft.com/office/drawing/2014/main" id="{3D89EB0E-9088-531F-EADE-922C98C06F40}"/>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5CBCAEAE-80BE-0565-8EBC-824EEC2B9744}"/>
              </a:ext>
            </a:extLst>
          </p:cNvPr>
          <p:cNvSpPr>
            <a:spLocks noGrp="1"/>
          </p:cNvSpPr>
          <p:nvPr>
            <p:ph type="sldNum" sz="quarter" idx="12"/>
          </p:nvPr>
        </p:nvSpPr>
        <p:spPr/>
        <p:txBody>
          <a:bodyPr/>
          <a:lstStyle/>
          <a:p>
            <a:fld id="{FDC85815-5761-4C6B-9B2B-205E99795B9E}" type="slidenum">
              <a:rPr lang="en-IE" smtClean="0"/>
              <a:t>‹#›</a:t>
            </a:fld>
            <a:endParaRPr lang="en-IE"/>
          </a:p>
        </p:txBody>
      </p:sp>
    </p:spTree>
    <p:extLst>
      <p:ext uri="{BB962C8B-B14F-4D97-AF65-F5344CB8AC3E}">
        <p14:creationId xmlns:p14="http://schemas.microsoft.com/office/powerpoint/2010/main" val="3523833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4260" y="462455"/>
            <a:ext cx="10515600" cy="822263"/>
          </a:xfrm>
        </p:spPr>
        <p:txBody>
          <a:bodyPr>
            <a:normAutofit/>
          </a:bodyPr>
          <a:lstStyle>
            <a:lvl1pPr>
              <a:defRPr sz="3600">
                <a:solidFill>
                  <a:srgbClr val="D24726"/>
                </a:solidFill>
                <a:latin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838200" y="1625936"/>
            <a:ext cx="10515600" cy="4351338"/>
          </a:xfrm>
        </p:spPr>
        <p:txBody>
          <a:bodyPr/>
          <a:lstStyle>
            <a:lvl1pPr>
              <a:defRPr sz="1400" baseline="0">
                <a:solidFill>
                  <a:srgbClr val="595959"/>
                </a:solidFill>
                <a:latin typeface="Segoe UI Semilight" panose="020B0402040204020203" pitchFamily="34" charset="0"/>
                <a:cs typeface="Segoe UI Semilight" panose="020B0402040204020203" pitchFamily="34" charset="0"/>
              </a:defRPr>
            </a:lvl1pPr>
            <a:lvl2pPr>
              <a:defRPr sz="1200" baseline="0">
                <a:solidFill>
                  <a:srgbClr val="595959"/>
                </a:solidFill>
                <a:latin typeface="Segoe UI Semilight" panose="020B0402040204020203" pitchFamily="34" charset="0"/>
                <a:cs typeface="Segoe UI Semilight" panose="020B0402040204020203" pitchFamily="34" charset="0"/>
              </a:defRPr>
            </a:lvl2pPr>
            <a:lvl3pPr>
              <a:defRPr sz="1200" baseline="0">
                <a:solidFill>
                  <a:srgbClr val="595959"/>
                </a:solidFill>
                <a:latin typeface="Segoe UI Semilight" panose="020B0402040204020203" pitchFamily="34" charset="0"/>
                <a:cs typeface="Segoe UI Semilight" panose="020B0402040204020203" pitchFamily="34" charset="0"/>
              </a:defRPr>
            </a:lvl3pPr>
            <a:lvl4pPr>
              <a:defRPr sz="1200" baseline="0">
                <a:solidFill>
                  <a:srgbClr val="595959"/>
                </a:solidFill>
                <a:latin typeface="Segoe UI Semilight" panose="020B0402040204020203" pitchFamily="34" charset="0"/>
                <a:cs typeface="Segoe UI Semilight" panose="020B0402040204020203" pitchFamily="34" charset="0"/>
              </a:defRPr>
            </a:lvl4pPr>
            <a:lvl5pPr>
              <a:defRPr sz="1200" baseline="0">
                <a:solidFill>
                  <a:srgbClr val="595959"/>
                </a:solidFill>
                <a:latin typeface="Segoe UI Semilight" panose="020B0402040204020203" pitchFamily="34" charset="0"/>
                <a:cs typeface="Segoe UI Semilight" panose="020B04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3E20A77-C72F-49C7-B29F-D11E2B7BFD0C}" type="datetime1">
              <a:rPr lang="en-IE" smtClean="0"/>
              <a:t>16/05/2025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5E1560-7126-406C-A531-3A398E8D0EEA}" type="slidenum">
              <a:rPr lang="en-US" smtClean="0"/>
              <a:t>‹#›</a:t>
            </a:fld>
            <a:endParaRPr lang="en-US"/>
          </a:p>
        </p:txBody>
      </p:sp>
      <p:cxnSp>
        <p:nvCxnSpPr>
          <p:cNvPr id="7" name="Straight Connector 6"/>
          <p:cNvCxnSpPr/>
          <p:nvPr userDrawn="1"/>
        </p:nvCxnSpPr>
        <p:spPr>
          <a:xfrm>
            <a:off x="952500" y="1284718"/>
            <a:ext cx="103632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87885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D28A1-A85D-C847-E0A3-CFF4907E6A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E947A903-9010-3F2A-BDD5-504FE532B2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160F3A38-003E-6804-A337-FED91B39C4C8}"/>
              </a:ext>
            </a:extLst>
          </p:cNvPr>
          <p:cNvSpPr>
            <a:spLocks noGrp="1"/>
          </p:cNvSpPr>
          <p:nvPr>
            <p:ph type="dt" sz="half" idx="10"/>
          </p:nvPr>
        </p:nvSpPr>
        <p:spPr/>
        <p:txBody>
          <a:bodyPr/>
          <a:lstStyle/>
          <a:p>
            <a:fld id="{37EA718D-027B-4AC6-8DEE-E1033BE82B5F}" type="datetimeFigureOut">
              <a:rPr lang="en-IE" smtClean="0"/>
              <a:t>16/05/2025</a:t>
            </a:fld>
            <a:endParaRPr lang="en-IE"/>
          </a:p>
        </p:txBody>
      </p:sp>
      <p:sp>
        <p:nvSpPr>
          <p:cNvPr id="5" name="Footer Placeholder 4">
            <a:extLst>
              <a:ext uri="{FF2B5EF4-FFF2-40B4-BE49-F238E27FC236}">
                <a16:creationId xmlns:a16="http://schemas.microsoft.com/office/drawing/2014/main" id="{37DA3F2F-7B2E-B078-0DF5-AF1E829345C3}"/>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28D76A3B-274C-CBB2-CFD4-C804FAEA04A6}"/>
              </a:ext>
            </a:extLst>
          </p:cNvPr>
          <p:cNvSpPr>
            <a:spLocks noGrp="1"/>
          </p:cNvSpPr>
          <p:nvPr>
            <p:ph type="sldNum" sz="quarter" idx="12"/>
          </p:nvPr>
        </p:nvSpPr>
        <p:spPr/>
        <p:txBody>
          <a:bodyPr/>
          <a:lstStyle/>
          <a:p>
            <a:fld id="{974C01A7-D5B1-4394-BC9F-B5C063745D3F}" type="slidenum">
              <a:rPr lang="en-IE" smtClean="0"/>
              <a:t>‹#›</a:t>
            </a:fld>
            <a:endParaRPr lang="en-IE"/>
          </a:p>
        </p:txBody>
      </p:sp>
    </p:spTree>
    <p:extLst>
      <p:ext uri="{BB962C8B-B14F-4D97-AF65-F5344CB8AC3E}">
        <p14:creationId xmlns:p14="http://schemas.microsoft.com/office/powerpoint/2010/main" val="31335012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B9005-3440-7AB5-BCA2-E40A274B0F1C}"/>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E996410F-87BC-88BA-405A-813ED9197E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C6AA748B-1FB1-0AE0-297C-820FF013E0FC}"/>
              </a:ext>
            </a:extLst>
          </p:cNvPr>
          <p:cNvSpPr>
            <a:spLocks noGrp="1"/>
          </p:cNvSpPr>
          <p:nvPr>
            <p:ph type="dt" sz="half" idx="10"/>
          </p:nvPr>
        </p:nvSpPr>
        <p:spPr/>
        <p:txBody>
          <a:bodyPr/>
          <a:lstStyle/>
          <a:p>
            <a:fld id="{37EA718D-027B-4AC6-8DEE-E1033BE82B5F}" type="datetimeFigureOut">
              <a:rPr lang="en-IE" smtClean="0"/>
              <a:t>16/05/2025</a:t>
            </a:fld>
            <a:endParaRPr lang="en-IE"/>
          </a:p>
        </p:txBody>
      </p:sp>
      <p:sp>
        <p:nvSpPr>
          <p:cNvPr id="5" name="Footer Placeholder 4">
            <a:extLst>
              <a:ext uri="{FF2B5EF4-FFF2-40B4-BE49-F238E27FC236}">
                <a16:creationId xmlns:a16="http://schemas.microsoft.com/office/drawing/2014/main" id="{3FCCC109-C187-AC4B-1CC1-C43CC136BFF8}"/>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F0A44644-2EF5-E51A-4AF1-9223A68BFC35}"/>
              </a:ext>
            </a:extLst>
          </p:cNvPr>
          <p:cNvSpPr>
            <a:spLocks noGrp="1"/>
          </p:cNvSpPr>
          <p:nvPr>
            <p:ph type="sldNum" sz="quarter" idx="12"/>
          </p:nvPr>
        </p:nvSpPr>
        <p:spPr/>
        <p:txBody>
          <a:bodyPr/>
          <a:lstStyle/>
          <a:p>
            <a:fld id="{974C01A7-D5B1-4394-BC9F-B5C063745D3F}" type="slidenum">
              <a:rPr lang="en-IE" smtClean="0"/>
              <a:t>‹#›</a:t>
            </a:fld>
            <a:endParaRPr lang="en-IE"/>
          </a:p>
        </p:txBody>
      </p:sp>
    </p:spTree>
    <p:extLst>
      <p:ext uri="{BB962C8B-B14F-4D97-AF65-F5344CB8AC3E}">
        <p14:creationId xmlns:p14="http://schemas.microsoft.com/office/powerpoint/2010/main" val="15703514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97FB1-9058-5520-5790-0614904237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198BED2B-2A36-87CF-32DD-719AA5204AC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A5FFCA-55C4-FF8B-42E0-D95A210B09DA}"/>
              </a:ext>
            </a:extLst>
          </p:cNvPr>
          <p:cNvSpPr>
            <a:spLocks noGrp="1"/>
          </p:cNvSpPr>
          <p:nvPr>
            <p:ph type="dt" sz="half" idx="10"/>
          </p:nvPr>
        </p:nvSpPr>
        <p:spPr/>
        <p:txBody>
          <a:bodyPr/>
          <a:lstStyle/>
          <a:p>
            <a:fld id="{37EA718D-027B-4AC6-8DEE-E1033BE82B5F}" type="datetimeFigureOut">
              <a:rPr lang="en-IE" smtClean="0"/>
              <a:t>16/05/2025</a:t>
            </a:fld>
            <a:endParaRPr lang="en-IE"/>
          </a:p>
        </p:txBody>
      </p:sp>
      <p:sp>
        <p:nvSpPr>
          <p:cNvPr id="5" name="Footer Placeholder 4">
            <a:extLst>
              <a:ext uri="{FF2B5EF4-FFF2-40B4-BE49-F238E27FC236}">
                <a16:creationId xmlns:a16="http://schemas.microsoft.com/office/drawing/2014/main" id="{CA425C77-433D-B03A-1C1A-46700BBC5F11}"/>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003FD84E-F852-37D1-7A10-0AA107976C77}"/>
              </a:ext>
            </a:extLst>
          </p:cNvPr>
          <p:cNvSpPr>
            <a:spLocks noGrp="1"/>
          </p:cNvSpPr>
          <p:nvPr>
            <p:ph type="sldNum" sz="quarter" idx="12"/>
          </p:nvPr>
        </p:nvSpPr>
        <p:spPr/>
        <p:txBody>
          <a:bodyPr/>
          <a:lstStyle/>
          <a:p>
            <a:fld id="{974C01A7-D5B1-4394-BC9F-B5C063745D3F}" type="slidenum">
              <a:rPr lang="en-IE" smtClean="0"/>
              <a:t>‹#›</a:t>
            </a:fld>
            <a:endParaRPr lang="en-IE"/>
          </a:p>
        </p:txBody>
      </p:sp>
    </p:spTree>
    <p:extLst>
      <p:ext uri="{BB962C8B-B14F-4D97-AF65-F5344CB8AC3E}">
        <p14:creationId xmlns:p14="http://schemas.microsoft.com/office/powerpoint/2010/main" val="3264644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52C51-4B33-5D51-F6A0-AFC06943D814}"/>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B0D1A5B2-A7B6-6E16-900A-0EA79F62580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4BACFF92-48CA-C66D-1C07-8596113FF6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5888A5ED-5C51-0644-0C49-6E48BA3C0F75}"/>
              </a:ext>
            </a:extLst>
          </p:cNvPr>
          <p:cNvSpPr>
            <a:spLocks noGrp="1"/>
          </p:cNvSpPr>
          <p:nvPr>
            <p:ph type="dt" sz="half" idx="10"/>
          </p:nvPr>
        </p:nvSpPr>
        <p:spPr/>
        <p:txBody>
          <a:bodyPr/>
          <a:lstStyle/>
          <a:p>
            <a:fld id="{37EA718D-027B-4AC6-8DEE-E1033BE82B5F}" type="datetimeFigureOut">
              <a:rPr lang="en-IE" smtClean="0"/>
              <a:t>16/05/2025</a:t>
            </a:fld>
            <a:endParaRPr lang="en-IE"/>
          </a:p>
        </p:txBody>
      </p:sp>
      <p:sp>
        <p:nvSpPr>
          <p:cNvPr id="6" name="Footer Placeholder 5">
            <a:extLst>
              <a:ext uri="{FF2B5EF4-FFF2-40B4-BE49-F238E27FC236}">
                <a16:creationId xmlns:a16="http://schemas.microsoft.com/office/drawing/2014/main" id="{5744E236-A256-815F-19D2-E8F524E9BA48}"/>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1637DA7D-FED3-8ECB-D389-D11F0B0A9FB3}"/>
              </a:ext>
            </a:extLst>
          </p:cNvPr>
          <p:cNvSpPr>
            <a:spLocks noGrp="1"/>
          </p:cNvSpPr>
          <p:nvPr>
            <p:ph type="sldNum" sz="quarter" idx="12"/>
          </p:nvPr>
        </p:nvSpPr>
        <p:spPr/>
        <p:txBody>
          <a:bodyPr/>
          <a:lstStyle/>
          <a:p>
            <a:fld id="{974C01A7-D5B1-4394-BC9F-B5C063745D3F}" type="slidenum">
              <a:rPr lang="en-IE" smtClean="0"/>
              <a:t>‹#›</a:t>
            </a:fld>
            <a:endParaRPr lang="en-IE"/>
          </a:p>
        </p:txBody>
      </p:sp>
    </p:spTree>
    <p:extLst>
      <p:ext uri="{BB962C8B-B14F-4D97-AF65-F5344CB8AC3E}">
        <p14:creationId xmlns:p14="http://schemas.microsoft.com/office/powerpoint/2010/main" val="6840144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B6576-157C-9A76-CE22-C648DFE90AD3}"/>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AEC1201E-AC62-5CAE-3D24-CBB8DF2631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A350A0-3BC9-D7E9-1E70-ED721B8079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0874FA07-C61B-3A3A-6071-B8E1A987A7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1636FD-E5C4-9067-9B85-FFFA8E7A1E4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A55354A6-4823-B27A-EC80-8EDA8613D04C}"/>
              </a:ext>
            </a:extLst>
          </p:cNvPr>
          <p:cNvSpPr>
            <a:spLocks noGrp="1"/>
          </p:cNvSpPr>
          <p:nvPr>
            <p:ph type="dt" sz="half" idx="10"/>
          </p:nvPr>
        </p:nvSpPr>
        <p:spPr/>
        <p:txBody>
          <a:bodyPr/>
          <a:lstStyle/>
          <a:p>
            <a:fld id="{37EA718D-027B-4AC6-8DEE-E1033BE82B5F}" type="datetimeFigureOut">
              <a:rPr lang="en-IE" smtClean="0"/>
              <a:t>16/05/2025</a:t>
            </a:fld>
            <a:endParaRPr lang="en-IE"/>
          </a:p>
        </p:txBody>
      </p:sp>
      <p:sp>
        <p:nvSpPr>
          <p:cNvPr id="8" name="Footer Placeholder 7">
            <a:extLst>
              <a:ext uri="{FF2B5EF4-FFF2-40B4-BE49-F238E27FC236}">
                <a16:creationId xmlns:a16="http://schemas.microsoft.com/office/drawing/2014/main" id="{F6AA3C19-8B3A-38DB-24D1-04A5F0C2ACCB}"/>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3143F9A9-EA49-8342-1322-AF29E0D8E08B}"/>
              </a:ext>
            </a:extLst>
          </p:cNvPr>
          <p:cNvSpPr>
            <a:spLocks noGrp="1"/>
          </p:cNvSpPr>
          <p:nvPr>
            <p:ph type="sldNum" sz="quarter" idx="12"/>
          </p:nvPr>
        </p:nvSpPr>
        <p:spPr/>
        <p:txBody>
          <a:bodyPr/>
          <a:lstStyle/>
          <a:p>
            <a:fld id="{974C01A7-D5B1-4394-BC9F-B5C063745D3F}" type="slidenum">
              <a:rPr lang="en-IE" smtClean="0"/>
              <a:t>‹#›</a:t>
            </a:fld>
            <a:endParaRPr lang="en-IE"/>
          </a:p>
        </p:txBody>
      </p:sp>
    </p:spTree>
    <p:extLst>
      <p:ext uri="{BB962C8B-B14F-4D97-AF65-F5344CB8AC3E}">
        <p14:creationId xmlns:p14="http://schemas.microsoft.com/office/powerpoint/2010/main" val="6360778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6033A-BD60-E170-EB6B-85374758E9F5}"/>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7066AEB2-3653-4837-16E1-D036BBB382FE}"/>
              </a:ext>
            </a:extLst>
          </p:cNvPr>
          <p:cNvSpPr>
            <a:spLocks noGrp="1"/>
          </p:cNvSpPr>
          <p:nvPr>
            <p:ph type="dt" sz="half" idx="10"/>
          </p:nvPr>
        </p:nvSpPr>
        <p:spPr/>
        <p:txBody>
          <a:bodyPr/>
          <a:lstStyle/>
          <a:p>
            <a:fld id="{37EA718D-027B-4AC6-8DEE-E1033BE82B5F}" type="datetimeFigureOut">
              <a:rPr lang="en-IE" smtClean="0"/>
              <a:t>16/05/2025</a:t>
            </a:fld>
            <a:endParaRPr lang="en-IE"/>
          </a:p>
        </p:txBody>
      </p:sp>
      <p:sp>
        <p:nvSpPr>
          <p:cNvPr id="4" name="Footer Placeholder 3">
            <a:extLst>
              <a:ext uri="{FF2B5EF4-FFF2-40B4-BE49-F238E27FC236}">
                <a16:creationId xmlns:a16="http://schemas.microsoft.com/office/drawing/2014/main" id="{7AC032CD-A9A7-DE7F-B290-1715186918B1}"/>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3A48C835-22D4-0DD3-6EC2-7A72D116E9BE}"/>
              </a:ext>
            </a:extLst>
          </p:cNvPr>
          <p:cNvSpPr>
            <a:spLocks noGrp="1"/>
          </p:cNvSpPr>
          <p:nvPr>
            <p:ph type="sldNum" sz="quarter" idx="12"/>
          </p:nvPr>
        </p:nvSpPr>
        <p:spPr/>
        <p:txBody>
          <a:bodyPr/>
          <a:lstStyle/>
          <a:p>
            <a:fld id="{974C01A7-D5B1-4394-BC9F-B5C063745D3F}" type="slidenum">
              <a:rPr lang="en-IE" smtClean="0"/>
              <a:t>‹#›</a:t>
            </a:fld>
            <a:endParaRPr lang="en-IE"/>
          </a:p>
        </p:txBody>
      </p:sp>
    </p:spTree>
    <p:extLst>
      <p:ext uri="{BB962C8B-B14F-4D97-AF65-F5344CB8AC3E}">
        <p14:creationId xmlns:p14="http://schemas.microsoft.com/office/powerpoint/2010/main" val="28168040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4A1182-1C57-F731-4C88-A7F6F8A9D744}"/>
              </a:ext>
            </a:extLst>
          </p:cNvPr>
          <p:cNvSpPr>
            <a:spLocks noGrp="1"/>
          </p:cNvSpPr>
          <p:nvPr>
            <p:ph type="dt" sz="half" idx="10"/>
          </p:nvPr>
        </p:nvSpPr>
        <p:spPr/>
        <p:txBody>
          <a:bodyPr/>
          <a:lstStyle/>
          <a:p>
            <a:fld id="{37EA718D-027B-4AC6-8DEE-E1033BE82B5F}" type="datetimeFigureOut">
              <a:rPr lang="en-IE" smtClean="0"/>
              <a:t>16/05/2025</a:t>
            </a:fld>
            <a:endParaRPr lang="en-IE"/>
          </a:p>
        </p:txBody>
      </p:sp>
      <p:sp>
        <p:nvSpPr>
          <p:cNvPr id="3" name="Footer Placeholder 2">
            <a:extLst>
              <a:ext uri="{FF2B5EF4-FFF2-40B4-BE49-F238E27FC236}">
                <a16:creationId xmlns:a16="http://schemas.microsoft.com/office/drawing/2014/main" id="{39760483-3734-22E4-9F1F-23091B71AA62}"/>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F443CC8D-2455-04D8-8BA5-7EC47D9E917A}"/>
              </a:ext>
            </a:extLst>
          </p:cNvPr>
          <p:cNvSpPr>
            <a:spLocks noGrp="1"/>
          </p:cNvSpPr>
          <p:nvPr>
            <p:ph type="sldNum" sz="quarter" idx="12"/>
          </p:nvPr>
        </p:nvSpPr>
        <p:spPr/>
        <p:txBody>
          <a:bodyPr/>
          <a:lstStyle/>
          <a:p>
            <a:fld id="{974C01A7-D5B1-4394-BC9F-B5C063745D3F}" type="slidenum">
              <a:rPr lang="en-IE" smtClean="0"/>
              <a:t>‹#›</a:t>
            </a:fld>
            <a:endParaRPr lang="en-IE"/>
          </a:p>
        </p:txBody>
      </p:sp>
    </p:spTree>
    <p:extLst>
      <p:ext uri="{BB962C8B-B14F-4D97-AF65-F5344CB8AC3E}">
        <p14:creationId xmlns:p14="http://schemas.microsoft.com/office/powerpoint/2010/main" val="386565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D6518-168C-BB23-4B05-7870DF46846A}"/>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C39D627B-D7EF-A633-C8FB-51214E4257C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9CC3929A-DF91-9218-39FC-6DADDAA208D4}"/>
              </a:ext>
            </a:extLst>
          </p:cNvPr>
          <p:cNvSpPr>
            <a:spLocks noGrp="1"/>
          </p:cNvSpPr>
          <p:nvPr>
            <p:ph type="dt" sz="half" idx="10"/>
          </p:nvPr>
        </p:nvSpPr>
        <p:spPr/>
        <p:txBody>
          <a:bodyPr/>
          <a:lstStyle/>
          <a:p>
            <a:fld id="{FDA0C5AC-82DE-45DB-BAA7-A31D0FC8C2A5}" type="datetime1">
              <a:rPr lang="en-IE" smtClean="0"/>
              <a:t>16/05/2025</a:t>
            </a:fld>
            <a:endParaRPr lang="en-IE"/>
          </a:p>
        </p:txBody>
      </p:sp>
      <p:sp>
        <p:nvSpPr>
          <p:cNvPr id="5" name="Footer Placeholder 4">
            <a:extLst>
              <a:ext uri="{FF2B5EF4-FFF2-40B4-BE49-F238E27FC236}">
                <a16:creationId xmlns:a16="http://schemas.microsoft.com/office/drawing/2014/main" id="{B8A3A6D9-1998-E3CF-3DF0-E1BBEA325813}"/>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C4F00A2E-B17B-002F-73A2-89418BFD4143}"/>
              </a:ext>
            </a:extLst>
          </p:cNvPr>
          <p:cNvSpPr>
            <a:spLocks noGrp="1"/>
          </p:cNvSpPr>
          <p:nvPr>
            <p:ph type="sldNum" sz="quarter" idx="12"/>
          </p:nvPr>
        </p:nvSpPr>
        <p:spPr/>
        <p:txBody>
          <a:bodyPr/>
          <a:lstStyle/>
          <a:p>
            <a:fld id="{FDC85815-5761-4C6B-9B2B-205E99795B9E}" type="slidenum">
              <a:rPr lang="en-IE" smtClean="0"/>
              <a:t>‹#›</a:t>
            </a:fld>
            <a:endParaRPr lang="en-IE"/>
          </a:p>
        </p:txBody>
      </p:sp>
    </p:spTree>
    <p:extLst>
      <p:ext uri="{BB962C8B-B14F-4D97-AF65-F5344CB8AC3E}">
        <p14:creationId xmlns:p14="http://schemas.microsoft.com/office/powerpoint/2010/main" val="33674268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0A741-8858-0321-7473-0C2EF7540B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F4A34948-70ED-C477-DE6E-0E10D47627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A4B4E8FB-4DF5-0D87-6765-67ED548C4D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5DD8EA-1482-EFE3-301B-DB064833D08A}"/>
              </a:ext>
            </a:extLst>
          </p:cNvPr>
          <p:cNvSpPr>
            <a:spLocks noGrp="1"/>
          </p:cNvSpPr>
          <p:nvPr>
            <p:ph type="dt" sz="half" idx="10"/>
          </p:nvPr>
        </p:nvSpPr>
        <p:spPr/>
        <p:txBody>
          <a:bodyPr/>
          <a:lstStyle/>
          <a:p>
            <a:fld id="{37EA718D-027B-4AC6-8DEE-E1033BE82B5F}" type="datetimeFigureOut">
              <a:rPr lang="en-IE" smtClean="0"/>
              <a:t>16/05/2025</a:t>
            </a:fld>
            <a:endParaRPr lang="en-IE"/>
          </a:p>
        </p:txBody>
      </p:sp>
      <p:sp>
        <p:nvSpPr>
          <p:cNvPr id="6" name="Footer Placeholder 5">
            <a:extLst>
              <a:ext uri="{FF2B5EF4-FFF2-40B4-BE49-F238E27FC236}">
                <a16:creationId xmlns:a16="http://schemas.microsoft.com/office/drawing/2014/main" id="{7F48D4BA-55B9-E4F1-7336-02F383FB4B48}"/>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21C7B1CD-AF3E-C2E8-299A-1F191B439D3C}"/>
              </a:ext>
            </a:extLst>
          </p:cNvPr>
          <p:cNvSpPr>
            <a:spLocks noGrp="1"/>
          </p:cNvSpPr>
          <p:nvPr>
            <p:ph type="sldNum" sz="quarter" idx="12"/>
          </p:nvPr>
        </p:nvSpPr>
        <p:spPr/>
        <p:txBody>
          <a:bodyPr/>
          <a:lstStyle/>
          <a:p>
            <a:fld id="{974C01A7-D5B1-4394-BC9F-B5C063745D3F}" type="slidenum">
              <a:rPr lang="en-IE" smtClean="0"/>
              <a:t>‹#›</a:t>
            </a:fld>
            <a:endParaRPr lang="en-IE"/>
          </a:p>
        </p:txBody>
      </p:sp>
    </p:spTree>
    <p:extLst>
      <p:ext uri="{BB962C8B-B14F-4D97-AF65-F5344CB8AC3E}">
        <p14:creationId xmlns:p14="http://schemas.microsoft.com/office/powerpoint/2010/main" val="23921899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31D2C-D6B8-81F9-C025-80EF8BDCDC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6C154273-6992-6CA4-D561-597A89D5AD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7440190E-C8DB-0EB4-E25D-71B0E73D7A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48DC15-5650-DAE6-4090-CBE20E4C0471}"/>
              </a:ext>
            </a:extLst>
          </p:cNvPr>
          <p:cNvSpPr>
            <a:spLocks noGrp="1"/>
          </p:cNvSpPr>
          <p:nvPr>
            <p:ph type="dt" sz="half" idx="10"/>
          </p:nvPr>
        </p:nvSpPr>
        <p:spPr/>
        <p:txBody>
          <a:bodyPr/>
          <a:lstStyle/>
          <a:p>
            <a:fld id="{37EA718D-027B-4AC6-8DEE-E1033BE82B5F}" type="datetimeFigureOut">
              <a:rPr lang="en-IE" smtClean="0"/>
              <a:t>16/05/2025</a:t>
            </a:fld>
            <a:endParaRPr lang="en-IE"/>
          </a:p>
        </p:txBody>
      </p:sp>
      <p:sp>
        <p:nvSpPr>
          <p:cNvPr id="6" name="Footer Placeholder 5">
            <a:extLst>
              <a:ext uri="{FF2B5EF4-FFF2-40B4-BE49-F238E27FC236}">
                <a16:creationId xmlns:a16="http://schemas.microsoft.com/office/drawing/2014/main" id="{19705670-5C22-48FF-147F-98FABA88BF55}"/>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E9C82B65-994D-A823-49F7-FB5B92A6927C}"/>
              </a:ext>
            </a:extLst>
          </p:cNvPr>
          <p:cNvSpPr>
            <a:spLocks noGrp="1"/>
          </p:cNvSpPr>
          <p:nvPr>
            <p:ph type="sldNum" sz="quarter" idx="12"/>
          </p:nvPr>
        </p:nvSpPr>
        <p:spPr/>
        <p:txBody>
          <a:bodyPr/>
          <a:lstStyle/>
          <a:p>
            <a:fld id="{974C01A7-D5B1-4394-BC9F-B5C063745D3F}" type="slidenum">
              <a:rPr lang="en-IE" smtClean="0"/>
              <a:t>‹#›</a:t>
            </a:fld>
            <a:endParaRPr lang="en-IE"/>
          </a:p>
        </p:txBody>
      </p:sp>
    </p:spTree>
    <p:extLst>
      <p:ext uri="{BB962C8B-B14F-4D97-AF65-F5344CB8AC3E}">
        <p14:creationId xmlns:p14="http://schemas.microsoft.com/office/powerpoint/2010/main" val="11976481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7C003-992B-B094-63C5-448D17714CBD}"/>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32221794-06BD-86B2-F21B-1F51C17F1B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07D30EC-5568-CF93-3CD0-9304DE6B1177}"/>
              </a:ext>
            </a:extLst>
          </p:cNvPr>
          <p:cNvSpPr>
            <a:spLocks noGrp="1"/>
          </p:cNvSpPr>
          <p:nvPr>
            <p:ph type="dt" sz="half" idx="10"/>
          </p:nvPr>
        </p:nvSpPr>
        <p:spPr/>
        <p:txBody>
          <a:bodyPr/>
          <a:lstStyle/>
          <a:p>
            <a:fld id="{37EA718D-027B-4AC6-8DEE-E1033BE82B5F}" type="datetimeFigureOut">
              <a:rPr lang="en-IE" smtClean="0"/>
              <a:t>16/05/2025</a:t>
            </a:fld>
            <a:endParaRPr lang="en-IE"/>
          </a:p>
        </p:txBody>
      </p:sp>
      <p:sp>
        <p:nvSpPr>
          <p:cNvPr id="5" name="Footer Placeholder 4">
            <a:extLst>
              <a:ext uri="{FF2B5EF4-FFF2-40B4-BE49-F238E27FC236}">
                <a16:creationId xmlns:a16="http://schemas.microsoft.com/office/drawing/2014/main" id="{2BB39F24-5DA6-962E-2074-609D7C9C9FD5}"/>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D9C58D3-C48B-ABA1-9162-32891F6FC6F8}"/>
              </a:ext>
            </a:extLst>
          </p:cNvPr>
          <p:cNvSpPr>
            <a:spLocks noGrp="1"/>
          </p:cNvSpPr>
          <p:nvPr>
            <p:ph type="sldNum" sz="quarter" idx="12"/>
          </p:nvPr>
        </p:nvSpPr>
        <p:spPr/>
        <p:txBody>
          <a:bodyPr/>
          <a:lstStyle/>
          <a:p>
            <a:fld id="{974C01A7-D5B1-4394-BC9F-B5C063745D3F}" type="slidenum">
              <a:rPr lang="en-IE" smtClean="0"/>
              <a:t>‹#›</a:t>
            </a:fld>
            <a:endParaRPr lang="en-IE"/>
          </a:p>
        </p:txBody>
      </p:sp>
    </p:spTree>
    <p:extLst>
      <p:ext uri="{BB962C8B-B14F-4D97-AF65-F5344CB8AC3E}">
        <p14:creationId xmlns:p14="http://schemas.microsoft.com/office/powerpoint/2010/main" val="23139453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AFEDD8-AA61-0F1C-C8D0-A4ED5CE2675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64D6814D-1426-12DF-6433-D654EEE2F36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EE7F0BEB-C596-10F1-41E0-4CBE9A8001AA}"/>
              </a:ext>
            </a:extLst>
          </p:cNvPr>
          <p:cNvSpPr>
            <a:spLocks noGrp="1"/>
          </p:cNvSpPr>
          <p:nvPr>
            <p:ph type="dt" sz="half" idx="10"/>
          </p:nvPr>
        </p:nvSpPr>
        <p:spPr/>
        <p:txBody>
          <a:bodyPr/>
          <a:lstStyle/>
          <a:p>
            <a:fld id="{37EA718D-027B-4AC6-8DEE-E1033BE82B5F}" type="datetimeFigureOut">
              <a:rPr lang="en-IE" smtClean="0"/>
              <a:t>16/05/2025</a:t>
            </a:fld>
            <a:endParaRPr lang="en-IE"/>
          </a:p>
        </p:txBody>
      </p:sp>
      <p:sp>
        <p:nvSpPr>
          <p:cNvPr id="5" name="Footer Placeholder 4">
            <a:extLst>
              <a:ext uri="{FF2B5EF4-FFF2-40B4-BE49-F238E27FC236}">
                <a16:creationId xmlns:a16="http://schemas.microsoft.com/office/drawing/2014/main" id="{B1176CE0-5768-0FAF-9EA3-2C49A0858740}"/>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FE76E3B5-4F29-77B4-8508-B67201A3E6DE}"/>
              </a:ext>
            </a:extLst>
          </p:cNvPr>
          <p:cNvSpPr>
            <a:spLocks noGrp="1"/>
          </p:cNvSpPr>
          <p:nvPr>
            <p:ph type="sldNum" sz="quarter" idx="12"/>
          </p:nvPr>
        </p:nvSpPr>
        <p:spPr/>
        <p:txBody>
          <a:bodyPr/>
          <a:lstStyle/>
          <a:p>
            <a:fld id="{974C01A7-D5B1-4394-BC9F-B5C063745D3F}" type="slidenum">
              <a:rPr lang="en-IE" smtClean="0"/>
              <a:t>‹#›</a:t>
            </a:fld>
            <a:endParaRPr lang="en-IE"/>
          </a:p>
        </p:txBody>
      </p:sp>
    </p:spTree>
    <p:extLst>
      <p:ext uri="{BB962C8B-B14F-4D97-AF65-F5344CB8AC3E}">
        <p14:creationId xmlns:p14="http://schemas.microsoft.com/office/powerpoint/2010/main" val="247981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BF9AF-32F7-FEE0-785E-E73F564222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7BAC9635-BDEE-5FDB-CC5A-65F19B2F72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E33BB5-714A-76EC-B4C1-22F2B9141ECB}"/>
              </a:ext>
            </a:extLst>
          </p:cNvPr>
          <p:cNvSpPr>
            <a:spLocks noGrp="1"/>
          </p:cNvSpPr>
          <p:nvPr>
            <p:ph type="dt" sz="half" idx="10"/>
          </p:nvPr>
        </p:nvSpPr>
        <p:spPr/>
        <p:txBody>
          <a:bodyPr/>
          <a:lstStyle/>
          <a:p>
            <a:fld id="{AFAE9186-8942-43DF-B814-E8E8A4005FA2}" type="datetime1">
              <a:rPr lang="en-IE" smtClean="0"/>
              <a:t>16/05/2025</a:t>
            </a:fld>
            <a:endParaRPr lang="en-IE"/>
          </a:p>
        </p:txBody>
      </p:sp>
      <p:sp>
        <p:nvSpPr>
          <p:cNvPr id="5" name="Footer Placeholder 4">
            <a:extLst>
              <a:ext uri="{FF2B5EF4-FFF2-40B4-BE49-F238E27FC236}">
                <a16:creationId xmlns:a16="http://schemas.microsoft.com/office/drawing/2014/main" id="{D21A0811-E609-0C57-6EE9-1B2DF82336D6}"/>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025766CA-95F5-AA08-0DB6-85FE96D6FE43}"/>
              </a:ext>
            </a:extLst>
          </p:cNvPr>
          <p:cNvSpPr>
            <a:spLocks noGrp="1"/>
          </p:cNvSpPr>
          <p:nvPr>
            <p:ph type="sldNum" sz="quarter" idx="12"/>
          </p:nvPr>
        </p:nvSpPr>
        <p:spPr/>
        <p:txBody>
          <a:bodyPr/>
          <a:lstStyle/>
          <a:p>
            <a:fld id="{FDC85815-5761-4C6B-9B2B-205E99795B9E}" type="slidenum">
              <a:rPr lang="en-IE" smtClean="0"/>
              <a:t>‹#›</a:t>
            </a:fld>
            <a:endParaRPr lang="en-IE"/>
          </a:p>
        </p:txBody>
      </p:sp>
    </p:spTree>
    <p:extLst>
      <p:ext uri="{BB962C8B-B14F-4D97-AF65-F5344CB8AC3E}">
        <p14:creationId xmlns:p14="http://schemas.microsoft.com/office/powerpoint/2010/main" val="339747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F5752-6CB6-3202-6DDF-93ECC20D631E}"/>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CF96C30B-DBF4-31EA-B304-4AE0873788D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2033AB68-0C21-C913-99A2-68028E24C89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5A5C32B3-5742-1F24-4B95-88FD20905530}"/>
              </a:ext>
            </a:extLst>
          </p:cNvPr>
          <p:cNvSpPr>
            <a:spLocks noGrp="1"/>
          </p:cNvSpPr>
          <p:nvPr>
            <p:ph type="dt" sz="half" idx="10"/>
          </p:nvPr>
        </p:nvSpPr>
        <p:spPr/>
        <p:txBody>
          <a:bodyPr/>
          <a:lstStyle/>
          <a:p>
            <a:fld id="{8546DAEF-7E09-4EA1-A3AE-B3CB179C71EC}" type="datetime1">
              <a:rPr lang="en-IE" smtClean="0"/>
              <a:t>16/05/2025</a:t>
            </a:fld>
            <a:endParaRPr lang="en-IE"/>
          </a:p>
        </p:txBody>
      </p:sp>
      <p:sp>
        <p:nvSpPr>
          <p:cNvPr id="6" name="Footer Placeholder 5">
            <a:extLst>
              <a:ext uri="{FF2B5EF4-FFF2-40B4-BE49-F238E27FC236}">
                <a16:creationId xmlns:a16="http://schemas.microsoft.com/office/drawing/2014/main" id="{4F2F95B2-1AEE-0064-2DCB-CBB6F1BE9252}"/>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200860C3-4FFD-DF37-FAB5-627AE45E6969}"/>
              </a:ext>
            </a:extLst>
          </p:cNvPr>
          <p:cNvSpPr>
            <a:spLocks noGrp="1"/>
          </p:cNvSpPr>
          <p:nvPr>
            <p:ph type="sldNum" sz="quarter" idx="12"/>
          </p:nvPr>
        </p:nvSpPr>
        <p:spPr/>
        <p:txBody>
          <a:bodyPr/>
          <a:lstStyle/>
          <a:p>
            <a:fld id="{FDC85815-5761-4C6B-9B2B-205E99795B9E}" type="slidenum">
              <a:rPr lang="en-IE" smtClean="0"/>
              <a:t>‹#›</a:t>
            </a:fld>
            <a:endParaRPr lang="en-IE"/>
          </a:p>
        </p:txBody>
      </p:sp>
    </p:spTree>
    <p:extLst>
      <p:ext uri="{BB962C8B-B14F-4D97-AF65-F5344CB8AC3E}">
        <p14:creationId xmlns:p14="http://schemas.microsoft.com/office/powerpoint/2010/main" val="4161494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0F946-A318-E6EB-4F8C-3AA1864EA201}"/>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807351A7-734D-62DE-972D-A44EDDF4D3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66504C-37C4-BAF2-38BC-7A1BB708C4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02E5DAAB-A4B9-B20E-4255-072B6D3ED0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5F6578-9BAA-81B0-BE37-C4C1BA5113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BBDE6CD5-0F66-F57A-B96A-D78162E171B6}"/>
              </a:ext>
            </a:extLst>
          </p:cNvPr>
          <p:cNvSpPr>
            <a:spLocks noGrp="1"/>
          </p:cNvSpPr>
          <p:nvPr>
            <p:ph type="dt" sz="half" idx="10"/>
          </p:nvPr>
        </p:nvSpPr>
        <p:spPr/>
        <p:txBody>
          <a:bodyPr/>
          <a:lstStyle/>
          <a:p>
            <a:fld id="{E036F163-2DEE-4D09-8960-1973A9F36411}" type="datetime1">
              <a:rPr lang="en-IE" smtClean="0"/>
              <a:t>16/05/2025</a:t>
            </a:fld>
            <a:endParaRPr lang="en-IE"/>
          </a:p>
        </p:txBody>
      </p:sp>
      <p:sp>
        <p:nvSpPr>
          <p:cNvPr id="8" name="Footer Placeholder 7">
            <a:extLst>
              <a:ext uri="{FF2B5EF4-FFF2-40B4-BE49-F238E27FC236}">
                <a16:creationId xmlns:a16="http://schemas.microsoft.com/office/drawing/2014/main" id="{05F85CF8-FE6F-B74B-F468-69CDE6DD43BC}"/>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ADC29905-8F97-764F-B6BB-66460FEA8B62}"/>
              </a:ext>
            </a:extLst>
          </p:cNvPr>
          <p:cNvSpPr>
            <a:spLocks noGrp="1"/>
          </p:cNvSpPr>
          <p:nvPr>
            <p:ph type="sldNum" sz="quarter" idx="12"/>
          </p:nvPr>
        </p:nvSpPr>
        <p:spPr/>
        <p:txBody>
          <a:bodyPr/>
          <a:lstStyle/>
          <a:p>
            <a:fld id="{FDC85815-5761-4C6B-9B2B-205E99795B9E}" type="slidenum">
              <a:rPr lang="en-IE" smtClean="0"/>
              <a:t>‹#›</a:t>
            </a:fld>
            <a:endParaRPr lang="en-IE"/>
          </a:p>
        </p:txBody>
      </p:sp>
    </p:spTree>
    <p:extLst>
      <p:ext uri="{BB962C8B-B14F-4D97-AF65-F5344CB8AC3E}">
        <p14:creationId xmlns:p14="http://schemas.microsoft.com/office/powerpoint/2010/main" val="3066108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795EF-04C6-2F4F-8EA4-B97359EF3C97}"/>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9C4ECF39-7054-1D49-95F1-CC75AAD9D109}"/>
              </a:ext>
            </a:extLst>
          </p:cNvPr>
          <p:cNvSpPr>
            <a:spLocks noGrp="1"/>
          </p:cNvSpPr>
          <p:nvPr>
            <p:ph type="dt" sz="half" idx="10"/>
          </p:nvPr>
        </p:nvSpPr>
        <p:spPr/>
        <p:txBody>
          <a:bodyPr/>
          <a:lstStyle/>
          <a:p>
            <a:fld id="{96D03C3D-0EA9-474A-87A7-8B3FEA5929CA}" type="datetime1">
              <a:rPr lang="en-IE" smtClean="0"/>
              <a:t>16/05/2025</a:t>
            </a:fld>
            <a:endParaRPr lang="en-IE"/>
          </a:p>
        </p:txBody>
      </p:sp>
      <p:sp>
        <p:nvSpPr>
          <p:cNvPr id="4" name="Footer Placeholder 3">
            <a:extLst>
              <a:ext uri="{FF2B5EF4-FFF2-40B4-BE49-F238E27FC236}">
                <a16:creationId xmlns:a16="http://schemas.microsoft.com/office/drawing/2014/main" id="{79BB032C-189C-5BEF-BAF6-2438CA0D5D99}"/>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AA8EEF07-8A9B-FD38-B278-02458C00E43F}"/>
              </a:ext>
            </a:extLst>
          </p:cNvPr>
          <p:cNvSpPr>
            <a:spLocks noGrp="1"/>
          </p:cNvSpPr>
          <p:nvPr>
            <p:ph type="sldNum" sz="quarter" idx="12"/>
          </p:nvPr>
        </p:nvSpPr>
        <p:spPr/>
        <p:txBody>
          <a:bodyPr/>
          <a:lstStyle/>
          <a:p>
            <a:fld id="{FDC85815-5761-4C6B-9B2B-205E99795B9E}" type="slidenum">
              <a:rPr lang="en-IE" smtClean="0"/>
              <a:t>‹#›</a:t>
            </a:fld>
            <a:endParaRPr lang="en-IE"/>
          </a:p>
        </p:txBody>
      </p:sp>
    </p:spTree>
    <p:extLst>
      <p:ext uri="{BB962C8B-B14F-4D97-AF65-F5344CB8AC3E}">
        <p14:creationId xmlns:p14="http://schemas.microsoft.com/office/powerpoint/2010/main" val="2929438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F98D50-817C-6EF1-07B9-C79690C56651}"/>
              </a:ext>
            </a:extLst>
          </p:cNvPr>
          <p:cNvSpPr>
            <a:spLocks noGrp="1"/>
          </p:cNvSpPr>
          <p:nvPr>
            <p:ph type="dt" sz="half" idx="10"/>
          </p:nvPr>
        </p:nvSpPr>
        <p:spPr/>
        <p:txBody>
          <a:bodyPr/>
          <a:lstStyle/>
          <a:p>
            <a:fld id="{A35E432E-B315-49A2-9F50-EDA44578397E}" type="datetime1">
              <a:rPr lang="en-IE" smtClean="0"/>
              <a:t>16/05/2025</a:t>
            </a:fld>
            <a:endParaRPr lang="en-IE"/>
          </a:p>
        </p:txBody>
      </p:sp>
      <p:sp>
        <p:nvSpPr>
          <p:cNvPr id="3" name="Footer Placeholder 2">
            <a:extLst>
              <a:ext uri="{FF2B5EF4-FFF2-40B4-BE49-F238E27FC236}">
                <a16:creationId xmlns:a16="http://schemas.microsoft.com/office/drawing/2014/main" id="{A911ED7B-9F13-A75F-2885-A65FA6CA528F}"/>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8507530F-FAEE-636B-118C-EB71CB34F7B7}"/>
              </a:ext>
            </a:extLst>
          </p:cNvPr>
          <p:cNvSpPr>
            <a:spLocks noGrp="1"/>
          </p:cNvSpPr>
          <p:nvPr>
            <p:ph type="sldNum" sz="quarter" idx="12"/>
          </p:nvPr>
        </p:nvSpPr>
        <p:spPr/>
        <p:txBody>
          <a:bodyPr/>
          <a:lstStyle/>
          <a:p>
            <a:fld id="{FDC85815-5761-4C6B-9B2B-205E99795B9E}" type="slidenum">
              <a:rPr lang="en-IE" smtClean="0"/>
              <a:t>‹#›</a:t>
            </a:fld>
            <a:endParaRPr lang="en-IE"/>
          </a:p>
        </p:txBody>
      </p:sp>
    </p:spTree>
    <p:extLst>
      <p:ext uri="{BB962C8B-B14F-4D97-AF65-F5344CB8AC3E}">
        <p14:creationId xmlns:p14="http://schemas.microsoft.com/office/powerpoint/2010/main" val="1393155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3BB30-DFE5-5108-C0C1-9ED6F1BFFA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D702A864-0F2A-0713-D47E-2BC90A9E20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038BABEF-4E4E-5503-CF28-4BBCF301CE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D71112-3B40-B8D7-BB73-5C091CACAF14}"/>
              </a:ext>
            </a:extLst>
          </p:cNvPr>
          <p:cNvSpPr>
            <a:spLocks noGrp="1"/>
          </p:cNvSpPr>
          <p:nvPr>
            <p:ph type="dt" sz="half" idx="10"/>
          </p:nvPr>
        </p:nvSpPr>
        <p:spPr/>
        <p:txBody>
          <a:bodyPr/>
          <a:lstStyle/>
          <a:p>
            <a:fld id="{A07365EE-5524-4519-AADB-7A5CAF59039D}" type="datetime1">
              <a:rPr lang="en-IE" smtClean="0"/>
              <a:t>16/05/2025</a:t>
            </a:fld>
            <a:endParaRPr lang="en-IE"/>
          </a:p>
        </p:txBody>
      </p:sp>
      <p:sp>
        <p:nvSpPr>
          <p:cNvPr id="6" name="Footer Placeholder 5">
            <a:extLst>
              <a:ext uri="{FF2B5EF4-FFF2-40B4-BE49-F238E27FC236}">
                <a16:creationId xmlns:a16="http://schemas.microsoft.com/office/drawing/2014/main" id="{161FDDF1-9043-C576-46B5-B79A169EDBDD}"/>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75FEA529-0FEB-577D-FC64-F957F76B914B}"/>
              </a:ext>
            </a:extLst>
          </p:cNvPr>
          <p:cNvSpPr>
            <a:spLocks noGrp="1"/>
          </p:cNvSpPr>
          <p:nvPr>
            <p:ph type="sldNum" sz="quarter" idx="12"/>
          </p:nvPr>
        </p:nvSpPr>
        <p:spPr/>
        <p:txBody>
          <a:bodyPr/>
          <a:lstStyle/>
          <a:p>
            <a:fld id="{FDC85815-5761-4C6B-9B2B-205E99795B9E}" type="slidenum">
              <a:rPr lang="en-IE" smtClean="0"/>
              <a:t>‹#›</a:t>
            </a:fld>
            <a:endParaRPr lang="en-IE"/>
          </a:p>
        </p:txBody>
      </p:sp>
    </p:spTree>
    <p:extLst>
      <p:ext uri="{BB962C8B-B14F-4D97-AF65-F5344CB8AC3E}">
        <p14:creationId xmlns:p14="http://schemas.microsoft.com/office/powerpoint/2010/main" val="3339417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3C98A-C60F-154B-DE88-3E0A4E56EC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40D1ADA1-F2B5-1D36-0EC0-D50460F01E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3CA14F90-F5F1-ECE8-CCFC-308D3B213B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91799C-4AB6-2F4D-1C84-EFBDA4B3FD01}"/>
              </a:ext>
            </a:extLst>
          </p:cNvPr>
          <p:cNvSpPr>
            <a:spLocks noGrp="1"/>
          </p:cNvSpPr>
          <p:nvPr>
            <p:ph type="dt" sz="half" idx="10"/>
          </p:nvPr>
        </p:nvSpPr>
        <p:spPr/>
        <p:txBody>
          <a:bodyPr/>
          <a:lstStyle/>
          <a:p>
            <a:fld id="{AA0805A6-2132-4C7A-9EB2-85B4FDA26EC7}" type="datetime1">
              <a:rPr lang="en-IE" smtClean="0"/>
              <a:t>16/05/2025</a:t>
            </a:fld>
            <a:endParaRPr lang="en-IE"/>
          </a:p>
        </p:txBody>
      </p:sp>
      <p:sp>
        <p:nvSpPr>
          <p:cNvPr id="6" name="Footer Placeholder 5">
            <a:extLst>
              <a:ext uri="{FF2B5EF4-FFF2-40B4-BE49-F238E27FC236}">
                <a16:creationId xmlns:a16="http://schemas.microsoft.com/office/drawing/2014/main" id="{C4D489F8-93F6-63F4-BF67-901D16AD6A1A}"/>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9EC38CF1-3EA7-42B1-0958-B7D18DCB6892}"/>
              </a:ext>
            </a:extLst>
          </p:cNvPr>
          <p:cNvSpPr>
            <a:spLocks noGrp="1"/>
          </p:cNvSpPr>
          <p:nvPr>
            <p:ph type="sldNum" sz="quarter" idx="12"/>
          </p:nvPr>
        </p:nvSpPr>
        <p:spPr/>
        <p:txBody>
          <a:bodyPr/>
          <a:lstStyle/>
          <a:p>
            <a:fld id="{FDC85815-5761-4C6B-9B2B-205E99795B9E}" type="slidenum">
              <a:rPr lang="en-IE" smtClean="0"/>
              <a:t>‹#›</a:t>
            </a:fld>
            <a:endParaRPr lang="en-IE"/>
          </a:p>
        </p:txBody>
      </p:sp>
    </p:spTree>
    <p:extLst>
      <p:ext uri="{BB962C8B-B14F-4D97-AF65-F5344CB8AC3E}">
        <p14:creationId xmlns:p14="http://schemas.microsoft.com/office/powerpoint/2010/main" val="1773732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F721C7-908C-7FBA-9FD9-7E105C6435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17528F61-CFC4-5C63-45A7-32195E9B3E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E6AE3224-CAB5-58F2-B4EE-B7688CFFAD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C563BB-A497-44E8-81E7-2C59A8B28D7A}" type="datetime1">
              <a:rPr lang="en-IE" smtClean="0"/>
              <a:t>16/05/2025</a:t>
            </a:fld>
            <a:endParaRPr lang="en-IE"/>
          </a:p>
        </p:txBody>
      </p:sp>
      <p:sp>
        <p:nvSpPr>
          <p:cNvPr id="5" name="Footer Placeholder 4">
            <a:extLst>
              <a:ext uri="{FF2B5EF4-FFF2-40B4-BE49-F238E27FC236}">
                <a16:creationId xmlns:a16="http://schemas.microsoft.com/office/drawing/2014/main" id="{BB586790-83D5-8B80-ABE5-C845602352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446BDE97-3BAB-A170-D56B-245B695470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C85815-5761-4C6B-9B2B-205E99795B9E}" type="slidenum">
              <a:rPr lang="en-IE" smtClean="0"/>
              <a:t>‹#›</a:t>
            </a:fld>
            <a:endParaRPr lang="en-IE"/>
          </a:p>
        </p:txBody>
      </p:sp>
    </p:spTree>
    <p:extLst>
      <p:ext uri="{BB962C8B-B14F-4D97-AF65-F5344CB8AC3E}">
        <p14:creationId xmlns:p14="http://schemas.microsoft.com/office/powerpoint/2010/main" val="3844509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0BB81D-4031-49FE-96F3-B03AFFC87AA5}" type="datetime1">
              <a:rPr lang="en-IE" smtClean="0"/>
              <a:t>16/05/2025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E1560-7126-406C-A531-3A398E8D0EEA}" type="slidenum">
              <a:rPr lang="en-US" smtClean="0"/>
              <a:t>‹#›</a:t>
            </a:fld>
            <a:endParaRPr lang="en-US"/>
          </a:p>
        </p:txBody>
      </p:sp>
    </p:spTree>
    <p:extLst>
      <p:ext uri="{BB962C8B-B14F-4D97-AF65-F5344CB8AC3E}">
        <p14:creationId xmlns:p14="http://schemas.microsoft.com/office/powerpoint/2010/main" val="1193640635"/>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1C152B-F584-B4EF-7151-D270602DFE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83AC69F7-9634-D7DF-CBD7-7BA490E6B0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3E6203C-A329-D8F1-B79C-CA29CCC8EA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7EA718D-027B-4AC6-8DEE-E1033BE82B5F}" type="datetimeFigureOut">
              <a:rPr lang="en-IE" smtClean="0"/>
              <a:t>16/05/2025</a:t>
            </a:fld>
            <a:endParaRPr lang="en-IE"/>
          </a:p>
        </p:txBody>
      </p:sp>
      <p:sp>
        <p:nvSpPr>
          <p:cNvPr id="5" name="Footer Placeholder 4">
            <a:extLst>
              <a:ext uri="{FF2B5EF4-FFF2-40B4-BE49-F238E27FC236}">
                <a16:creationId xmlns:a16="http://schemas.microsoft.com/office/drawing/2014/main" id="{0741A1A0-50CB-D91F-0CB1-BBB17D2115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E"/>
          </a:p>
        </p:txBody>
      </p:sp>
      <p:sp>
        <p:nvSpPr>
          <p:cNvPr id="6" name="Slide Number Placeholder 5">
            <a:extLst>
              <a:ext uri="{FF2B5EF4-FFF2-40B4-BE49-F238E27FC236}">
                <a16:creationId xmlns:a16="http://schemas.microsoft.com/office/drawing/2014/main" id="{3F2C0B8C-DBCB-E3FB-DDB3-4A1F28FD21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74C01A7-D5B1-4394-BC9F-B5C063745D3F}" type="slidenum">
              <a:rPr lang="en-IE" smtClean="0"/>
              <a:t>‹#›</a:t>
            </a:fld>
            <a:endParaRPr lang="en-IE"/>
          </a:p>
        </p:txBody>
      </p:sp>
    </p:spTree>
    <p:extLst>
      <p:ext uri="{BB962C8B-B14F-4D97-AF65-F5344CB8AC3E}">
        <p14:creationId xmlns:p14="http://schemas.microsoft.com/office/powerpoint/2010/main" val="1858756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Brendan@prsiconsultancy.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hyperlink" Target="mailto:pensioncaringsupports@welfare.ie" TargetMode="External"/><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services.mywelfare.ie/en/sales-pages/what-is-mygovid"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FC973-A209-7FA1-3CEE-D2055B2559BC}"/>
              </a:ext>
            </a:extLst>
          </p:cNvPr>
          <p:cNvSpPr>
            <a:spLocks noGrp="1"/>
          </p:cNvSpPr>
          <p:nvPr>
            <p:ph type="title"/>
          </p:nvPr>
        </p:nvSpPr>
        <p:spPr/>
        <p:txBody>
          <a:bodyPr>
            <a:normAutofit/>
          </a:bodyPr>
          <a:lstStyle/>
          <a:p>
            <a:pPr algn="ctr"/>
            <a:r>
              <a:rPr lang="en-IE" sz="3200" dirty="0"/>
              <a:t>PRSI &amp; Welfare Pension Presentation</a:t>
            </a:r>
            <a:br>
              <a:rPr lang="en-IE" sz="3200" dirty="0"/>
            </a:br>
            <a:r>
              <a:rPr lang="en-IE" sz="3200" dirty="0"/>
              <a:t>Galway University </a:t>
            </a:r>
          </a:p>
        </p:txBody>
      </p:sp>
      <p:sp>
        <p:nvSpPr>
          <p:cNvPr id="3" name="Content Placeholder 2">
            <a:extLst>
              <a:ext uri="{FF2B5EF4-FFF2-40B4-BE49-F238E27FC236}">
                <a16:creationId xmlns:a16="http://schemas.microsoft.com/office/drawing/2014/main" id="{7A6125E0-2F25-4AD4-9A58-EB6C45F8CEDF}"/>
              </a:ext>
            </a:extLst>
          </p:cNvPr>
          <p:cNvSpPr>
            <a:spLocks noGrp="1"/>
          </p:cNvSpPr>
          <p:nvPr>
            <p:ph idx="1"/>
          </p:nvPr>
        </p:nvSpPr>
        <p:spPr>
          <a:xfrm>
            <a:off x="838200" y="1843210"/>
            <a:ext cx="10515600" cy="4351338"/>
          </a:xfrm>
        </p:spPr>
        <p:txBody>
          <a:bodyPr>
            <a:normAutofit lnSpcReduction="10000"/>
          </a:bodyPr>
          <a:lstStyle/>
          <a:p>
            <a:pPr marL="0" indent="0">
              <a:buNone/>
            </a:pPr>
            <a:r>
              <a:rPr lang="en-IE" dirty="0"/>
              <a:t>19</a:t>
            </a:r>
            <a:r>
              <a:rPr lang="en-IE" baseline="30000" dirty="0"/>
              <a:t>th</a:t>
            </a:r>
            <a:r>
              <a:rPr lang="en-IE" dirty="0"/>
              <a:t> May 2025</a:t>
            </a:r>
          </a:p>
          <a:p>
            <a:endParaRPr lang="en-IE" dirty="0"/>
          </a:p>
          <a:p>
            <a:endParaRPr lang="en-IE" dirty="0"/>
          </a:p>
          <a:p>
            <a:endParaRPr lang="en-IE" dirty="0"/>
          </a:p>
          <a:p>
            <a:pPr marL="0" indent="0">
              <a:buNone/>
            </a:pPr>
            <a:r>
              <a:rPr lang="en-IE" dirty="0"/>
              <a:t>On behalf of Cornmarket Group Financial Services</a:t>
            </a:r>
          </a:p>
          <a:p>
            <a:pPr marL="0" indent="0">
              <a:buNone/>
            </a:pPr>
            <a:r>
              <a:rPr lang="en-IE" sz="2000" dirty="0"/>
              <a:t>Presented by:</a:t>
            </a:r>
          </a:p>
          <a:p>
            <a:pPr marL="0" indent="0">
              <a:buNone/>
            </a:pPr>
            <a:r>
              <a:rPr lang="en-IE" sz="2000" dirty="0"/>
              <a:t>Brendan Casey PRSI Consultant</a:t>
            </a:r>
          </a:p>
          <a:p>
            <a:pPr marL="0" indent="0">
              <a:buNone/>
            </a:pPr>
            <a:r>
              <a:rPr lang="en-IE" sz="2000" dirty="0"/>
              <a:t>PRSI Consultancy Ltd</a:t>
            </a:r>
          </a:p>
          <a:p>
            <a:pPr marL="0" indent="0">
              <a:buNone/>
            </a:pPr>
            <a:r>
              <a:rPr lang="en-IE" sz="2000" dirty="0">
                <a:hlinkClick r:id="rId2"/>
              </a:rPr>
              <a:t>Brendan@prsiconsultancy.com</a:t>
            </a:r>
            <a:endParaRPr lang="en-IE" sz="2000" dirty="0"/>
          </a:p>
          <a:p>
            <a:pPr marL="0" indent="0">
              <a:buNone/>
            </a:pPr>
            <a:r>
              <a:rPr lang="en-IE" sz="2000" dirty="0"/>
              <a:t>M 087 6899610</a:t>
            </a:r>
          </a:p>
        </p:txBody>
      </p:sp>
      <p:sp>
        <p:nvSpPr>
          <p:cNvPr id="4" name="Slide Number Placeholder 3">
            <a:extLst>
              <a:ext uri="{FF2B5EF4-FFF2-40B4-BE49-F238E27FC236}">
                <a16:creationId xmlns:a16="http://schemas.microsoft.com/office/drawing/2014/main" id="{B44FFF8A-FE07-7C7A-13B7-D8DE616AA468}"/>
              </a:ext>
            </a:extLst>
          </p:cNvPr>
          <p:cNvSpPr>
            <a:spLocks noGrp="1"/>
          </p:cNvSpPr>
          <p:nvPr>
            <p:ph type="sldNum" sz="quarter" idx="12"/>
          </p:nvPr>
        </p:nvSpPr>
        <p:spPr/>
        <p:txBody>
          <a:bodyPr/>
          <a:lstStyle/>
          <a:p>
            <a:fld id="{FDC85815-5761-4C6B-9B2B-205E99795B9E}" type="slidenum">
              <a:rPr lang="en-IE" smtClean="0"/>
              <a:t>1</a:t>
            </a:fld>
            <a:endParaRPr lang="en-IE"/>
          </a:p>
        </p:txBody>
      </p:sp>
    </p:spTree>
    <p:extLst>
      <p:ext uri="{BB962C8B-B14F-4D97-AF65-F5344CB8AC3E}">
        <p14:creationId xmlns:p14="http://schemas.microsoft.com/office/powerpoint/2010/main" val="693744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rmAutofit/>
          </a:bodyPr>
          <a:lstStyle/>
          <a:p>
            <a:r>
              <a:rPr kumimoji="0" lang="en-US" sz="3000" b="0" i="0" u="none" strike="noStrike" kern="1200" cap="none" spc="0" normalizeH="0" baseline="0" noProof="0" dirty="0">
                <a:ln>
                  <a:noFill/>
                </a:ln>
                <a:solidFill>
                  <a:srgbClr val="D24726"/>
                </a:solidFill>
                <a:effectLst/>
                <a:uLnTx/>
                <a:uFillTx/>
                <a:latin typeface="Gill Sans MT" panose="020B0502020104020203" pitchFamily="34" charset="0"/>
                <a:ea typeface="Segoe UI Light" panose="020B0702040204020203" pitchFamily="34" charset="0"/>
                <a:cs typeface="Segoe UI" panose="020B0502040204020203" pitchFamily="34" charset="0"/>
              </a:rPr>
              <a:t>Pre-April 1995 retiree:  Welfare Do’s and Don’ts</a:t>
            </a:r>
            <a:endParaRPr lang="en-US" sz="30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280159"/>
            <a:ext cx="10465450" cy="4962985"/>
          </a:xfrm>
          <a:prstGeom prst="rect">
            <a:avLst/>
          </a:prstGeom>
          <a:ln w="57150">
            <a:noFill/>
          </a:ln>
        </p:spPr>
        <p:txBody>
          <a:bodyPr vert="horz" lIns="91440" tIns="45720" rIns="91440" bIns="45720" numCol="1" rtlCol="0" anchor="t">
            <a:noAutofit/>
          </a:bodyPr>
          <a:lstStyle/>
          <a:p>
            <a:pPr marL="494100" marR="0" lvl="0" indent="-4572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If you can achieve the 260 weeks target,</a:t>
            </a:r>
            <a:r>
              <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a:t>
            </a: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work for at least 1</a:t>
            </a:r>
            <a:r>
              <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week of Class A employment before the end of the year of retirement as this will guarantee “Change of Status” Credits backdated from the week you took up employment to the 1st January of the previous year.  You could, potentially, add </a:t>
            </a: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100 weeks of credits to the records that will be used when calculating </a:t>
            </a:r>
            <a:r>
              <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your State Pension Contributory pension. The Change of Status Credits will not be counted as weeks of employment for the purposes of meeting the 260 weeks of PRSI paid</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
        <p:nvSpPr>
          <p:cNvPr id="3" name="Slide Number Placeholder 2">
            <a:extLst>
              <a:ext uri="{FF2B5EF4-FFF2-40B4-BE49-F238E27FC236}">
                <a16:creationId xmlns:a16="http://schemas.microsoft.com/office/drawing/2014/main" id="{F23E8688-9A17-8EF7-BC82-0869F68564DC}"/>
              </a:ext>
            </a:extLst>
          </p:cNvPr>
          <p:cNvSpPr>
            <a:spLocks noGrp="1"/>
          </p:cNvSpPr>
          <p:nvPr>
            <p:ph type="sldNum" sz="quarter" idx="12"/>
          </p:nvPr>
        </p:nvSpPr>
        <p:spPr/>
        <p:txBody>
          <a:bodyPr/>
          <a:lstStyle/>
          <a:p>
            <a:fld id="{475E1560-7126-406C-A531-3A398E8D0EEA}" type="slidenum">
              <a:rPr lang="en-US" smtClean="0"/>
              <a:t>10</a:t>
            </a:fld>
            <a:endParaRPr lang="en-US"/>
          </a:p>
        </p:txBody>
      </p:sp>
    </p:spTree>
    <p:extLst>
      <p:ext uri="{BB962C8B-B14F-4D97-AF65-F5344CB8AC3E}">
        <p14:creationId xmlns:p14="http://schemas.microsoft.com/office/powerpoint/2010/main" val="1926805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2887CA-757F-2D52-41B6-A64A4D18B7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69BE3B-FF1F-1343-451F-8A380B7DE1A6}"/>
              </a:ext>
            </a:extLst>
          </p:cNvPr>
          <p:cNvSpPr>
            <a:spLocks noGrp="1"/>
          </p:cNvSpPr>
          <p:nvPr>
            <p:ph type="title"/>
          </p:nvPr>
        </p:nvSpPr>
        <p:spPr/>
        <p:txBody>
          <a:bodyPr>
            <a:normAutofit/>
          </a:bodyPr>
          <a:lstStyle/>
          <a:p>
            <a:r>
              <a:rPr kumimoji="0" lang="en-US" sz="3000" b="0" i="0" u="none" strike="noStrike" kern="1200" cap="none" spc="0" normalizeH="0" baseline="0" noProof="0" dirty="0">
                <a:ln>
                  <a:noFill/>
                </a:ln>
                <a:solidFill>
                  <a:srgbClr val="D24726"/>
                </a:solidFill>
                <a:effectLst/>
                <a:uLnTx/>
                <a:uFillTx/>
                <a:latin typeface="Gill Sans MT" panose="020B0502020104020203" pitchFamily="34" charset="0"/>
                <a:ea typeface="Segoe UI Light" panose="020B0702040204020203" pitchFamily="34" charset="0"/>
                <a:cs typeface="Segoe UI" panose="020B0502040204020203" pitchFamily="34" charset="0"/>
              </a:rPr>
              <a:t>Pre-April 1995 retiree:  Welfare Do’s and Don’ts</a:t>
            </a:r>
            <a:endParaRPr lang="en-US" sz="30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a:extLst>
              <a:ext uri="{FF2B5EF4-FFF2-40B4-BE49-F238E27FC236}">
                <a16:creationId xmlns:a16="http://schemas.microsoft.com/office/drawing/2014/main" id="{152DE486-7F3B-3368-F468-5B5B8FA8CF05}"/>
              </a:ext>
            </a:extLst>
          </p:cNvPr>
          <p:cNvSpPr txBox="1">
            <a:spLocks/>
          </p:cNvSpPr>
          <p:nvPr/>
        </p:nvSpPr>
        <p:spPr>
          <a:xfrm>
            <a:off x="850250" y="1280159"/>
            <a:ext cx="10465450" cy="4962985"/>
          </a:xfrm>
          <a:prstGeom prst="rect">
            <a:avLst/>
          </a:prstGeom>
          <a:ln w="57150">
            <a:noFill/>
          </a:ln>
        </p:spPr>
        <p:txBody>
          <a:bodyPr vert="horz" lIns="91440" tIns="45720" rIns="91440" bIns="45720" numCol="1" rtlCol="0" anchor="t">
            <a:noAutofit/>
          </a:bodyPr>
          <a:lstStyle/>
          <a:p>
            <a:pPr marL="494100" marR="0" lvl="0" indent="-4572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N</a:t>
            </a:r>
            <a:r>
              <a:rPr kumimoji="0" lang="en-US" sz="2800" b="0" i="0" u="none" strike="noStrike" kern="1200" cap="none" spc="0" normalizeH="0" baseline="0" noProof="0" dirty="0" err="1">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ote</a:t>
            </a:r>
            <a:r>
              <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a:t>
            </a: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T</a:t>
            </a:r>
            <a:r>
              <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he Change of Status Credits will never appear on any records supplied to you by the Department</a:t>
            </a: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however, they will be included when they are making a formal decision on your State Pension entitlement)</a:t>
            </a:r>
            <a:endPar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
        <p:nvSpPr>
          <p:cNvPr id="3" name="Slide Number Placeholder 2">
            <a:extLst>
              <a:ext uri="{FF2B5EF4-FFF2-40B4-BE49-F238E27FC236}">
                <a16:creationId xmlns:a16="http://schemas.microsoft.com/office/drawing/2014/main" id="{9B01F2CA-9277-390A-80B7-545C92403A08}"/>
              </a:ext>
            </a:extLst>
          </p:cNvPr>
          <p:cNvSpPr>
            <a:spLocks noGrp="1"/>
          </p:cNvSpPr>
          <p:nvPr>
            <p:ph type="sldNum" sz="quarter" idx="12"/>
          </p:nvPr>
        </p:nvSpPr>
        <p:spPr/>
        <p:txBody>
          <a:bodyPr/>
          <a:lstStyle/>
          <a:p>
            <a:fld id="{475E1560-7126-406C-A531-3A398E8D0EEA}" type="slidenum">
              <a:rPr lang="en-US" smtClean="0"/>
              <a:t>11</a:t>
            </a:fld>
            <a:endParaRPr lang="en-US"/>
          </a:p>
        </p:txBody>
      </p:sp>
    </p:spTree>
    <p:extLst>
      <p:ext uri="{BB962C8B-B14F-4D97-AF65-F5344CB8AC3E}">
        <p14:creationId xmlns:p14="http://schemas.microsoft.com/office/powerpoint/2010/main" val="3139301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rmAutofit/>
          </a:bodyPr>
          <a:lstStyle/>
          <a:p>
            <a:r>
              <a:rPr kumimoji="0" lang="en-US" sz="3000" b="0" i="0" u="none" strike="noStrike" kern="1200" cap="none" spc="0" normalizeH="0" baseline="0" noProof="0" dirty="0">
                <a:ln>
                  <a:noFill/>
                </a:ln>
                <a:solidFill>
                  <a:srgbClr val="D24726"/>
                </a:solidFill>
                <a:effectLst/>
                <a:uLnTx/>
                <a:uFillTx/>
                <a:latin typeface="Gill Sans MT" panose="020B0502020104020203" pitchFamily="34" charset="0"/>
                <a:ea typeface="Segoe UI Light" panose="020B0702040204020203" pitchFamily="34" charset="0"/>
                <a:cs typeface="Segoe UI" panose="020B0502040204020203" pitchFamily="34" charset="0"/>
              </a:rPr>
              <a:t>Pre-April 1995 retiree:  Welfare Do’s and Don’ts</a:t>
            </a:r>
            <a:endParaRPr lang="en-US" sz="30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219199"/>
            <a:ext cx="10465450" cy="5364481"/>
          </a:xfrm>
          <a:prstGeom prst="rect">
            <a:avLst/>
          </a:prstGeom>
          <a:ln w="57150">
            <a:noFill/>
          </a:ln>
        </p:spPr>
        <p:txBody>
          <a:bodyPr vert="horz" lIns="91440" tIns="45720" rIns="91440" bIns="45720" numCol="1" rtlCol="0" anchor="t">
            <a:noAutofit/>
          </a:bodyPr>
          <a:lstStyle/>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Sample: Retiring 1st November 2025 (43 weeks @ Class D, will not be used in Welfare State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P</a:t>
            </a:r>
            <a:r>
              <a:rPr kumimoji="0" lang="en-US" sz="2400" b="0" i="0" u="none" strike="noStrike" kern="1200" cap="none" spc="0" normalizeH="0" baseline="0" noProof="0" dirty="0" err="1">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ension</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calculation), takes up employment paying Class A on the 1</a:t>
            </a:r>
            <a:r>
              <a:rPr kumimoji="0" lang="en-US" sz="2400" b="0" i="0" u="none" strike="noStrike" kern="1200" cap="none" spc="0" normalizeH="0" baseline="3000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st</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December 2025, the reckonable for pension records for 2024 and 2025 changes to</a:t>
            </a:r>
          </a:p>
          <a:p>
            <a:pPr marL="494100" lvl="1">
              <a:lnSpc>
                <a:spcPct val="120000"/>
              </a:lnSpc>
              <a:spcBef>
                <a:spcPts val="1000"/>
              </a:spcBef>
              <a:buClr>
                <a:srgbClr val="B71E42"/>
              </a:buClr>
              <a:buSzPct val="100000"/>
              <a:defRPr/>
            </a:pPr>
            <a:r>
              <a:rPr kumimoji="0" lang="en-US" sz="2400" b="0" i="0" u="none" strike="noStrike" kern="1200" cap="none" spc="0" normalizeH="0" baseline="0" noProof="0" dirty="0">
                <a:ln>
                  <a:noFill/>
                </a:ln>
                <a:solidFill>
                  <a:srgbClr val="FF0000"/>
                </a:solidFill>
                <a:effectLst/>
                <a:uLnTx/>
                <a:uFillTx/>
                <a:latin typeface="Gill Sans MT" panose="020B0502020104020203" pitchFamily="34" charset="0"/>
                <a:ea typeface="Segoe UI" panose="020B0502040204020203" pitchFamily="34" charset="0"/>
                <a:cs typeface="Segoe UI Semilight" panose="020B0402040204020203" pitchFamily="34" charset="0"/>
              </a:rPr>
              <a:t>2024:                              52 Change of Status Credits</a:t>
            </a:r>
          </a:p>
          <a:p>
            <a:pPr marL="494100" lvl="1">
              <a:lnSpc>
                <a:spcPct val="120000"/>
              </a:lnSpc>
              <a:spcBef>
                <a:spcPts val="1000"/>
              </a:spcBef>
              <a:buClr>
                <a:srgbClr val="B71E42"/>
              </a:buClr>
              <a:buSzPct val="100000"/>
              <a:defRPr/>
            </a:pPr>
            <a:r>
              <a:rPr kumimoji="0" lang="en-US" sz="2400" b="0" i="0" u="none" strike="noStrike" kern="1200" cap="none" spc="0" normalizeH="0" baseline="0" noProof="0" dirty="0">
                <a:ln>
                  <a:noFill/>
                </a:ln>
                <a:solidFill>
                  <a:srgbClr val="FF0000"/>
                </a:solidFill>
                <a:effectLst/>
                <a:uLnTx/>
                <a:uFillTx/>
                <a:latin typeface="Gill Sans MT" panose="020B0502020104020203" pitchFamily="34" charset="0"/>
                <a:ea typeface="Segoe UI" panose="020B0502040204020203" pitchFamily="34" charset="0"/>
                <a:cs typeface="Segoe UI Semilight" panose="020B0402040204020203" pitchFamily="34" charset="0"/>
              </a:rPr>
              <a:t>2025: 1week @Class A </a:t>
            </a:r>
            <a:r>
              <a:rPr lang="en-US" sz="2400" dirty="0">
                <a:solidFill>
                  <a:srgbClr val="FF0000"/>
                </a:solidFill>
                <a:latin typeface="Gill Sans MT" panose="020B0502020104020203" pitchFamily="34" charset="0"/>
                <a:ea typeface="Segoe UI" panose="020B0502040204020203" pitchFamily="34" charset="0"/>
                <a:cs typeface="Segoe UI Semilight" panose="020B0402040204020203" pitchFamily="34" charset="0"/>
              </a:rPr>
              <a:t>+ </a:t>
            </a:r>
            <a:r>
              <a:rPr kumimoji="0" lang="en-US" sz="2400" b="0" i="0" u="none" strike="noStrike" kern="1200" cap="none" spc="0" normalizeH="0" baseline="0" noProof="0" dirty="0">
                <a:ln>
                  <a:noFill/>
                </a:ln>
                <a:solidFill>
                  <a:srgbClr val="FF0000"/>
                </a:solidFill>
                <a:effectLst/>
                <a:uLnTx/>
                <a:uFillTx/>
                <a:latin typeface="Gill Sans MT" panose="020B0502020104020203" pitchFamily="34" charset="0"/>
                <a:ea typeface="Segoe UI" panose="020B0502040204020203" pitchFamily="34" charset="0"/>
                <a:cs typeface="Segoe UI Semilight" panose="020B0402040204020203" pitchFamily="34" charset="0"/>
              </a:rPr>
              <a:t>48 Change of Status Credits </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Caution</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If retiring in November/December,</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holiday pay may be due in which PRSI@ Class D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may be payable after the date of retirement</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and leave no post-retirement weeks in the year: </a:t>
            </a:r>
            <a:r>
              <a:rPr kumimoji="0" lang="en-US" sz="2400" b="0" i="0" u="none" strike="noStrike" kern="1200" cap="none" spc="0" normalizeH="0" baseline="0" noProof="0" dirty="0">
                <a:ln>
                  <a:noFill/>
                </a:ln>
                <a:solidFill>
                  <a:srgbClr val="FF0000"/>
                </a:solidFill>
                <a:effectLst/>
                <a:uLnTx/>
                <a:uFillTx/>
                <a:latin typeface="Gill Sans MT" panose="020B0502020104020203" pitchFamily="34" charset="0"/>
                <a:ea typeface="Segoe UI" panose="020B0502040204020203" pitchFamily="34" charset="0"/>
                <a:cs typeface="Segoe UI Semilight" panose="020B0402040204020203" pitchFamily="34" charset="0"/>
              </a:rPr>
              <a:t>if you have 52 weeks @Class D for 2025 then any Class A paid in December 2025 will be cancelled</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
        <p:nvSpPr>
          <p:cNvPr id="3" name="Slide Number Placeholder 2">
            <a:extLst>
              <a:ext uri="{FF2B5EF4-FFF2-40B4-BE49-F238E27FC236}">
                <a16:creationId xmlns:a16="http://schemas.microsoft.com/office/drawing/2014/main" id="{F23E8688-9A17-8EF7-BC82-0869F68564DC}"/>
              </a:ext>
            </a:extLst>
          </p:cNvPr>
          <p:cNvSpPr>
            <a:spLocks noGrp="1"/>
          </p:cNvSpPr>
          <p:nvPr>
            <p:ph type="sldNum" sz="quarter" idx="12"/>
          </p:nvPr>
        </p:nvSpPr>
        <p:spPr/>
        <p:txBody>
          <a:bodyPr/>
          <a:lstStyle/>
          <a:p>
            <a:fld id="{475E1560-7126-406C-A531-3A398E8D0EEA}" type="slidenum">
              <a:rPr lang="en-US" smtClean="0"/>
              <a:t>12</a:t>
            </a:fld>
            <a:endParaRPr lang="en-US"/>
          </a:p>
        </p:txBody>
      </p:sp>
    </p:spTree>
    <p:extLst>
      <p:ext uri="{BB962C8B-B14F-4D97-AF65-F5344CB8AC3E}">
        <p14:creationId xmlns:p14="http://schemas.microsoft.com/office/powerpoint/2010/main" val="2473318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EE99E8B-FED2-D42A-0906-DF8F4BF1DF08}"/>
              </a:ext>
            </a:extLst>
          </p:cNvPr>
          <p:cNvSpPr>
            <a:spLocks noGrp="1"/>
          </p:cNvSpPr>
          <p:nvPr>
            <p:ph type="title"/>
          </p:nvPr>
        </p:nvSpPr>
        <p:spPr/>
        <p:txBody>
          <a:bodyPr/>
          <a:lstStyle/>
          <a:p>
            <a:r>
              <a:rPr kumimoji="0" lang="en-US" sz="3000" b="0" i="0" u="none" strike="noStrike" kern="1200" cap="none" spc="0" normalizeH="0" baseline="0" noProof="0" dirty="0">
                <a:ln>
                  <a:noFill/>
                </a:ln>
                <a:solidFill>
                  <a:srgbClr val="D24726"/>
                </a:solidFill>
                <a:effectLst/>
                <a:uLnTx/>
                <a:uFillTx/>
                <a:latin typeface="Gill Sans MT" panose="020B0502020104020203" pitchFamily="34" charset="0"/>
                <a:ea typeface="Segoe UI Light" panose="020B0702040204020203" pitchFamily="34" charset="0"/>
                <a:cs typeface="Segoe UI" panose="020B0502040204020203" pitchFamily="34" charset="0"/>
              </a:rPr>
              <a:t>Pre-April 1995 retiree:  Welfare Do’s and Don’ts</a:t>
            </a:r>
            <a:endParaRPr lang="en-IE" dirty="0"/>
          </a:p>
        </p:txBody>
      </p:sp>
      <p:sp>
        <p:nvSpPr>
          <p:cNvPr id="4" name="Content Placeholder 3">
            <a:extLst>
              <a:ext uri="{FF2B5EF4-FFF2-40B4-BE49-F238E27FC236}">
                <a16:creationId xmlns:a16="http://schemas.microsoft.com/office/drawing/2014/main" id="{C129A54B-D390-B28F-9C59-04945960C39E}"/>
              </a:ext>
            </a:extLst>
          </p:cNvPr>
          <p:cNvSpPr>
            <a:spLocks noGrp="1"/>
          </p:cNvSpPr>
          <p:nvPr>
            <p:ph idx="1"/>
          </p:nvPr>
        </p:nvSpPr>
        <p:spPr/>
        <p:txBody>
          <a:bodyPr>
            <a:normAutofit/>
          </a:bodyPr>
          <a:lstStyle/>
          <a:p>
            <a:pPr>
              <a:buFont typeface="Wingdings" panose="05000000000000000000" pitchFamily="2" charset="2"/>
              <a:buChar char="Ø"/>
            </a:pPr>
            <a:r>
              <a:rPr lang="en-IE" sz="2400" dirty="0">
                <a:latin typeface="Gill Sans MT" panose="020B0502020104020203" pitchFamily="34" charset="0"/>
                <a:cs typeface="Calibri" panose="020F0502020204030204" pitchFamily="34" charset="0"/>
              </a:rPr>
              <a:t>If you are also Self-Employed at the time you retire from the Public Service, the PRSI liability on your Self-Employment changes from Class K to Class S from the date of retirement.  Your may remit 52 weeks @ Class S for the year of retirement, however as no overlap of Class D and Class S is allowed your record for Welfare pension purposes (if you retired 1</a:t>
            </a:r>
            <a:r>
              <a:rPr lang="en-IE" sz="2400" baseline="30000" dirty="0">
                <a:latin typeface="Gill Sans MT" panose="020B0502020104020203" pitchFamily="34" charset="0"/>
                <a:cs typeface="Calibri" panose="020F0502020204030204" pitchFamily="34" charset="0"/>
              </a:rPr>
              <a:t>st</a:t>
            </a:r>
            <a:r>
              <a:rPr lang="en-IE" sz="2400" dirty="0">
                <a:latin typeface="Gill Sans MT" panose="020B0502020104020203" pitchFamily="34" charset="0"/>
                <a:cs typeface="Calibri" panose="020F0502020204030204" pitchFamily="34" charset="0"/>
              </a:rPr>
              <a:t> November 2025) for 2025 will be:-</a:t>
            </a:r>
          </a:p>
          <a:p>
            <a:pPr marL="457200" lvl="1" indent="0">
              <a:buNone/>
            </a:pPr>
            <a:r>
              <a:rPr lang="en-IE" sz="2400" dirty="0">
                <a:solidFill>
                  <a:srgbClr val="FF0000"/>
                </a:solidFill>
                <a:latin typeface="Gill Sans MT" panose="020B0502020104020203" pitchFamily="34" charset="0"/>
                <a:cs typeface="Calibri" panose="020F0502020204030204" pitchFamily="34" charset="0"/>
              </a:rPr>
              <a:t>2025: 43 Class D and 9 Class S</a:t>
            </a:r>
          </a:p>
          <a:p>
            <a:pPr>
              <a:buFont typeface="Wingdings" panose="05000000000000000000" pitchFamily="2" charset="2"/>
              <a:buChar char="Ø"/>
            </a:pPr>
            <a:endParaRPr lang="en-IE" sz="2400" dirty="0">
              <a:latin typeface="Gill Sans MT" panose="020B0502020104020203" pitchFamily="34" charset="0"/>
              <a:cs typeface="Calibri" panose="020F0502020204030204" pitchFamily="34" charset="0"/>
            </a:endParaRPr>
          </a:p>
          <a:p>
            <a:pPr>
              <a:buFont typeface="Wingdings" panose="05000000000000000000" pitchFamily="2" charset="2"/>
              <a:buChar char="Ø"/>
            </a:pPr>
            <a:r>
              <a:rPr lang="en-IE" sz="2400" dirty="0">
                <a:latin typeface="Gill Sans MT" panose="020B0502020104020203" pitchFamily="34" charset="0"/>
                <a:cs typeface="Calibri" panose="020F0502020204030204" pitchFamily="34" charset="0"/>
              </a:rPr>
              <a:t>Change of Status Credits are not given when you resume employment paying the Class S rate of PRSI as a self-employed person, </a:t>
            </a:r>
            <a:r>
              <a:rPr lang="en-IE" sz="2400" dirty="0" err="1">
                <a:latin typeface="Gill Sans MT" panose="020B0502020104020203" pitchFamily="34" charset="0"/>
                <a:cs typeface="Calibri" panose="020F0502020204030204" pitchFamily="34" charset="0"/>
              </a:rPr>
              <a:t>CoS</a:t>
            </a:r>
            <a:r>
              <a:rPr lang="en-IE" sz="2400" dirty="0">
                <a:latin typeface="Gill Sans MT" panose="020B0502020104020203" pitchFamily="34" charset="0"/>
                <a:cs typeface="Calibri" panose="020F0502020204030204" pitchFamily="34" charset="0"/>
              </a:rPr>
              <a:t> Credits are only applied when you pay a Class A rate of PRSI</a:t>
            </a:r>
          </a:p>
        </p:txBody>
      </p:sp>
      <p:sp>
        <p:nvSpPr>
          <p:cNvPr id="21" name="Content Placeholder 2"/>
          <p:cNvSpPr txBox="1">
            <a:spLocks/>
          </p:cNvSpPr>
          <p:nvPr/>
        </p:nvSpPr>
        <p:spPr>
          <a:xfrm>
            <a:off x="850250" y="1876798"/>
            <a:ext cx="10465450" cy="4000000"/>
          </a:xfrm>
          <a:prstGeom prst="rect">
            <a:avLst/>
          </a:prstGeom>
          <a:ln w="57150">
            <a:noFill/>
          </a:ln>
        </p:spPr>
        <p:txBody>
          <a:bodyPr vert="horz" lIns="91440" tIns="45720" rIns="91440" bIns="45720" numCol="1" rtlCol="0" anchor="t">
            <a:normAutofit/>
          </a:bodyPr>
          <a:lstStyle/>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
        <p:nvSpPr>
          <p:cNvPr id="5" name="Slide Number Placeholder 4">
            <a:extLst>
              <a:ext uri="{FF2B5EF4-FFF2-40B4-BE49-F238E27FC236}">
                <a16:creationId xmlns:a16="http://schemas.microsoft.com/office/drawing/2014/main" id="{154874C2-28C0-4247-3441-594BF7A49419}"/>
              </a:ext>
            </a:extLst>
          </p:cNvPr>
          <p:cNvSpPr>
            <a:spLocks noGrp="1"/>
          </p:cNvSpPr>
          <p:nvPr>
            <p:ph type="sldNum" sz="quarter" idx="12"/>
          </p:nvPr>
        </p:nvSpPr>
        <p:spPr/>
        <p:txBody>
          <a:bodyPr/>
          <a:lstStyle/>
          <a:p>
            <a:fld id="{475E1560-7126-406C-A531-3A398E8D0EEA}" type="slidenum">
              <a:rPr lang="en-US" smtClean="0"/>
              <a:t>13</a:t>
            </a:fld>
            <a:endParaRPr lang="en-US"/>
          </a:p>
        </p:txBody>
      </p:sp>
    </p:spTree>
    <p:extLst>
      <p:ext uri="{BB962C8B-B14F-4D97-AF65-F5344CB8AC3E}">
        <p14:creationId xmlns:p14="http://schemas.microsoft.com/office/powerpoint/2010/main" val="2197685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rmAutofit/>
          </a:bodyPr>
          <a:lstStyle/>
          <a:p>
            <a:endParaRPr lang="en-US" sz="30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432560"/>
            <a:ext cx="10465450" cy="4444238"/>
          </a:xfrm>
          <a:prstGeom prst="rect">
            <a:avLst/>
          </a:prstGeom>
          <a:ln w="57150">
            <a:noFill/>
          </a:ln>
        </p:spPr>
        <p:txBody>
          <a:bodyPr vert="horz" lIns="91440" tIns="45720" rIns="91440" bIns="45720" numCol="1" rtlCol="0" anchor="t">
            <a:noAutofit/>
          </a:bodyPr>
          <a:lstStyle/>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Paying at least a week of</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Class A rate of PRSI post retirement also allows you to explore the Voluntary Contribution option, however as a previously employed person, the VC option can be very expensive as it is charged at 6.6% of previous salary.  </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A rule of thumb would be that for every (52 week) year of reckonable contributions you add to your PRSI records, you increase your weekly Welfare State Pension by circa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7</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therefore paying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6.6% of previous salary</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to cover a year of  Voluntary Contributions to get an additional €364 a year in your Welfare Pension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would</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not a good investment</a:t>
            </a:r>
          </a:p>
        </p:txBody>
      </p:sp>
      <p:sp>
        <p:nvSpPr>
          <p:cNvPr id="3" name="Slide Number Placeholder 2">
            <a:extLst>
              <a:ext uri="{FF2B5EF4-FFF2-40B4-BE49-F238E27FC236}">
                <a16:creationId xmlns:a16="http://schemas.microsoft.com/office/drawing/2014/main" id="{748B04E7-8B59-438B-3DD4-3BDD1A986BD0}"/>
              </a:ext>
            </a:extLst>
          </p:cNvPr>
          <p:cNvSpPr>
            <a:spLocks noGrp="1"/>
          </p:cNvSpPr>
          <p:nvPr>
            <p:ph type="sldNum" sz="quarter" idx="12"/>
          </p:nvPr>
        </p:nvSpPr>
        <p:spPr/>
        <p:txBody>
          <a:bodyPr/>
          <a:lstStyle/>
          <a:p>
            <a:fld id="{475E1560-7126-406C-A531-3A398E8D0EEA}" type="slidenum">
              <a:rPr lang="en-US" smtClean="0"/>
              <a:t>14</a:t>
            </a:fld>
            <a:endParaRPr lang="en-US"/>
          </a:p>
        </p:txBody>
      </p:sp>
    </p:spTree>
    <p:extLst>
      <p:ext uri="{BB962C8B-B14F-4D97-AF65-F5344CB8AC3E}">
        <p14:creationId xmlns:p14="http://schemas.microsoft.com/office/powerpoint/2010/main" val="1832227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1C305D-3142-05F4-C0C0-0DA6D743C1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F286A1-1BB2-1CE0-BCB6-45BF30FEC2FD}"/>
              </a:ext>
            </a:extLst>
          </p:cNvPr>
          <p:cNvSpPr>
            <a:spLocks noGrp="1"/>
          </p:cNvSpPr>
          <p:nvPr>
            <p:ph type="title"/>
          </p:nvPr>
        </p:nvSpPr>
        <p:spPr/>
        <p:txBody>
          <a:bodyPr>
            <a:normAutofit/>
          </a:bodyPr>
          <a:lstStyle/>
          <a:p>
            <a:endParaRPr lang="en-US" sz="30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a:extLst>
              <a:ext uri="{FF2B5EF4-FFF2-40B4-BE49-F238E27FC236}">
                <a16:creationId xmlns:a16="http://schemas.microsoft.com/office/drawing/2014/main" id="{415BDB54-E886-DC05-CF17-C17428D67FCE}"/>
              </a:ext>
            </a:extLst>
          </p:cNvPr>
          <p:cNvSpPr txBox="1">
            <a:spLocks/>
          </p:cNvSpPr>
          <p:nvPr/>
        </p:nvSpPr>
        <p:spPr>
          <a:xfrm>
            <a:off x="850250" y="1432560"/>
            <a:ext cx="10465450" cy="4444238"/>
          </a:xfrm>
          <a:prstGeom prst="rect">
            <a:avLst/>
          </a:prstGeom>
          <a:ln w="57150">
            <a:noFill/>
          </a:ln>
        </p:spPr>
        <p:txBody>
          <a:bodyPr vert="horz" lIns="91440" tIns="45720" rIns="91440" bIns="45720" numCol="1" rtlCol="0" anchor="t">
            <a:noAutofit/>
          </a:bodyPr>
          <a:lstStyle/>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The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major</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advantage of having the one week of PRSI @Class A paid after retirement is that you have “Changed your Status” from previously been a “Modified Class D PRSI Contributor” </a:t>
            </a:r>
            <a:endPar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Having paid at least 1 week of Class A post-retirement, you </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can now “sign on“ for Job Seekers Credits at your nearest </a:t>
            </a:r>
            <a:r>
              <a:rPr kumimoji="0" lang="en-US" sz="2400" b="0" i="0" u="none" strike="noStrike" kern="1200" cap="none" spc="0" normalizeH="0" baseline="0" noProof="0" dirty="0" err="1">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Intreo</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Office, you will not qualify for any payments, however you can be awarded “pension reckonable” credits which will be included in any State Pension calculation.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You could</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take up employment or self-employment</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a</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t any time before claiming your State Pension.  </a:t>
            </a:r>
          </a:p>
        </p:txBody>
      </p:sp>
      <p:sp>
        <p:nvSpPr>
          <p:cNvPr id="3" name="Slide Number Placeholder 2">
            <a:extLst>
              <a:ext uri="{FF2B5EF4-FFF2-40B4-BE49-F238E27FC236}">
                <a16:creationId xmlns:a16="http://schemas.microsoft.com/office/drawing/2014/main" id="{ECAFBE37-8A78-6809-28B4-29B4A44CB935}"/>
              </a:ext>
            </a:extLst>
          </p:cNvPr>
          <p:cNvSpPr>
            <a:spLocks noGrp="1"/>
          </p:cNvSpPr>
          <p:nvPr>
            <p:ph type="sldNum" sz="quarter" idx="12"/>
          </p:nvPr>
        </p:nvSpPr>
        <p:spPr/>
        <p:txBody>
          <a:bodyPr/>
          <a:lstStyle/>
          <a:p>
            <a:fld id="{475E1560-7126-406C-A531-3A398E8D0EEA}" type="slidenum">
              <a:rPr lang="en-US" smtClean="0"/>
              <a:t>15</a:t>
            </a:fld>
            <a:endParaRPr lang="en-US"/>
          </a:p>
        </p:txBody>
      </p:sp>
    </p:spTree>
    <p:extLst>
      <p:ext uri="{BB962C8B-B14F-4D97-AF65-F5344CB8AC3E}">
        <p14:creationId xmlns:p14="http://schemas.microsoft.com/office/powerpoint/2010/main" val="205845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rmAutofit/>
          </a:bodyPr>
          <a:lstStyle/>
          <a:p>
            <a:r>
              <a:rPr kumimoji="0" lang="en-US" sz="3000" b="0" i="0" u="none" strike="noStrike" kern="1200" cap="none" spc="0" normalizeH="0" baseline="0" noProof="0" dirty="0">
                <a:ln>
                  <a:noFill/>
                </a:ln>
                <a:solidFill>
                  <a:srgbClr val="D24726"/>
                </a:solidFill>
                <a:effectLst/>
                <a:uLnTx/>
                <a:uFillTx/>
                <a:latin typeface="Gill Sans MT" panose="020B0502020104020203" pitchFamily="34" charset="0"/>
                <a:ea typeface="Segoe UI Light" panose="020B0702040204020203" pitchFamily="34" charset="0"/>
                <a:cs typeface="Segoe UI" panose="020B0502040204020203" pitchFamily="34" charset="0"/>
              </a:rPr>
              <a:t>Post–Retirement:  Welfare Do’s and Don’ts</a:t>
            </a:r>
            <a:endParaRPr lang="en-US" sz="30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478281"/>
            <a:ext cx="10465450" cy="5243194"/>
          </a:xfrm>
          <a:prstGeom prst="rect">
            <a:avLst/>
          </a:prstGeom>
          <a:ln w="57150">
            <a:noFill/>
          </a:ln>
        </p:spPr>
        <p:txBody>
          <a:bodyPr vert="horz" lIns="91440" tIns="45720" rIns="91440" bIns="45720" numCol="1" rtlCol="0" anchor="t">
            <a:normAutofit fontScale="92500" lnSpcReduction="10000"/>
          </a:bodyPr>
          <a:lstStyle/>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There are 3 Voluntary Contribution rates</a:t>
            </a:r>
          </a:p>
          <a:p>
            <a:pPr marL="837000" lvl="1" indent="-342900">
              <a:lnSpc>
                <a:spcPct val="120000"/>
              </a:lnSpc>
              <a:spcBef>
                <a:spcPts val="1000"/>
              </a:spcBef>
              <a:buClr>
                <a:srgbClr val="B71E42"/>
              </a:buClr>
              <a:buSzPct val="100000"/>
              <a:buFont typeface="Wingdings" panose="05000000000000000000" pitchFamily="2" charset="2"/>
              <a:buChar char="Ø"/>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V1 for those who were previously insurable @ Class A rate of PRSI are charged 6.7% of previous earnings (previous earnings of €60,000 =VC @ €3,960 a year)</a:t>
            </a:r>
          </a:p>
          <a:p>
            <a:pPr marL="837000" lvl="1" indent="-342900">
              <a:lnSpc>
                <a:spcPct val="120000"/>
              </a:lnSpc>
              <a:spcBef>
                <a:spcPts val="1000"/>
              </a:spcBef>
              <a:buClr>
                <a:srgbClr val="B71E42"/>
              </a:buClr>
              <a:buSzPct val="100000"/>
              <a:buFont typeface="Wingdings" panose="05000000000000000000" pitchFamily="2" charset="2"/>
              <a:buChar char="Ø"/>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V2 for those who were previously self-employed and insurable @Class S rate of PRSI are charged a flat rate of €650for the year</a:t>
            </a:r>
          </a:p>
          <a:p>
            <a:pPr marL="837000" lvl="1" indent="-342900">
              <a:lnSpc>
                <a:spcPct val="120000"/>
              </a:lnSpc>
              <a:spcBef>
                <a:spcPts val="1000"/>
              </a:spcBef>
              <a:buClr>
                <a:srgbClr val="B71E42"/>
              </a:buClr>
              <a:buSzPct val="100000"/>
              <a:buFont typeface="Wingdings" panose="05000000000000000000" pitchFamily="2" charset="2"/>
              <a:buChar char="Ø"/>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V3 for those who were previously insurable @ Class D rate of PRSI are charged 2.3% of previous income (previous earnings of €60,000 =VC @ €1,320 a year)</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Because admittance as a VC is predicated on the Class of PRSI you last paid prior to application, it may be prudent to have a post-retirement €5,000 download from an ARF which will have a Class S PRSI liability and then apply to become a VC, Having now been a previous Self-Employed contributor (Class S) will allow you to be admitted as a V2 payee being charged at only €650 for a year as a VC contributor</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a:t>
            </a:r>
          </a:p>
        </p:txBody>
      </p:sp>
      <p:sp>
        <p:nvSpPr>
          <p:cNvPr id="3" name="Slide Number Placeholder 2">
            <a:extLst>
              <a:ext uri="{FF2B5EF4-FFF2-40B4-BE49-F238E27FC236}">
                <a16:creationId xmlns:a16="http://schemas.microsoft.com/office/drawing/2014/main" id="{748B04E7-8B59-438B-3DD4-3BDD1A986BD0}"/>
              </a:ext>
            </a:extLst>
          </p:cNvPr>
          <p:cNvSpPr>
            <a:spLocks noGrp="1"/>
          </p:cNvSpPr>
          <p:nvPr>
            <p:ph type="sldNum" sz="quarter" idx="12"/>
          </p:nvPr>
        </p:nvSpPr>
        <p:spPr/>
        <p:txBody>
          <a:bodyPr/>
          <a:lstStyle/>
          <a:p>
            <a:fld id="{475E1560-7126-406C-A531-3A398E8D0EEA}" type="slidenum">
              <a:rPr lang="en-US" smtClean="0"/>
              <a:t>16</a:t>
            </a:fld>
            <a:endParaRPr lang="en-US"/>
          </a:p>
        </p:txBody>
      </p:sp>
    </p:spTree>
    <p:extLst>
      <p:ext uri="{BB962C8B-B14F-4D97-AF65-F5344CB8AC3E}">
        <p14:creationId xmlns:p14="http://schemas.microsoft.com/office/powerpoint/2010/main" val="2031777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rmAutofit fontScale="90000"/>
          </a:bodyPr>
          <a:lstStyle/>
          <a:p>
            <a:pPr marL="36900" marR="0" lvl="0" indent="0" defTabSz="914400" rtl="0" eaLnBrk="1" fontAlgn="auto" latinLnBrk="0" hangingPunct="1">
              <a:lnSpc>
                <a:spcPct val="120000"/>
              </a:lnSpc>
              <a:spcBef>
                <a:spcPts val="1000"/>
              </a:spcBef>
              <a:spcAft>
                <a:spcPts val="0"/>
              </a:spcAft>
              <a:tabLst/>
              <a:defRPr/>
            </a:pPr>
            <a:r>
              <a:rPr kumimoji="0" lang="en-US" sz="27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Sample </a:t>
            </a:r>
            <a:r>
              <a:rPr lang="en-US" sz="27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Pre April1995 </a:t>
            </a:r>
            <a:r>
              <a:rPr kumimoji="0" lang="en-US" sz="27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Retiree case</a:t>
            </a: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endParaRPr lang="en-US" sz="30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876797"/>
            <a:ext cx="10465450" cy="4844677"/>
          </a:xfrm>
          <a:prstGeom prst="rect">
            <a:avLst/>
          </a:prstGeom>
          <a:ln w="57150">
            <a:noFill/>
          </a:ln>
        </p:spPr>
        <p:txBody>
          <a:bodyPr vert="horz" lIns="91440" tIns="45720" rIns="91440" bIns="45720" numCol="1" rtlCol="0" anchor="t">
            <a:normAutofit/>
          </a:bodyPr>
          <a:lstStyle/>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Born 1968</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Employed for period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of </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200 weeks paying Class A PRSI before joining Public Service in January 1996</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Retired May 2026 with superannuation pension from 30+ years service</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Resumed </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employment post-retirement paying Class A PRSI and reached the target of 260 weeks of “reckonable” PRSI paid in 2028 which gives a title to a Mixed Insurance Pro-Rata Welfare Pension of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55</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at today’s rates.</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Continued to work or “sign on” for credits to age 66, increased their Welfare pension to €96.70 at today’s rates</a:t>
            </a: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
        <p:nvSpPr>
          <p:cNvPr id="3" name="Slide Number Placeholder 2">
            <a:extLst>
              <a:ext uri="{FF2B5EF4-FFF2-40B4-BE49-F238E27FC236}">
                <a16:creationId xmlns:a16="http://schemas.microsoft.com/office/drawing/2014/main" id="{748B04E7-8B59-438B-3DD4-3BDD1A986BD0}"/>
              </a:ext>
            </a:extLst>
          </p:cNvPr>
          <p:cNvSpPr>
            <a:spLocks noGrp="1"/>
          </p:cNvSpPr>
          <p:nvPr>
            <p:ph type="sldNum" sz="quarter" idx="12"/>
          </p:nvPr>
        </p:nvSpPr>
        <p:spPr>
          <a:xfrm>
            <a:off x="4923971" y="5122636"/>
            <a:ext cx="2743200" cy="365125"/>
          </a:xfrm>
        </p:spPr>
        <p:txBody>
          <a:bodyPr/>
          <a:lstStyle/>
          <a:p>
            <a:fld id="{475E1560-7126-406C-A531-3A398E8D0EEA}" type="slidenum">
              <a:rPr lang="en-US" smtClean="0"/>
              <a:t>17</a:t>
            </a:fld>
            <a:endParaRPr lang="en-US" dirty="0"/>
          </a:p>
        </p:txBody>
      </p:sp>
    </p:spTree>
    <p:extLst>
      <p:ext uri="{BB962C8B-B14F-4D97-AF65-F5344CB8AC3E}">
        <p14:creationId xmlns:p14="http://schemas.microsoft.com/office/powerpoint/2010/main" val="3756994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Autofit/>
          </a:bodyPr>
          <a:lstStyle/>
          <a:p>
            <a:pPr marL="36900" marR="0" lvl="0" indent="0" defTabSz="914400" rtl="0" eaLnBrk="1" fontAlgn="auto" latinLnBrk="0" hangingPunct="1">
              <a:lnSpc>
                <a:spcPct val="120000"/>
              </a:lnSpc>
              <a:spcBef>
                <a:spcPts val="1000"/>
              </a:spcBef>
              <a:spcAft>
                <a:spcPts val="0"/>
              </a:spcAft>
              <a:tabLst/>
              <a:defRPr/>
            </a:pPr>
            <a:b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br>
            <a:r>
              <a:rPr lang="en-US" sz="2400" dirty="0">
                <a:solidFill>
                  <a:srgbClr val="FF0000"/>
                </a:solidFill>
                <a:latin typeface="Gill Sans MT" panose="020B0502020104020203" pitchFamily="34" charset="0"/>
                <a:ea typeface="Segoe UI" panose="020B0502040204020203" pitchFamily="34" charset="0"/>
                <a:cs typeface="Segoe UI Semilight" panose="020B0402040204020203" pitchFamily="34" charset="0"/>
              </a:rPr>
              <a:t>2. </a:t>
            </a:r>
            <a:r>
              <a:rPr kumimoji="0" lang="en-US" sz="2400" b="0" i="0" u="none" strike="noStrike" kern="1200" cap="none" spc="0" normalizeH="0" baseline="0" noProof="0" dirty="0">
                <a:ln>
                  <a:noFill/>
                </a:ln>
                <a:solidFill>
                  <a:srgbClr val="FF0000"/>
                </a:solidFill>
                <a:effectLst/>
                <a:uLnTx/>
                <a:uFillTx/>
                <a:latin typeface="Gill Sans MT" panose="020B0502020104020203" pitchFamily="34" charset="0"/>
                <a:ea typeface="Segoe UI" panose="020B0502040204020203" pitchFamily="34" charset="0"/>
                <a:cs typeface="Segoe UI Semilight" panose="020B0402040204020203" pitchFamily="34" charset="0"/>
              </a:rPr>
              <a:t>Employed </a:t>
            </a:r>
            <a:r>
              <a:rPr lang="en-US" sz="2400" dirty="0">
                <a:solidFill>
                  <a:srgbClr val="FF0000"/>
                </a:solidFill>
                <a:latin typeface="Gill Sans MT" panose="020B0502020104020203" pitchFamily="34" charset="0"/>
                <a:ea typeface="Segoe UI" panose="020B0502040204020203" pitchFamily="34" charset="0"/>
                <a:cs typeface="Segoe UI Semilight" panose="020B0402040204020203" pitchFamily="34" charset="0"/>
              </a:rPr>
              <a:t>commenced</a:t>
            </a:r>
            <a:r>
              <a:rPr kumimoji="0" lang="en-US" sz="2400" b="0" i="0" u="none" strike="noStrike" kern="1200" cap="none" spc="0" normalizeH="0" baseline="0" noProof="0" dirty="0">
                <a:ln>
                  <a:noFill/>
                </a:ln>
                <a:solidFill>
                  <a:srgbClr val="FF0000"/>
                </a:solidFill>
                <a:effectLst/>
                <a:uLnTx/>
                <a:uFillTx/>
                <a:latin typeface="Gill Sans MT" panose="020B0502020104020203" pitchFamily="34" charset="0"/>
                <a:ea typeface="Segoe UI" panose="020B0502040204020203" pitchFamily="34" charset="0"/>
                <a:cs typeface="Segoe UI Semilight" panose="020B0402040204020203" pitchFamily="34" charset="0"/>
              </a:rPr>
              <a:t> between 6th April 1995 </a:t>
            </a:r>
            <a:r>
              <a:rPr lang="en-US" sz="2400" dirty="0">
                <a:solidFill>
                  <a:srgbClr val="FF0000"/>
                </a:solidFill>
                <a:latin typeface="Gill Sans MT" panose="020B0502020104020203" pitchFamily="34" charset="0"/>
                <a:ea typeface="Segoe UI" panose="020B0502040204020203" pitchFamily="34" charset="0"/>
                <a:cs typeface="Segoe UI Semilight" panose="020B0402040204020203" pitchFamily="34" charset="0"/>
              </a:rPr>
              <a:t>and</a:t>
            </a:r>
            <a:r>
              <a:rPr kumimoji="0" lang="en-US" sz="2400" b="0" i="0" u="none" strike="noStrike" kern="1200" cap="none" spc="0" normalizeH="0" baseline="0" noProof="0" dirty="0">
                <a:ln>
                  <a:noFill/>
                </a:ln>
                <a:solidFill>
                  <a:srgbClr val="FF0000"/>
                </a:solidFill>
                <a:effectLst/>
                <a:uLnTx/>
                <a:uFillTx/>
                <a:latin typeface="Gill Sans MT" panose="020B0502020104020203" pitchFamily="34" charset="0"/>
                <a:ea typeface="Segoe UI" panose="020B0502040204020203" pitchFamily="34" charset="0"/>
                <a:cs typeface="Segoe UI Semilight" panose="020B0402040204020203" pitchFamily="34" charset="0"/>
              </a:rPr>
              <a:t> 31st December 2012</a:t>
            </a: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endParaRPr lang="en-US" sz="24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312917"/>
            <a:ext cx="10465450" cy="5240283"/>
          </a:xfrm>
          <a:prstGeom prst="rect">
            <a:avLst/>
          </a:prstGeom>
          <a:ln w="57150">
            <a:noFill/>
          </a:ln>
        </p:spPr>
        <p:txBody>
          <a:bodyPr vert="horz" lIns="91440" tIns="45720" rIns="91440" bIns="45720" numCol="1" rtlCol="0" anchor="t">
            <a:noAutofit/>
          </a:bodyPr>
          <a:lstStyle/>
          <a:p>
            <a:pPr marL="36900" marR="0" lvl="0" algn="l" defTabSz="914400" rtl="0" eaLnBrk="1" fontAlgn="auto" latinLnBrk="0" hangingPunct="1">
              <a:lnSpc>
                <a:spcPct val="120000"/>
              </a:lnSpc>
              <a:spcBef>
                <a:spcPts val="1000"/>
              </a:spcBef>
              <a:spcAft>
                <a:spcPts val="0"/>
              </a:spcAft>
              <a:buClr>
                <a:srgbClr val="B71E42"/>
              </a:buClr>
              <a:buSzPct val="100000"/>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Pay a Class A rate of PRSI and on retirement their Superannuation Pension will be integrated with Welfare payments of Benefits and Pensions</a:t>
            </a: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6900" marR="0" lvl="0" algn="l" defTabSz="914400" rtl="0" eaLnBrk="1" fontAlgn="auto" latinLnBrk="0" hangingPunct="1">
              <a:lnSpc>
                <a:spcPct val="120000"/>
              </a:lnSpc>
              <a:spcBef>
                <a:spcPts val="1000"/>
              </a:spcBef>
              <a:spcAft>
                <a:spcPts val="0"/>
              </a:spcAft>
              <a:buClr>
                <a:srgbClr val="B71E42"/>
              </a:buClr>
              <a:buSzPct val="100000"/>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As Class A PRSI contributors they have entitlement to the full range of Welfare Benefits and Pensions immediately upon retirement, They can claim Jobseekers provided Welfare are satisfied they are </a:t>
            </a:r>
            <a:r>
              <a:rPr lang="en-US" sz="2400" dirty="0">
                <a:solidFill>
                  <a:srgbClr val="FF0000"/>
                </a:solidFill>
                <a:latin typeface="Gill Sans MT" panose="020B0502020104020203" pitchFamily="34" charset="0"/>
                <a:ea typeface="Segoe UI" panose="020B0502040204020203" pitchFamily="34" charset="0"/>
                <a:cs typeface="Segoe UI Semilight" panose="020B0402040204020203" pitchFamily="34" charset="0"/>
              </a:rPr>
              <a:t>“available for, capable of, and, actively seeking employment”. </a:t>
            </a:r>
            <a:r>
              <a:rPr lang="en-US" sz="2400" dirty="0">
                <a:latin typeface="Gill Sans MT" panose="020B0502020104020203" pitchFamily="34" charset="0"/>
                <a:ea typeface="Segoe UI" panose="020B0502040204020203" pitchFamily="34" charset="0"/>
                <a:cs typeface="Segoe UI Semilight" panose="020B0402040204020203" pitchFamily="34" charset="0"/>
              </a:rPr>
              <a:t>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If the Supplementary Pension is greater than the Welfare payment you can claim the balance of the supplementary pension. The maximum weekly Supplementary Pension for a person with 40 years service is €289.30 (€15,000 a year). </a:t>
            </a:r>
          </a:p>
          <a:p>
            <a:pPr marL="36900" marR="0" lvl="0" algn="l" defTabSz="914400" rtl="0" eaLnBrk="1" fontAlgn="auto" latinLnBrk="0" hangingPunct="1">
              <a:lnSpc>
                <a:spcPct val="120000"/>
              </a:lnSpc>
              <a:spcBef>
                <a:spcPts val="1000"/>
              </a:spcBef>
              <a:spcAft>
                <a:spcPts val="0"/>
              </a:spcAft>
              <a:buClr>
                <a:srgbClr val="B71E42"/>
              </a:buClr>
              <a:buSzPct val="100000"/>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The Supplementary Penson is payable up to your 66</a:t>
            </a:r>
            <a:r>
              <a:rPr lang="en-US" sz="2400" baseline="300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th</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birthday when not employed or when not qualified for a Welfare payment </a:t>
            </a:r>
          </a:p>
        </p:txBody>
      </p:sp>
    </p:spTree>
    <p:extLst>
      <p:ext uri="{BB962C8B-B14F-4D97-AF65-F5344CB8AC3E}">
        <p14:creationId xmlns:p14="http://schemas.microsoft.com/office/powerpoint/2010/main" val="39507685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4E0AC3-7DC0-9C6E-3F6C-09DF3EC5FA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44214C-6A28-0AF0-9739-35AE0AA1C374}"/>
              </a:ext>
            </a:extLst>
          </p:cNvPr>
          <p:cNvSpPr>
            <a:spLocks noGrp="1"/>
          </p:cNvSpPr>
          <p:nvPr>
            <p:ph type="title"/>
          </p:nvPr>
        </p:nvSpPr>
        <p:spPr/>
        <p:txBody>
          <a:bodyPr>
            <a:noAutofit/>
          </a:bodyPr>
          <a:lstStyle/>
          <a:p>
            <a:pPr marL="36900" marR="0" lvl="0" indent="0" defTabSz="914400" rtl="0" eaLnBrk="1" fontAlgn="auto" latinLnBrk="0" hangingPunct="1">
              <a:lnSpc>
                <a:spcPct val="120000"/>
              </a:lnSpc>
              <a:spcBef>
                <a:spcPts val="1000"/>
              </a:spcBef>
              <a:spcAft>
                <a:spcPts val="0"/>
              </a:spcAft>
              <a:tabLst/>
              <a:defRPr/>
            </a:pPr>
            <a:b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b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2. </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Employed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commenced</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between 6th April 1995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and</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31st December 2012</a:t>
            </a: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endParaRPr lang="en-US" sz="24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a:extLst>
              <a:ext uri="{FF2B5EF4-FFF2-40B4-BE49-F238E27FC236}">
                <a16:creationId xmlns:a16="http://schemas.microsoft.com/office/drawing/2014/main" id="{FC5D2D92-0D48-B149-8695-05DA81B55232}"/>
              </a:ext>
            </a:extLst>
          </p:cNvPr>
          <p:cNvSpPr txBox="1">
            <a:spLocks/>
          </p:cNvSpPr>
          <p:nvPr/>
        </p:nvSpPr>
        <p:spPr>
          <a:xfrm>
            <a:off x="850250" y="1312917"/>
            <a:ext cx="10465450" cy="5240283"/>
          </a:xfrm>
          <a:prstGeom prst="rect">
            <a:avLst/>
          </a:prstGeom>
          <a:ln w="57150">
            <a:noFill/>
          </a:ln>
        </p:spPr>
        <p:txBody>
          <a:bodyPr vert="horz" lIns="91440" tIns="45720" rIns="91440" bIns="45720" numCol="1" rtlCol="0" anchor="t">
            <a:noAutofit/>
          </a:bodyPr>
          <a:lstStyle/>
          <a:p>
            <a:pPr marL="36900" marR="0" lvl="0" algn="l" defTabSz="914400" rtl="0" eaLnBrk="1" fontAlgn="auto" latinLnBrk="0" hangingPunct="1">
              <a:lnSpc>
                <a:spcPct val="120000"/>
              </a:lnSpc>
              <a:spcBef>
                <a:spcPts val="1000"/>
              </a:spcBef>
              <a:spcAft>
                <a:spcPts val="0"/>
              </a:spcAft>
              <a:buClr>
                <a:srgbClr val="B71E42"/>
              </a:buClr>
              <a:buSzPct val="100000"/>
              <a:tabLst/>
              <a:defRPr/>
            </a:pPr>
            <a:endPar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endParaRPr>
          </a:p>
          <a:p>
            <a:pPr marL="36900" marR="0" lvl="0" algn="l" defTabSz="914400" rtl="0" eaLnBrk="1" fontAlgn="auto" latinLnBrk="0" hangingPunct="1">
              <a:lnSpc>
                <a:spcPct val="120000"/>
              </a:lnSpc>
              <a:spcBef>
                <a:spcPts val="1000"/>
              </a:spcBef>
              <a:spcAft>
                <a:spcPts val="0"/>
              </a:spcAft>
              <a:buClr>
                <a:srgbClr val="B71E42"/>
              </a:buClr>
              <a:buSzPct val="100000"/>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A special job seekers Benefit is available for up to 12 months when aged 65, however this payment will be based on the PRSI contribution record that was paid in the penultimate contribution year before their 65</a:t>
            </a:r>
            <a:r>
              <a:rPr lang="en-US" sz="2400" baseline="300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th</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birthday </a:t>
            </a:r>
          </a:p>
          <a:p>
            <a:pPr marL="36900" marR="0" lvl="0" algn="l" defTabSz="914400" rtl="0" eaLnBrk="1" fontAlgn="auto" latinLnBrk="0" hangingPunct="1">
              <a:lnSpc>
                <a:spcPct val="120000"/>
              </a:lnSpc>
              <a:spcBef>
                <a:spcPts val="1000"/>
              </a:spcBef>
              <a:spcAft>
                <a:spcPts val="0"/>
              </a:spcAft>
              <a:buClr>
                <a:srgbClr val="B71E42"/>
              </a:buClr>
              <a:buSzPct val="100000"/>
              <a:tabLst/>
              <a:defRPr/>
            </a:pPr>
            <a:endPar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endParaRPr>
          </a:p>
          <a:p>
            <a:pPr marL="36900" marR="0" lvl="0" algn="l" defTabSz="914400" rtl="0" eaLnBrk="1" fontAlgn="auto" latinLnBrk="0" hangingPunct="1">
              <a:lnSpc>
                <a:spcPct val="120000"/>
              </a:lnSpc>
              <a:spcBef>
                <a:spcPts val="1000"/>
              </a:spcBef>
              <a:spcAft>
                <a:spcPts val="0"/>
              </a:spcAft>
              <a:buClr>
                <a:srgbClr val="B71E42"/>
              </a:buClr>
              <a:buSzPct val="100000"/>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The Supplementary Pension ceases at age 66 when the retiree is expected to claim their Welfare State Pension Contributory</a:t>
            </a:r>
          </a:p>
        </p:txBody>
      </p:sp>
    </p:spTree>
    <p:extLst>
      <p:ext uri="{BB962C8B-B14F-4D97-AF65-F5344CB8AC3E}">
        <p14:creationId xmlns:p14="http://schemas.microsoft.com/office/powerpoint/2010/main" val="518920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FEE12-DCF7-37DB-114B-1E75D3665FF2}"/>
              </a:ext>
            </a:extLst>
          </p:cNvPr>
          <p:cNvSpPr>
            <a:spLocks noGrp="1"/>
          </p:cNvSpPr>
          <p:nvPr>
            <p:ph type="ctrTitle"/>
          </p:nvPr>
        </p:nvSpPr>
        <p:spPr>
          <a:xfrm>
            <a:off x="1524000" y="1122363"/>
            <a:ext cx="9144000" cy="660717"/>
          </a:xfrm>
        </p:spPr>
        <p:txBody>
          <a:bodyPr>
            <a:normAutofit fontScale="90000"/>
          </a:bodyPr>
          <a:lstStyle/>
          <a:p>
            <a:r>
              <a:rPr lang="en-IE" sz="3000" dirty="0">
                <a:latin typeface="+mn-lt"/>
              </a:rPr>
              <a:t>For Superannuation purposes there are 3 principal categories of Public Servants</a:t>
            </a:r>
          </a:p>
        </p:txBody>
      </p:sp>
      <p:sp>
        <p:nvSpPr>
          <p:cNvPr id="3" name="Subtitle 2">
            <a:extLst>
              <a:ext uri="{FF2B5EF4-FFF2-40B4-BE49-F238E27FC236}">
                <a16:creationId xmlns:a16="http://schemas.microsoft.com/office/drawing/2014/main" id="{A9164D71-5EF7-810A-FD37-8091D953F4DC}"/>
              </a:ext>
            </a:extLst>
          </p:cNvPr>
          <p:cNvSpPr>
            <a:spLocks noGrp="1"/>
          </p:cNvSpPr>
          <p:nvPr>
            <p:ph type="subTitle" idx="1"/>
          </p:nvPr>
        </p:nvSpPr>
        <p:spPr>
          <a:xfrm>
            <a:off x="1524000" y="2301240"/>
            <a:ext cx="9144000" cy="3765452"/>
          </a:xfrm>
        </p:spPr>
        <p:txBody>
          <a:bodyPr>
            <a:normAutofit lnSpcReduction="10000"/>
          </a:bodyPr>
          <a:lstStyle/>
          <a:p>
            <a:pPr marL="457200" indent="-457200" algn="l">
              <a:buFont typeface="+mj-lt"/>
              <a:buAutoNum type="arabicPeriod"/>
            </a:pPr>
            <a:r>
              <a:rPr lang="en-IE" dirty="0"/>
              <a:t>Employed Pre-April 1995 Permanent or Temp and eventually Permanent.                      </a:t>
            </a:r>
          </a:p>
          <a:p>
            <a:pPr algn="l"/>
            <a:r>
              <a:rPr lang="en-IE" dirty="0">
                <a:solidFill>
                  <a:srgbClr val="FF0000"/>
                </a:solidFill>
              </a:rPr>
              <a:t>       Pays PRSI @ Class D</a:t>
            </a:r>
          </a:p>
          <a:p>
            <a:pPr marL="457200" indent="-457200" algn="l">
              <a:buFont typeface="+mj-lt"/>
              <a:buAutoNum type="arabicPeriod"/>
            </a:pPr>
            <a:r>
              <a:rPr lang="en-IE" dirty="0"/>
              <a:t>Employed after 6</a:t>
            </a:r>
            <a:r>
              <a:rPr lang="en-IE" baseline="30000" dirty="0"/>
              <a:t>th</a:t>
            </a:r>
            <a:r>
              <a:rPr lang="en-IE" dirty="0"/>
              <a:t> April 1995 and prior to 31</a:t>
            </a:r>
            <a:r>
              <a:rPr lang="en-IE" baseline="30000" dirty="0"/>
              <a:t>st</a:t>
            </a:r>
            <a:r>
              <a:rPr lang="en-IE" dirty="0"/>
              <a:t> December 2012 who, on retirement will have a superannuation pension integrated with Welfare entitlements.                                                                              </a:t>
            </a:r>
            <a:r>
              <a:rPr lang="en-IE" dirty="0">
                <a:solidFill>
                  <a:srgbClr val="FF0000"/>
                </a:solidFill>
              </a:rPr>
              <a:t>Pays PRSI @ Class A</a:t>
            </a:r>
          </a:p>
          <a:p>
            <a:pPr marL="457200" indent="-457200" algn="l">
              <a:buFont typeface="+mj-lt"/>
              <a:buAutoNum type="arabicPeriod"/>
            </a:pPr>
            <a:r>
              <a:rPr lang="en-IE" dirty="0"/>
              <a:t>Took up employment in the public service since 1</a:t>
            </a:r>
            <a:r>
              <a:rPr lang="en-IE" baseline="30000" dirty="0"/>
              <a:t>st</a:t>
            </a:r>
            <a:r>
              <a:rPr lang="en-IE" dirty="0"/>
              <a:t> January 2013 who, on retirement will have a superannuation pension that’s not integrated with a Welfare entitlement.                                               </a:t>
            </a:r>
            <a:r>
              <a:rPr lang="en-IE" dirty="0">
                <a:solidFill>
                  <a:srgbClr val="FF0000"/>
                </a:solidFill>
              </a:rPr>
              <a:t>Pays PRSI @ Class A</a:t>
            </a:r>
          </a:p>
        </p:txBody>
      </p:sp>
      <p:sp>
        <p:nvSpPr>
          <p:cNvPr id="4" name="Slide Number Placeholder 3">
            <a:extLst>
              <a:ext uri="{FF2B5EF4-FFF2-40B4-BE49-F238E27FC236}">
                <a16:creationId xmlns:a16="http://schemas.microsoft.com/office/drawing/2014/main" id="{0B19B394-31E6-3941-E556-DA68D3E3B3CB}"/>
              </a:ext>
            </a:extLst>
          </p:cNvPr>
          <p:cNvSpPr>
            <a:spLocks noGrp="1"/>
          </p:cNvSpPr>
          <p:nvPr>
            <p:ph type="sldNum" sz="quarter" idx="12"/>
          </p:nvPr>
        </p:nvSpPr>
        <p:spPr/>
        <p:txBody>
          <a:bodyPr/>
          <a:lstStyle/>
          <a:p>
            <a:fld id="{FDC85815-5761-4C6B-9B2B-205E99795B9E}" type="slidenum">
              <a:rPr lang="en-IE" smtClean="0"/>
              <a:t>2</a:t>
            </a:fld>
            <a:endParaRPr lang="en-IE"/>
          </a:p>
        </p:txBody>
      </p:sp>
    </p:spTree>
    <p:extLst>
      <p:ext uri="{BB962C8B-B14F-4D97-AF65-F5344CB8AC3E}">
        <p14:creationId xmlns:p14="http://schemas.microsoft.com/office/powerpoint/2010/main" val="638769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Autofit/>
          </a:bodyPr>
          <a:lstStyle/>
          <a:p>
            <a:pPr marL="36900" marR="0" lvl="0" indent="0" defTabSz="914400" rtl="0" eaLnBrk="1" fontAlgn="auto" latinLnBrk="0" hangingPunct="1">
              <a:lnSpc>
                <a:spcPct val="120000"/>
              </a:lnSpc>
              <a:spcBef>
                <a:spcPts val="1000"/>
              </a:spcBef>
              <a:spcAft>
                <a:spcPts val="0"/>
              </a:spcAft>
              <a:tabLst/>
              <a:defRPr/>
            </a:pPr>
            <a:b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b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Employed after 5th April 1995 and prior to 31st December 2012</a:t>
            </a: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endParaRPr lang="en-US" sz="24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284719"/>
            <a:ext cx="10465450" cy="5436756"/>
          </a:xfrm>
          <a:prstGeom prst="rect">
            <a:avLst/>
          </a:prstGeom>
          <a:ln w="57150">
            <a:noFill/>
          </a:ln>
        </p:spPr>
        <p:txBody>
          <a:bodyPr vert="horz" lIns="91440" tIns="45720" rIns="91440" bIns="45720" numCol="1" rtlCol="0" anchor="t">
            <a:noAutofit/>
          </a:bodyPr>
          <a:lstStyle/>
          <a:p>
            <a:pPr marL="36900" marR="0" lvl="0" algn="l" defTabSz="914400" rtl="0" eaLnBrk="1" fontAlgn="auto" latinLnBrk="0" hangingPunct="1">
              <a:lnSpc>
                <a:spcPct val="120000"/>
              </a:lnSpc>
              <a:spcBef>
                <a:spcPts val="1000"/>
              </a:spcBef>
              <a:spcAft>
                <a:spcPts val="0"/>
              </a:spcAft>
              <a:buClr>
                <a:srgbClr val="B71E42"/>
              </a:buClr>
              <a:buSzPct val="100000"/>
              <a:tabLst/>
              <a:defRPr/>
            </a:pP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6900" marR="0" lvl="0" algn="l" defTabSz="914400" rtl="0" eaLnBrk="1" fontAlgn="auto" latinLnBrk="0" hangingPunct="1">
              <a:lnSpc>
                <a:spcPct val="120000"/>
              </a:lnSpc>
              <a:spcBef>
                <a:spcPts val="1000"/>
              </a:spcBef>
              <a:spcAft>
                <a:spcPts val="0"/>
              </a:spcAft>
              <a:buClr>
                <a:srgbClr val="B71E42"/>
              </a:buClr>
              <a:buSzPct val="100000"/>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For a Public Sector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employee</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who is born in 1968 or afterwards, the maximum Welfare Pension will only be paid to those with at least 2,080 weeks of PRSI Paid and Credited during their working life. If you retire after 35 years Public service the chances are likely that, by not working post-retirement, you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may</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be short of the 2,080 weeks target that would have guarantee the maximum State Pension. However, the Superannuation Supplementary Pension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may</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cover the</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shortfall in the State Pension entitlement for the rest of your life. If your only employment was the 35 years  </a:t>
            </a:r>
          </a:p>
        </p:txBody>
      </p:sp>
    </p:spTree>
    <p:extLst>
      <p:ext uri="{BB962C8B-B14F-4D97-AF65-F5344CB8AC3E}">
        <p14:creationId xmlns:p14="http://schemas.microsoft.com/office/powerpoint/2010/main" val="26347724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rmAutofit/>
          </a:bodyPr>
          <a:lstStyle/>
          <a:p>
            <a:pPr marL="36900" marR="0" lvl="0" indent="0" defTabSz="914400" rtl="0" eaLnBrk="1" fontAlgn="auto" latinLnBrk="0" hangingPunct="1">
              <a:lnSpc>
                <a:spcPct val="120000"/>
              </a:lnSpc>
              <a:spcBef>
                <a:spcPts val="1000"/>
              </a:spcBef>
              <a:spcAft>
                <a:spcPts val="0"/>
              </a:spcAft>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Employed after 5th April 1995 and prior to 31st December 2012</a:t>
            </a:r>
            <a:endParaRPr lang="en-US" sz="30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284719"/>
            <a:ext cx="10465450" cy="5436756"/>
          </a:xfrm>
          <a:prstGeom prst="rect">
            <a:avLst/>
          </a:prstGeom>
          <a:ln w="57150">
            <a:noFill/>
          </a:ln>
        </p:spPr>
        <p:txBody>
          <a:bodyPr vert="horz" lIns="91440" tIns="45720" rIns="91440" bIns="45720" numCol="1" rtlCol="0" anchor="t">
            <a:normAutofit/>
          </a:bodyPr>
          <a:lstStyle/>
          <a:p>
            <a:pPr marL="36900" marR="0" lvl="0" algn="l" defTabSz="914400" rtl="0" eaLnBrk="1" fontAlgn="auto" latinLnBrk="0" hangingPunct="1">
              <a:lnSpc>
                <a:spcPct val="120000"/>
              </a:lnSpc>
              <a:spcBef>
                <a:spcPts val="1000"/>
              </a:spcBef>
              <a:spcAft>
                <a:spcPts val="0"/>
              </a:spcAft>
              <a:buClr>
                <a:srgbClr val="B71E42"/>
              </a:buClr>
              <a:buSzPct val="100000"/>
              <a:tabLst/>
              <a:defRPr/>
            </a:pP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6900" marR="0" lvl="0" algn="l" defTabSz="914400" rtl="0" eaLnBrk="1" fontAlgn="auto" latinLnBrk="0" hangingPunct="1">
              <a:lnSpc>
                <a:spcPct val="120000"/>
              </a:lnSpc>
              <a:spcBef>
                <a:spcPts val="1000"/>
              </a:spcBef>
              <a:spcAft>
                <a:spcPts val="0"/>
              </a:spcAft>
              <a:buClr>
                <a:srgbClr val="B71E42"/>
              </a:buClr>
              <a:buSzPct val="100000"/>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Child Caring Credits, that can increase your State Pension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entitlement</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can be claimed for periods of post retirement if you maintain you have ceased employment to care for a child under age 12</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a:t>
            </a:r>
          </a:p>
          <a:p>
            <a:pPr marL="36900" marR="0" lvl="0" algn="l" defTabSz="914400" rtl="0" eaLnBrk="1" fontAlgn="auto" latinLnBrk="0" hangingPunct="1">
              <a:lnSpc>
                <a:spcPct val="120000"/>
              </a:lnSpc>
              <a:spcBef>
                <a:spcPts val="1000"/>
              </a:spcBef>
              <a:spcAft>
                <a:spcPts val="0"/>
              </a:spcAft>
              <a:buClr>
                <a:srgbClr val="B71E42"/>
              </a:buClr>
              <a:buSzPct val="100000"/>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Only </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one parent can claim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Child Caring </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credits at any one time. If that parent is not the named party on the Child Benefit payment they would be advised to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send your query to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hlinkClick r:id="rId3"/>
              </a:rPr>
              <a:t>pensioncaringsupports@welfare.ie</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a:t>
            </a:r>
          </a:p>
          <a:p>
            <a:pPr marL="36900" marR="0" lvl="0" algn="l" defTabSz="914400" rtl="0" eaLnBrk="1" fontAlgn="auto" latinLnBrk="0" hangingPunct="1">
              <a:lnSpc>
                <a:spcPct val="120000"/>
              </a:lnSpc>
              <a:spcBef>
                <a:spcPts val="1000"/>
              </a:spcBef>
              <a:spcAft>
                <a:spcPts val="0"/>
              </a:spcAft>
              <a:buClr>
                <a:srgbClr val="B71E42"/>
              </a:buClr>
              <a:buSzPct val="100000"/>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Childcaring Credits will never appear on any copy of your PRSI records that are posted to you, however they will be included in the pension calculations when you claim</a:t>
            </a:r>
          </a:p>
          <a:p>
            <a:pPr marL="36900" marR="0" lvl="0" algn="l" defTabSz="914400" rtl="0" eaLnBrk="1" fontAlgn="auto" latinLnBrk="0" hangingPunct="1">
              <a:lnSpc>
                <a:spcPct val="120000"/>
              </a:lnSpc>
              <a:spcBef>
                <a:spcPts val="1000"/>
              </a:spcBef>
              <a:spcAft>
                <a:spcPts val="0"/>
              </a:spcAft>
              <a:buClr>
                <a:srgbClr val="B71E42"/>
              </a:buClr>
              <a:buSzPct val="100000"/>
              <a:tabLst/>
              <a:defRPr/>
            </a:pP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Tree>
    <p:extLst>
      <p:ext uri="{BB962C8B-B14F-4D97-AF65-F5344CB8AC3E}">
        <p14:creationId xmlns:p14="http://schemas.microsoft.com/office/powerpoint/2010/main" val="29333866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Autofit/>
          </a:bodyPr>
          <a:lstStyle/>
          <a:p>
            <a:pPr marL="36900">
              <a:lnSpc>
                <a:spcPct val="120000"/>
              </a:lnSpc>
              <a:spcBef>
                <a:spcPts val="1000"/>
              </a:spcBef>
              <a:defRPr/>
            </a:pP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Potential consequences on not having post-retirement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PRSI Contributions or Credits:  </a:t>
            </a:r>
            <a:r>
              <a:rPr lang="en-US" sz="2400" dirty="0">
                <a:solidFill>
                  <a:srgbClr val="FF0000"/>
                </a:solidFill>
                <a:latin typeface="Gill Sans MT" panose="020B0502020104020203" pitchFamily="34" charset="0"/>
                <a:ea typeface="Segoe UI" panose="020B0502040204020203" pitchFamily="34" charset="0"/>
                <a:cs typeface="Segoe UI Semilight" panose="020B0402040204020203" pitchFamily="34" charset="0"/>
              </a:rPr>
              <a:t>Treatment Benefits</a:t>
            </a:r>
            <a:b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b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endParaRPr lang="en-US" sz="24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284719"/>
            <a:ext cx="10465450" cy="5436756"/>
          </a:xfrm>
          <a:prstGeom prst="rect">
            <a:avLst/>
          </a:prstGeom>
          <a:ln w="57150">
            <a:noFill/>
          </a:ln>
        </p:spPr>
        <p:txBody>
          <a:bodyPr vert="horz" lIns="91440" tIns="45720" rIns="91440" bIns="45720" numCol="1" rtlCol="0" anchor="t">
            <a:normAutofit/>
          </a:bodyPr>
          <a:lstStyle/>
          <a:p>
            <a:pPr marL="36900" marR="0" lvl="0" algn="l" defTabSz="914400" rtl="0" eaLnBrk="1" fontAlgn="auto" latinLnBrk="0" hangingPunct="1">
              <a:lnSpc>
                <a:spcPct val="120000"/>
              </a:lnSpc>
              <a:spcBef>
                <a:spcPts val="1000"/>
              </a:spcBef>
              <a:spcAft>
                <a:spcPts val="0"/>
              </a:spcAft>
              <a:buClr>
                <a:srgbClr val="B71E42"/>
              </a:buClr>
              <a:buSzPct val="100000"/>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Y</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our entitlement to Welfare’s Treatment Benefit of Dental and Optical will cease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after </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2 calendar years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after </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retirement.</a:t>
            </a:r>
          </a:p>
          <a:p>
            <a:pPr marL="36900" marR="0" lvl="0" algn="l" defTabSz="914400" rtl="0" eaLnBrk="1" fontAlgn="auto" latinLnBrk="0" hangingPunct="1">
              <a:lnSpc>
                <a:spcPct val="120000"/>
              </a:lnSpc>
              <a:spcBef>
                <a:spcPts val="1000"/>
              </a:spcBef>
              <a:spcAft>
                <a:spcPts val="0"/>
              </a:spcAft>
              <a:buClr>
                <a:srgbClr val="B71E42"/>
              </a:buClr>
              <a:buSzPct val="100000"/>
              <a:tabLst/>
              <a:defRPr/>
            </a:pPr>
            <a:endPar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endParaRPr>
          </a:p>
        </p:txBody>
      </p:sp>
    </p:spTree>
    <p:extLst>
      <p:ext uri="{BB962C8B-B14F-4D97-AF65-F5344CB8AC3E}">
        <p14:creationId xmlns:p14="http://schemas.microsoft.com/office/powerpoint/2010/main" val="35576271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Autofit/>
          </a:bodyPr>
          <a:lstStyle/>
          <a:p>
            <a:pPr marL="36900">
              <a:lnSpc>
                <a:spcPct val="120000"/>
              </a:lnSpc>
              <a:spcBef>
                <a:spcPts val="1000"/>
              </a:spcBef>
              <a:defRPr/>
            </a:pP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Potential consequences on not having post-retirement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PRSI Contributions or Credits:  </a:t>
            </a:r>
            <a:r>
              <a:rPr lang="en-US" sz="2400" dirty="0">
                <a:solidFill>
                  <a:srgbClr val="FF0000"/>
                </a:solidFill>
                <a:latin typeface="Gill Sans MT" panose="020B0502020104020203" pitchFamily="34" charset="0"/>
                <a:ea typeface="Segoe UI" panose="020B0502040204020203" pitchFamily="34" charset="0"/>
                <a:cs typeface="Segoe UI Semilight" panose="020B0402040204020203" pitchFamily="34" charset="0"/>
              </a:rPr>
              <a:t>Qualified Adult payment</a:t>
            </a:r>
            <a:b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b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endParaRPr lang="en-US" sz="24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284719"/>
            <a:ext cx="10465450" cy="5436756"/>
          </a:xfrm>
          <a:prstGeom prst="rect">
            <a:avLst/>
          </a:prstGeom>
          <a:ln w="57150">
            <a:noFill/>
          </a:ln>
        </p:spPr>
        <p:txBody>
          <a:bodyPr vert="horz" lIns="91440" tIns="45720" rIns="91440" bIns="45720" numCol="1" rtlCol="0" anchor="t">
            <a:normAutofit/>
          </a:bodyPr>
          <a:lstStyle/>
          <a:p>
            <a:pPr marL="36900" marR="0" lvl="0" algn="l" defTabSz="914400" rtl="0" eaLnBrk="1" fontAlgn="auto" latinLnBrk="0" hangingPunct="1">
              <a:lnSpc>
                <a:spcPct val="120000"/>
              </a:lnSpc>
              <a:spcBef>
                <a:spcPts val="1000"/>
              </a:spcBef>
              <a:spcAft>
                <a:spcPts val="0"/>
              </a:spcAft>
              <a:buClr>
                <a:srgbClr val="B71E42"/>
              </a:buClr>
              <a:buSzPct val="100000"/>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a:t>
            </a:r>
            <a:endPar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A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qualification to a reduced State Pension Contributory can affect y</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our spouse’s entitlement to a means-</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t</a:t>
            </a:r>
            <a:r>
              <a:rPr kumimoji="0" lang="en-US" sz="2400" b="0" i="0" u="none" strike="noStrike" kern="1200" cap="none" spc="0" normalizeH="0" baseline="0" noProof="0" dirty="0" err="1">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ested</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Qualified Adult payment, as the QA weekly rate is predicated on the weekly rate of your Social Welfare State Pension Contributory. If ye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take up residence abroad the </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entitlement to the QA will cease.</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Tip, your spouse can still qualify for the maximum Qualified Adult payment if their weekly income is less than €100 or their capital does not exceed €57,000, jointly held assets or capital will be means tested on half their value.</a:t>
            </a: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Tree>
    <p:extLst>
      <p:ext uri="{BB962C8B-B14F-4D97-AF65-F5344CB8AC3E}">
        <p14:creationId xmlns:p14="http://schemas.microsoft.com/office/powerpoint/2010/main" val="1329846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Autofit/>
          </a:bodyPr>
          <a:lstStyle/>
          <a:p>
            <a:pPr marL="36900" marR="0" lvl="0" indent="0" algn="l" defTabSz="914400" rtl="0" eaLnBrk="1" fontAlgn="auto" latinLnBrk="0" hangingPunct="1">
              <a:lnSpc>
                <a:spcPct val="120000"/>
              </a:lnSpc>
              <a:spcBef>
                <a:spcPts val="1000"/>
              </a:spcBef>
              <a:spcAft>
                <a:spcPts val="0"/>
              </a:spcAft>
              <a:buClr>
                <a:srgbClr val="B71E42"/>
              </a:buClr>
              <a:buSzPct val="100000"/>
              <a:buFontTx/>
              <a:buNone/>
              <a:tabLst/>
              <a:defRPr/>
            </a:pP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Potential consequences on not having post-retirement PRSI Contributions or Credits:  </a:t>
            </a:r>
            <a:r>
              <a:rPr kumimoji="0" lang="en-US" sz="2400" b="0" i="0" u="none" strike="noStrike" kern="1200" cap="none" spc="0" normalizeH="0" baseline="0" noProof="0" dirty="0">
                <a:ln>
                  <a:noFill/>
                </a:ln>
                <a:solidFill>
                  <a:srgbClr val="FF0000"/>
                </a:solidFill>
                <a:effectLst/>
                <a:uLnTx/>
                <a:uFillTx/>
                <a:latin typeface="Gill Sans MT" panose="020B0502020104020203" pitchFamily="34" charset="0"/>
                <a:ea typeface="Segoe UI" panose="020B0502040204020203" pitchFamily="34" charset="0"/>
                <a:cs typeface="Segoe UI Semilight" panose="020B0402040204020203" pitchFamily="34" charset="0"/>
              </a:rPr>
              <a:t>Survivors Contributory Pension</a:t>
            </a: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endParaRPr lang="en-US" sz="24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284719"/>
            <a:ext cx="10465450" cy="5436756"/>
          </a:xfrm>
          <a:prstGeom prst="rect">
            <a:avLst/>
          </a:prstGeom>
          <a:ln w="57150">
            <a:noFill/>
          </a:ln>
        </p:spPr>
        <p:txBody>
          <a:bodyPr vert="horz" lIns="91440" tIns="45720" rIns="91440" bIns="45720" numCol="1" rtlCol="0" anchor="t">
            <a:normAutofit lnSpcReduction="10000"/>
          </a:bodyPr>
          <a:lstStyle/>
          <a:p>
            <a:pPr marL="36900" marR="0" lvl="0" algn="l" defTabSz="914400" rtl="0" eaLnBrk="1" fontAlgn="auto" latinLnBrk="0" hangingPunct="1">
              <a:lnSpc>
                <a:spcPct val="120000"/>
              </a:lnSpc>
              <a:spcBef>
                <a:spcPts val="1000"/>
              </a:spcBef>
              <a:spcAft>
                <a:spcPts val="0"/>
              </a:spcAft>
              <a:buClr>
                <a:srgbClr val="B71E42"/>
              </a:buClr>
              <a:buSzPct val="100000"/>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The weekly rate</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of a Survivors Contributory Pension (Widows/Widowers Pension) can be reduced depending on the time of death of a spouse.  A death of a spouse that is close to age 66 or later may reduce the weekly rate of the pension as the Average Test required may be stretched below a certain</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threshold</a:t>
            </a: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The Short Yearly Average: The maximum Survivors pension rate is payable (€289.30 &gt; age 66) to those with an average of 39 weeks of PRSI Contributions in the last 3 or 5 years.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If you cease having PRSI contributions either paid or credited post-retirement, within 2 years of retirement you will fail to qualify for the Survivors Pension under this test.</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Tree>
    <p:extLst>
      <p:ext uri="{BB962C8B-B14F-4D97-AF65-F5344CB8AC3E}">
        <p14:creationId xmlns:p14="http://schemas.microsoft.com/office/powerpoint/2010/main" val="26298728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Autofit/>
          </a:bodyPr>
          <a:lstStyle/>
          <a:p>
            <a:pPr marL="36900" marR="0" lvl="0" indent="0" algn="l" defTabSz="914400" rtl="0" eaLnBrk="1" fontAlgn="auto" latinLnBrk="0" hangingPunct="1">
              <a:lnSpc>
                <a:spcPct val="120000"/>
              </a:lnSpc>
              <a:spcBef>
                <a:spcPts val="1000"/>
              </a:spcBef>
              <a:spcAft>
                <a:spcPts val="0"/>
              </a:spcAft>
              <a:buClr>
                <a:srgbClr val="B71E42"/>
              </a:buClr>
              <a:buSzPct val="100000"/>
              <a:buFontTx/>
              <a:buNone/>
              <a:tabLst/>
              <a:defRPr/>
            </a:pP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Potential consequences on not having post-retirement PRSI Contributions or Credits:  </a:t>
            </a:r>
            <a:r>
              <a:rPr kumimoji="0" lang="en-US" sz="2400" b="0" i="0" u="none" strike="noStrike" kern="1200" cap="none" spc="0" normalizeH="0" baseline="0" noProof="0" dirty="0">
                <a:ln>
                  <a:noFill/>
                </a:ln>
                <a:solidFill>
                  <a:srgbClr val="FF0000"/>
                </a:solidFill>
                <a:effectLst/>
                <a:uLnTx/>
                <a:uFillTx/>
                <a:latin typeface="Gill Sans MT" panose="020B0502020104020203" pitchFamily="34" charset="0"/>
                <a:ea typeface="Segoe UI" panose="020B0502040204020203" pitchFamily="34" charset="0"/>
                <a:cs typeface="Segoe UI Semilight" panose="020B0402040204020203" pitchFamily="34" charset="0"/>
              </a:rPr>
              <a:t>Survivors Contributory Pension</a:t>
            </a: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b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br>
            <a:endParaRPr lang="en-US" sz="24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284719"/>
            <a:ext cx="10465450" cy="5436756"/>
          </a:xfrm>
          <a:prstGeom prst="rect">
            <a:avLst/>
          </a:prstGeom>
          <a:ln w="57150">
            <a:noFill/>
          </a:ln>
        </p:spPr>
        <p:txBody>
          <a:bodyPr vert="horz" lIns="91440" tIns="45720" rIns="91440" bIns="45720" numCol="1" rtlCol="0" anchor="t">
            <a:normAutofit/>
          </a:bodyPr>
          <a:lstStyle/>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Long Yearly Average: If 48 or greater, you will qualify for the maximum weekly rate., currently €289.30 (at age 66)  However, as ye both age, there is a reducing chance of having an Average of 48 if you have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less than 40</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years of employment.</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If the Long Average is between 36-47 </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the survivor</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will qualify for a reduced rate of €283.70</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If the Long Average is between 24-35 you will qualify for a reduced rate of €277.00</a:t>
            </a: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An average that come to &gt;=0.5 will be rounded up e.g. 23.5 = 24</a:t>
            </a: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lang="en-US" sz="24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Tree>
    <p:extLst>
      <p:ext uri="{BB962C8B-B14F-4D97-AF65-F5344CB8AC3E}">
        <p14:creationId xmlns:p14="http://schemas.microsoft.com/office/powerpoint/2010/main" val="5648562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DB113-154C-BD2D-A5A3-8818B10EE252}"/>
              </a:ext>
            </a:extLst>
          </p:cNvPr>
          <p:cNvSpPr>
            <a:spLocks noGrp="1"/>
          </p:cNvSpPr>
          <p:nvPr>
            <p:ph type="title"/>
          </p:nvPr>
        </p:nvSpPr>
        <p:spPr>
          <a:xfrm>
            <a:off x="834260" y="172895"/>
            <a:ext cx="10515600" cy="822263"/>
          </a:xfrm>
        </p:spPr>
        <p:txBody>
          <a:bodyPr>
            <a:normAutofit/>
          </a:bodyPr>
          <a:lstStyle/>
          <a:p>
            <a:pPr marL="457200" marR="0" lvl="0" indent="-457200" defTabSz="914400" rtl="0" eaLnBrk="1" fontAlgn="auto" latinLnBrk="0" hangingPunct="1">
              <a:lnSpc>
                <a:spcPct val="90000"/>
              </a:lnSpc>
              <a:spcBef>
                <a:spcPts val="1000"/>
              </a:spcBef>
              <a:spcAft>
                <a:spcPts val="0"/>
              </a:spcAft>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Commenced Employment in Public Sector after 1</a:t>
            </a:r>
            <a:r>
              <a:rPr kumimoji="0" lang="en-US" sz="2400" b="0" i="0" u="none" strike="noStrike" kern="1200" cap="none" spc="0" normalizeH="0" baseline="3000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st</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January 2013</a:t>
            </a:r>
            <a:endParaRPr lang="en-IE" dirty="0"/>
          </a:p>
        </p:txBody>
      </p:sp>
      <p:sp>
        <p:nvSpPr>
          <p:cNvPr id="3" name="Content Placeholder 2">
            <a:extLst>
              <a:ext uri="{FF2B5EF4-FFF2-40B4-BE49-F238E27FC236}">
                <a16:creationId xmlns:a16="http://schemas.microsoft.com/office/drawing/2014/main" id="{DCA78CB6-7D6D-3548-EC4B-367CC3B67E28}"/>
              </a:ext>
            </a:extLst>
          </p:cNvPr>
          <p:cNvSpPr>
            <a:spLocks noGrp="1"/>
          </p:cNvSpPr>
          <p:nvPr>
            <p:ph idx="1"/>
          </p:nvPr>
        </p:nvSpPr>
        <p:spPr>
          <a:xfrm>
            <a:off x="838200" y="1127760"/>
            <a:ext cx="10515600" cy="5410200"/>
          </a:xfrm>
        </p:spPr>
        <p:txBody>
          <a:bodyPr>
            <a:noAutofit/>
          </a:bodyPr>
          <a:lstStyle/>
          <a:p>
            <a:pPr marL="0" indent="0">
              <a:buNone/>
            </a:pPr>
            <a:endParaRPr lang="en-IE" sz="2400" dirty="0">
              <a:latin typeface="Gill Sans MT" panose="020B0502020104020203" pitchFamily="34" charset="0"/>
            </a:endParaRPr>
          </a:p>
          <a:p>
            <a:pPr marL="0" indent="0">
              <a:buNone/>
            </a:pPr>
            <a:r>
              <a:rPr lang="en-IE" sz="2400" dirty="0">
                <a:latin typeface="Gill Sans MT" panose="020B0502020104020203" pitchFamily="34" charset="0"/>
              </a:rPr>
              <a:t>Your Occupational Pension is a stand-alone pension and does not include a Supplementary Pension payment, accordingly that safety net does not exist.</a:t>
            </a:r>
          </a:p>
          <a:p>
            <a:pPr marL="0" indent="0">
              <a:buNone/>
            </a:pPr>
            <a:endParaRPr lang="en-IE" sz="2400" dirty="0">
              <a:latin typeface="Gill Sans MT" panose="020B0502020104020203" pitchFamily="34" charset="0"/>
            </a:endParaRPr>
          </a:p>
          <a:p>
            <a:pPr marL="0" indent="0">
              <a:buNone/>
            </a:pPr>
            <a:r>
              <a:rPr lang="en-IE" sz="2400" dirty="0">
                <a:latin typeface="Gill Sans MT" panose="020B0502020104020203" pitchFamily="34" charset="0"/>
              </a:rPr>
              <a:t>Because the Welfare Pension is not factored into their employment pension, all efforts should be made by these retirees to ensure they accumulate any additional PRSI contributions that would  bring their record up to the 2,080 weeks of PRSI that will guarantee them entitlement to the maximum State Pension Contributory </a:t>
            </a:r>
          </a:p>
          <a:p>
            <a:pPr marL="0" indent="0">
              <a:buNone/>
            </a:pPr>
            <a:endParaRPr lang="en-IE" sz="2400" dirty="0">
              <a:latin typeface="Gill Sans MT" panose="020B0502020104020203" pitchFamily="34" charset="0"/>
            </a:endParaRPr>
          </a:p>
        </p:txBody>
      </p:sp>
      <p:sp>
        <p:nvSpPr>
          <p:cNvPr id="4" name="Slide Number Placeholder 3">
            <a:extLst>
              <a:ext uri="{FF2B5EF4-FFF2-40B4-BE49-F238E27FC236}">
                <a16:creationId xmlns:a16="http://schemas.microsoft.com/office/drawing/2014/main" id="{BC0B34BC-7440-2473-DD5D-D894B2175D2D}"/>
              </a:ext>
            </a:extLst>
          </p:cNvPr>
          <p:cNvSpPr>
            <a:spLocks noGrp="1"/>
          </p:cNvSpPr>
          <p:nvPr>
            <p:ph type="sldNum" sz="quarter" idx="12"/>
          </p:nvPr>
        </p:nvSpPr>
        <p:spPr/>
        <p:txBody>
          <a:bodyPr/>
          <a:lstStyle/>
          <a:p>
            <a:fld id="{475E1560-7126-406C-A531-3A398E8D0EEA}" type="slidenum">
              <a:rPr lang="en-US" smtClean="0"/>
              <a:t>26</a:t>
            </a:fld>
            <a:endParaRPr lang="en-US"/>
          </a:p>
        </p:txBody>
      </p:sp>
    </p:spTree>
    <p:extLst>
      <p:ext uri="{BB962C8B-B14F-4D97-AF65-F5344CB8AC3E}">
        <p14:creationId xmlns:p14="http://schemas.microsoft.com/office/powerpoint/2010/main" val="5302906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DB113-154C-BD2D-A5A3-8818B10EE252}"/>
              </a:ext>
            </a:extLst>
          </p:cNvPr>
          <p:cNvSpPr>
            <a:spLocks noGrp="1"/>
          </p:cNvSpPr>
          <p:nvPr>
            <p:ph type="title"/>
          </p:nvPr>
        </p:nvSpPr>
        <p:spPr>
          <a:xfrm>
            <a:off x="834260" y="310055"/>
            <a:ext cx="10515600" cy="822263"/>
          </a:xfrm>
        </p:spPr>
        <p:txBody>
          <a:bodyPr>
            <a:normAutofit/>
          </a:bodyPr>
          <a:lstStyle/>
          <a:p>
            <a:pPr marL="457200" marR="0" lvl="0" indent="-457200" defTabSz="914400" rtl="0" eaLnBrk="1" fontAlgn="auto" latinLnBrk="0" hangingPunct="1">
              <a:lnSpc>
                <a:spcPct val="90000"/>
              </a:lnSpc>
              <a:spcBef>
                <a:spcPts val="1000"/>
              </a:spcBef>
              <a:spcAft>
                <a:spcPts val="0"/>
              </a:spcAft>
              <a:tabLst/>
              <a:defRPr/>
            </a:pP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Employed since 1</a:t>
            </a:r>
            <a:r>
              <a:rPr kumimoji="0" lang="en-US" sz="2400" b="0" i="0" u="none" strike="noStrike" kern="1200" cap="none" spc="0" normalizeH="0" baseline="3000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st</a:t>
            </a:r>
            <a:r>
              <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January 2013</a:t>
            </a:r>
            <a:endParaRPr lang="en-IE" dirty="0"/>
          </a:p>
        </p:txBody>
      </p:sp>
      <p:sp>
        <p:nvSpPr>
          <p:cNvPr id="3" name="Content Placeholder 2">
            <a:extLst>
              <a:ext uri="{FF2B5EF4-FFF2-40B4-BE49-F238E27FC236}">
                <a16:creationId xmlns:a16="http://schemas.microsoft.com/office/drawing/2014/main" id="{DCA78CB6-7D6D-3548-EC4B-367CC3B67E28}"/>
              </a:ext>
            </a:extLst>
          </p:cNvPr>
          <p:cNvSpPr>
            <a:spLocks noGrp="1"/>
          </p:cNvSpPr>
          <p:nvPr>
            <p:ph idx="1"/>
          </p:nvPr>
        </p:nvSpPr>
        <p:spPr>
          <a:xfrm>
            <a:off x="838200" y="1005840"/>
            <a:ext cx="10515600" cy="5227320"/>
          </a:xfrm>
        </p:spPr>
        <p:txBody>
          <a:bodyPr>
            <a:noAutofit/>
          </a:bodyPr>
          <a:lstStyle/>
          <a:p>
            <a:pPr marL="0" indent="0">
              <a:buNone/>
            </a:pPr>
            <a:endParaRPr lang="en-IE" sz="2400" dirty="0">
              <a:latin typeface="Gill Sans MT" panose="020B0502020104020203" pitchFamily="34" charset="0"/>
            </a:endParaRPr>
          </a:p>
          <a:p>
            <a:pPr marL="0" indent="0">
              <a:buNone/>
            </a:pPr>
            <a:r>
              <a:rPr lang="en-IE" sz="2400" dirty="0">
                <a:latin typeface="Gill Sans MT" panose="020B0502020104020203" pitchFamily="34" charset="0"/>
              </a:rPr>
              <a:t>Qualification to the State Pension is an exact science and to have ownership of that entitlement they should request a copy of their Welfare records. </a:t>
            </a:r>
          </a:p>
          <a:p>
            <a:pPr marL="0" indent="0">
              <a:buNone/>
            </a:pPr>
            <a:endParaRPr lang="en-IE" sz="2400" dirty="0">
              <a:latin typeface="Gill Sans MT" panose="020B0502020104020203" pitchFamily="34" charset="0"/>
            </a:endParaRPr>
          </a:p>
          <a:p>
            <a:pPr marL="0" indent="0">
              <a:buNone/>
            </a:pPr>
            <a:r>
              <a:rPr lang="en-US" sz="2400" dirty="0">
                <a:latin typeface="Gill Sans MT" panose="020B0502020104020203" pitchFamily="34" charset="0"/>
              </a:rPr>
              <a:t>P</a:t>
            </a:r>
            <a:r>
              <a:rPr kumimoji="0" lang="en-US" sz="2400" b="0" i="0" u="none" strike="noStrike" kern="1200" cap="none" spc="0" normalizeH="0" baseline="0" noProof="0" dirty="0" err="1">
                <a:ln>
                  <a:noFill/>
                </a:ln>
                <a:solidFill>
                  <a:srgbClr val="595959"/>
                </a:solidFill>
                <a:effectLst/>
                <a:uLnTx/>
                <a:uFillTx/>
                <a:latin typeface="Gill Sans MT" panose="020B0502020104020203" pitchFamily="34" charset="0"/>
                <a:ea typeface="+mn-ea"/>
                <a:cs typeface="Segoe UI Semilight" panose="020B0402040204020203" pitchFamily="34" charset="0"/>
              </a:rPr>
              <a:t>lan</a:t>
            </a:r>
            <a:r>
              <a:rPr kumimoji="0" lang="en-US" sz="2400" b="0" i="0" u="none" strike="noStrike" kern="1200" cap="none" spc="0" normalizeH="0" baseline="0" noProof="0" dirty="0">
                <a:ln>
                  <a:noFill/>
                </a:ln>
                <a:solidFill>
                  <a:srgbClr val="595959"/>
                </a:solidFill>
                <a:effectLst/>
                <a:uLnTx/>
                <a:uFillTx/>
                <a:latin typeface="Gill Sans MT" panose="020B0502020104020203" pitchFamily="34" charset="0"/>
                <a:ea typeface="+mn-ea"/>
                <a:cs typeface="Segoe UI Semilight" panose="020B0402040204020203" pitchFamily="34" charset="0"/>
              </a:rPr>
              <a:t> to achieve the target of 2,080 weeks of PRSI paid or credited , including credit for time off work caring for children under age 12 that will guarantee entitlement to the maximum weekly State Pension at age 66-70</a:t>
            </a:r>
            <a:endParaRPr kumimoji="0" lang="en-IE" sz="2400" b="0" i="0" u="none" strike="noStrike" kern="1200" cap="none" spc="0" normalizeH="0" baseline="0" noProof="0" dirty="0">
              <a:ln>
                <a:noFill/>
              </a:ln>
              <a:solidFill>
                <a:srgbClr val="595959"/>
              </a:solidFill>
              <a:effectLst/>
              <a:uLnTx/>
              <a:uFillTx/>
              <a:latin typeface="Gill Sans MT" panose="020B0502020104020203" pitchFamily="34" charset="0"/>
              <a:ea typeface="+mn-ea"/>
              <a:cs typeface="Segoe UI Semilight" panose="020B0402040204020203" pitchFamily="34" charset="0"/>
            </a:endParaRPr>
          </a:p>
          <a:p>
            <a:pPr marL="0" indent="0">
              <a:buNone/>
            </a:pPr>
            <a:endParaRPr lang="en-IE" sz="2400" dirty="0">
              <a:latin typeface="Gill Sans MT" panose="020B0502020104020203"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IE" sz="2400" b="0" i="0" u="none" strike="noStrike" kern="1200" cap="none" spc="0" normalizeH="0" baseline="0" noProof="0" dirty="0">
                <a:ln>
                  <a:noFill/>
                </a:ln>
                <a:solidFill>
                  <a:srgbClr val="595959"/>
                </a:solidFill>
                <a:effectLst/>
                <a:uLnTx/>
                <a:uFillTx/>
                <a:latin typeface="Gill Sans MT" panose="020B0502020104020203" pitchFamily="34" charset="0"/>
                <a:ea typeface="+mn-ea"/>
                <a:cs typeface="Segoe UI Semilight" panose="020B0402040204020203" pitchFamily="34" charset="0"/>
              </a:rPr>
              <a:t>Avoid gaps in the Social Welfare records.  Anytime off work, “sign on” or send medical certs, even if you do not qualify for an actual payment,  you will be awarded Credits for each week of signing or medical certs which will count towards your pension entitlement.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2400" b="0" i="0" u="none" strike="noStrike" kern="1200" cap="none" spc="0" normalizeH="0" baseline="0" noProof="0" dirty="0">
              <a:ln>
                <a:noFill/>
              </a:ln>
              <a:solidFill>
                <a:srgbClr val="595959"/>
              </a:solidFill>
              <a:effectLst/>
              <a:uLnTx/>
              <a:uFillTx/>
              <a:latin typeface="Gill Sans MT" panose="020B0502020104020203" pitchFamily="34" charset="0"/>
              <a:ea typeface="+mn-ea"/>
              <a:cs typeface="Segoe UI Semilight" panose="020B0402040204020203" pitchFamily="34" charset="0"/>
            </a:endParaRPr>
          </a:p>
          <a:p>
            <a:pPr marL="0" indent="0">
              <a:buNone/>
            </a:pPr>
            <a:endParaRPr lang="en-IE" sz="2400" dirty="0">
              <a:latin typeface="Gill Sans MT" panose="020B0502020104020203" pitchFamily="34" charset="0"/>
            </a:endParaRPr>
          </a:p>
          <a:p>
            <a:pPr marL="0" indent="0">
              <a:buNone/>
            </a:pPr>
            <a:endParaRPr lang="en-IE" sz="2400" dirty="0">
              <a:latin typeface="Gill Sans MT" panose="020B0502020104020203" pitchFamily="34" charset="0"/>
            </a:endParaRPr>
          </a:p>
        </p:txBody>
      </p:sp>
      <p:sp>
        <p:nvSpPr>
          <p:cNvPr id="4" name="Slide Number Placeholder 3">
            <a:extLst>
              <a:ext uri="{FF2B5EF4-FFF2-40B4-BE49-F238E27FC236}">
                <a16:creationId xmlns:a16="http://schemas.microsoft.com/office/drawing/2014/main" id="{BC0B34BC-7440-2473-DD5D-D894B2175D2D}"/>
              </a:ext>
            </a:extLst>
          </p:cNvPr>
          <p:cNvSpPr>
            <a:spLocks noGrp="1"/>
          </p:cNvSpPr>
          <p:nvPr>
            <p:ph type="sldNum" sz="quarter" idx="12"/>
          </p:nvPr>
        </p:nvSpPr>
        <p:spPr/>
        <p:txBody>
          <a:bodyPr/>
          <a:lstStyle/>
          <a:p>
            <a:fld id="{475E1560-7126-406C-A531-3A398E8D0EEA}" type="slidenum">
              <a:rPr lang="en-US" smtClean="0"/>
              <a:t>27</a:t>
            </a:fld>
            <a:endParaRPr lang="en-US"/>
          </a:p>
        </p:txBody>
      </p:sp>
    </p:spTree>
    <p:extLst>
      <p:ext uri="{BB962C8B-B14F-4D97-AF65-F5344CB8AC3E}">
        <p14:creationId xmlns:p14="http://schemas.microsoft.com/office/powerpoint/2010/main" val="35871489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DB113-154C-BD2D-A5A3-8818B10EE252}"/>
              </a:ext>
            </a:extLst>
          </p:cNvPr>
          <p:cNvSpPr>
            <a:spLocks noGrp="1"/>
          </p:cNvSpPr>
          <p:nvPr>
            <p:ph type="title"/>
          </p:nvPr>
        </p:nvSpPr>
        <p:spPr/>
        <p:txBody>
          <a:bodyPr>
            <a:normAutofit fontScale="90000"/>
          </a:bodyPr>
          <a:lstStyle/>
          <a:p>
            <a:pPr marL="457200" marR="0" lvl="0" indent="-457200" defTabSz="914400" rtl="0" eaLnBrk="1" fontAlgn="auto" latinLnBrk="0" hangingPunct="1">
              <a:lnSpc>
                <a:spcPct val="90000"/>
              </a:lnSpc>
              <a:spcBef>
                <a:spcPts val="1000"/>
              </a:spcBef>
              <a:spcAft>
                <a:spcPts val="0"/>
              </a:spcAft>
              <a:tabLst/>
              <a:defRPr/>
            </a:pPr>
            <a:r>
              <a:rPr lang="en-IE" sz="2700" dirty="0">
                <a:solidFill>
                  <a:prstClr val="black"/>
                </a:solidFill>
                <a:latin typeface="Gill Sans MT" panose="020B0502020104020203" pitchFamily="34" charset="0"/>
                <a:ea typeface="+mn-ea"/>
                <a:cs typeface="+mn-cs"/>
              </a:rPr>
              <a:t>State Pension Contributory qualification conditions when dob is 1968+ </a:t>
            </a:r>
            <a:br>
              <a:rPr kumimoji="0" lang="en-IE" sz="2400" b="0" i="0" u="none" strike="noStrike" kern="1200" cap="none" spc="0" normalizeH="0" baseline="0" noProof="0" dirty="0">
                <a:ln>
                  <a:noFill/>
                </a:ln>
                <a:solidFill>
                  <a:prstClr val="black"/>
                </a:solidFill>
                <a:effectLst/>
                <a:uLnTx/>
                <a:uFillTx/>
                <a:latin typeface="Calibri" panose="020F0502020204030204"/>
                <a:ea typeface="+mn-ea"/>
                <a:cs typeface="+mn-cs"/>
              </a:rPr>
            </a:br>
            <a:endParaRPr lang="en-IE" dirty="0"/>
          </a:p>
        </p:txBody>
      </p:sp>
      <p:sp>
        <p:nvSpPr>
          <p:cNvPr id="3" name="Content Placeholder 2">
            <a:extLst>
              <a:ext uri="{FF2B5EF4-FFF2-40B4-BE49-F238E27FC236}">
                <a16:creationId xmlns:a16="http://schemas.microsoft.com/office/drawing/2014/main" id="{DCA78CB6-7D6D-3548-EC4B-367CC3B67E28}"/>
              </a:ext>
            </a:extLst>
          </p:cNvPr>
          <p:cNvSpPr>
            <a:spLocks noGrp="1"/>
          </p:cNvSpPr>
          <p:nvPr>
            <p:ph idx="1"/>
          </p:nvPr>
        </p:nvSpPr>
        <p:spPr>
          <a:xfrm>
            <a:off x="838200" y="1002323"/>
            <a:ext cx="10515600" cy="5581357"/>
          </a:xfrm>
        </p:spPr>
        <p:txBody>
          <a:bodyPr>
            <a:noAutofit/>
          </a:bodyPr>
          <a:lstStyle/>
          <a:p>
            <a:pPr marL="0" indent="0">
              <a:buNone/>
            </a:pPr>
            <a:r>
              <a:rPr lang="en-IE" sz="2400" dirty="0">
                <a:latin typeface="Gill Sans MT" panose="020B0502020104020203" pitchFamily="34" charset="0"/>
              </a:rPr>
              <a:t>The Total Contribution Approach (aka Aggregate Contribution Method) are: </a:t>
            </a:r>
          </a:p>
          <a:p>
            <a:pPr>
              <a:lnSpc>
                <a:spcPct val="107000"/>
              </a:lnSpc>
              <a:spcAft>
                <a:spcPts val="800"/>
              </a:spcAft>
            </a:pPr>
            <a:r>
              <a:rPr lang="en-IE" sz="2400" dirty="0">
                <a:solidFill>
                  <a:srgbClr val="222222"/>
                </a:solidFill>
                <a:effectLst/>
                <a:latin typeface="Gill Sans MT" panose="020B0502020104020203" pitchFamily="34" charset="0"/>
                <a:ea typeface="Times New Roman" panose="02020603050405020304" pitchFamily="18" charset="0"/>
                <a:cs typeface="Times New Roman" panose="02020603050405020304" pitchFamily="18" charset="0"/>
              </a:rPr>
              <a:t>A minimum of at least 520 weeks of reckonable* PRSI contributions are required to have been paid before reaching pension age between age 66 and 70 (credits do not count for this minimum requirement). </a:t>
            </a:r>
            <a:endParaRPr lang="en-IE" sz="2400" dirty="0">
              <a:effectLst/>
              <a:latin typeface="Gill Sans MT" panose="020B0502020104020203"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2400" dirty="0">
                <a:solidFill>
                  <a:srgbClr val="222222"/>
                </a:solidFill>
                <a:effectLst/>
                <a:latin typeface="Gill Sans MT" panose="020B0502020104020203" pitchFamily="34" charset="0"/>
                <a:ea typeface="Times New Roman" panose="02020603050405020304" pitchFamily="18" charset="0"/>
                <a:cs typeface="Times New Roman" panose="02020603050405020304" pitchFamily="18" charset="0"/>
              </a:rPr>
              <a:t>*Pension reckonable PRSI Classes are A, E, F, G, H, N and S</a:t>
            </a:r>
            <a:endParaRPr lang="en-IE" sz="2400" dirty="0">
              <a:effectLst/>
              <a:latin typeface="Gill Sans MT" panose="020B0502020104020203" pitchFamily="34" charset="0"/>
              <a:ea typeface="Calibri" panose="020F0502020204030204" pitchFamily="34" charset="0"/>
              <a:cs typeface="Times New Roman" panose="02020603050405020304" pitchFamily="18" charset="0"/>
            </a:endParaRPr>
          </a:p>
          <a:p>
            <a:pPr marL="0" indent="0">
              <a:buNone/>
            </a:pPr>
            <a:endParaRPr lang="en-IE" sz="2400" dirty="0">
              <a:latin typeface="Gill Sans MT" panose="020B0502020104020203" pitchFamily="34" charset="0"/>
            </a:endParaRPr>
          </a:p>
        </p:txBody>
      </p:sp>
      <p:sp>
        <p:nvSpPr>
          <p:cNvPr id="4" name="Slide Number Placeholder 3">
            <a:extLst>
              <a:ext uri="{FF2B5EF4-FFF2-40B4-BE49-F238E27FC236}">
                <a16:creationId xmlns:a16="http://schemas.microsoft.com/office/drawing/2014/main" id="{BC0B34BC-7440-2473-DD5D-D894B2175D2D}"/>
              </a:ext>
            </a:extLst>
          </p:cNvPr>
          <p:cNvSpPr>
            <a:spLocks noGrp="1"/>
          </p:cNvSpPr>
          <p:nvPr>
            <p:ph type="sldNum" sz="quarter" idx="12"/>
          </p:nvPr>
        </p:nvSpPr>
        <p:spPr/>
        <p:txBody>
          <a:bodyPr/>
          <a:lstStyle/>
          <a:p>
            <a:fld id="{475E1560-7126-406C-A531-3A398E8D0EEA}" type="slidenum">
              <a:rPr lang="en-US" smtClean="0"/>
              <a:t>28</a:t>
            </a:fld>
            <a:endParaRPr lang="en-US"/>
          </a:p>
        </p:txBody>
      </p:sp>
    </p:spTree>
    <p:extLst>
      <p:ext uri="{BB962C8B-B14F-4D97-AF65-F5344CB8AC3E}">
        <p14:creationId xmlns:p14="http://schemas.microsoft.com/office/powerpoint/2010/main" val="19754072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863E89-DA87-DD20-CC95-AB583A44E9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701AC8-180A-A9AC-15A6-87B4C236DA94}"/>
              </a:ext>
            </a:extLst>
          </p:cNvPr>
          <p:cNvSpPr>
            <a:spLocks noGrp="1"/>
          </p:cNvSpPr>
          <p:nvPr>
            <p:ph type="title"/>
          </p:nvPr>
        </p:nvSpPr>
        <p:spPr>
          <a:xfrm>
            <a:off x="834260" y="462456"/>
            <a:ext cx="10515600" cy="539868"/>
          </a:xfrm>
        </p:spPr>
        <p:txBody>
          <a:bodyPr>
            <a:normAutofit fontScale="90000"/>
          </a:bodyPr>
          <a:lstStyle/>
          <a:p>
            <a:pPr marL="457200" marR="0" lvl="0" indent="-457200" defTabSz="914400" rtl="0" eaLnBrk="1" fontAlgn="auto" latinLnBrk="0" hangingPunct="1">
              <a:lnSpc>
                <a:spcPct val="90000"/>
              </a:lnSpc>
              <a:spcBef>
                <a:spcPts val="1000"/>
              </a:spcBef>
              <a:spcAft>
                <a:spcPts val="0"/>
              </a:spcAft>
              <a:tabLst/>
              <a:defRPr/>
            </a:pPr>
            <a:r>
              <a:rPr lang="en-IE" sz="2700" dirty="0">
                <a:solidFill>
                  <a:prstClr val="black"/>
                </a:solidFill>
                <a:latin typeface="Gill Sans MT" panose="020B0502020104020203" pitchFamily="34" charset="0"/>
                <a:ea typeface="+mn-ea"/>
                <a:cs typeface="+mn-cs"/>
              </a:rPr>
              <a:t>State Pension Contributory qualification conditions when dob is 1968+ </a:t>
            </a:r>
            <a:br>
              <a:rPr kumimoji="0" lang="en-IE" sz="2400" b="0" i="0" u="none" strike="noStrike" kern="1200" cap="none" spc="0" normalizeH="0" baseline="0" noProof="0" dirty="0">
                <a:ln>
                  <a:noFill/>
                </a:ln>
                <a:solidFill>
                  <a:prstClr val="black"/>
                </a:solidFill>
                <a:effectLst/>
                <a:uLnTx/>
                <a:uFillTx/>
                <a:latin typeface="Calibri" panose="020F0502020204030204"/>
                <a:ea typeface="+mn-ea"/>
                <a:cs typeface="+mn-cs"/>
              </a:rPr>
            </a:br>
            <a:endParaRPr lang="en-IE" dirty="0"/>
          </a:p>
        </p:txBody>
      </p:sp>
      <p:sp>
        <p:nvSpPr>
          <p:cNvPr id="3" name="Content Placeholder 2">
            <a:extLst>
              <a:ext uri="{FF2B5EF4-FFF2-40B4-BE49-F238E27FC236}">
                <a16:creationId xmlns:a16="http://schemas.microsoft.com/office/drawing/2014/main" id="{50352E6E-C228-19AD-FD6A-50C8047E384D}"/>
              </a:ext>
            </a:extLst>
          </p:cNvPr>
          <p:cNvSpPr>
            <a:spLocks noGrp="1"/>
          </p:cNvSpPr>
          <p:nvPr>
            <p:ph idx="1"/>
          </p:nvPr>
        </p:nvSpPr>
        <p:spPr>
          <a:xfrm>
            <a:off x="838200" y="1195758"/>
            <a:ext cx="10515600" cy="5581357"/>
          </a:xfrm>
        </p:spPr>
        <p:txBody>
          <a:bodyPr>
            <a:noAutofit/>
          </a:bodyPr>
          <a:lstStyle/>
          <a:p>
            <a:pPr marL="457200">
              <a:lnSpc>
                <a:spcPct val="107000"/>
              </a:lnSpc>
              <a:spcAft>
                <a:spcPts val="800"/>
              </a:spcAft>
            </a:pPr>
            <a:r>
              <a:rPr lang="en-IE" sz="2400" dirty="0">
                <a:solidFill>
                  <a:srgbClr val="222222"/>
                </a:solidFill>
                <a:effectLst/>
                <a:latin typeface="Gill Sans MT" panose="020B0502020104020203" pitchFamily="34" charset="0"/>
                <a:ea typeface="Times New Roman" panose="02020603050405020304" pitchFamily="18" charset="0"/>
                <a:cs typeface="Times New Roman" panose="02020603050405020304" pitchFamily="18" charset="0"/>
              </a:rPr>
              <a:t>A Pension claimant with at least 2,080 weeks of PRSI paid and/or credited on their record qualifies for the maximum pension payment (currently €289.30,) any lower figure will have their weekly pension rate proportionately reduced.  All periods taken off work, while resident in the state, to care for a child under the age of 12 or for periods caring for a person who required fulltime care and attention will be covered by Home-caring Credits and used in the pension calculations. The number of Home-Caring Credits is capped at 1,040 weeks. The number of “regular” credits is capped at 520 weeks. </a:t>
            </a:r>
            <a:r>
              <a:rPr lang="en-IE" sz="2400" u="sng" dirty="0">
                <a:solidFill>
                  <a:srgbClr val="222222"/>
                </a:solidFill>
                <a:effectLst/>
                <a:latin typeface="Gill Sans MT" panose="020B0502020104020203" pitchFamily="34" charset="0"/>
                <a:ea typeface="Times New Roman" panose="02020603050405020304" pitchFamily="18" charset="0"/>
                <a:cs typeface="Times New Roman" panose="02020603050405020304" pitchFamily="18" charset="0"/>
              </a:rPr>
              <a:t>ALL </a:t>
            </a:r>
            <a:r>
              <a:rPr lang="en-IE" sz="2400" dirty="0">
                <a:solidFill>
                  <a:srgbClr val="222222"/>
                </a:solidFill>
                <a:effectLst/>
                <a:latin typeface="Gill Sans MT" panose="020B0502020104020203" pitchFamily="34" charset="0"/>
                <a:ea typeface="Times New Roman" panose="02020603050405020304" pitchFamily="18" charset="0"/>
                <a:cs typeface="Times New Roman" panose="02020603050405020304" pitchFamily="18" charset="0"/>
              </a:rPr>
              <a:t>credits that can be used in the TCA method is capped at 1,040 weeks. </a:t>
            </a:r>
            <a:endParaRPr lang="en-IE" sz="2400" dirty="0">
              <a:effectLst/>
              <a:latin typeface="Gill Sans MT" panose="020B0502020104020203"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2400" b="1" dirty="0">
                <a:solidFill>
                  <a:srgbClr val="222222"/>
                </a:solidFill>
                <a:effectLst/>
                <a:latin typeface="Gill Sans MT" panose="020B0502020104020203" pitchFamily="34" charset="0"/>
                <a:ea typeface="Times New Roman" panose="02020603050405020304" pitchFamily="18" charset="0"/>
                <a:cs typeface="Times New Roman" panose="02020603050405020304" pitchFamily="18" charset="0"/>
              </a:rPr>
              <a:t>Note: The Department will not award Child Caring Credits for any week they believe the claimant was in receipt of an income or not resident in the State.</a:t>
            </a:r>
            <a:endParaRPr lang="en-IE" sz="2400" dirty="0">
              <a:effectLst/>
              <a:latin typeface="Gill Sans MT" panose="020B0502020104020203" pitchFamily="34" charset="0"/>
              <a:ea typeface="Calibri" panose="020F0502020204030204" pitchFamily="34" charset="0"/>
              <a:cs typeface="Times New Roman" panose="02020603050405020304" pitchFamily="18" charset="0"/>
            </a:endParaRPr>
          </a:p>
          <a:p>
            <a:pPr marL="0" indent="0">
              <a:buNone/>
            </a:pPr>
            <a:endParaRPr lang="en-IE" sz="2400" dirty="0">
              <a:latin typeface="Gill Sans MT" panose="020B0502020104020203" pitchFamily="34" charset="0"/>
            </a:endParaRPr>
          </a:p>
        </p:txBody>
      </p:sp>
      <p:sp>
        <p:nvSpPr>
          <p:cNvPr id="4" name="Slide Number Placeholder 3">
            <a:extLst>
              <a:ext uri="{FF2B5EF4-FFF2-40B4-BE49-F238E27FC236}">
                <a16:creationId xmlns:a16="http://schemas.microsoft.com/office/drawing/2014/main" id="{D5AF34F4-6C46-F094-D7D1-96595F2E9653}"/>
              </a:ext>
            </a:extLst>
          </p:cNvPr>
          <p:cNvSpPr>
            <a:spLocks noGrp="1"/>
          </p:cNvSpPr>
          <p:nvPr>
            <p:ph type="sldNum" sz="quarter" idx="12"/>
          </p:nvPr>
        </p:nvSpPr>
        <p:spPr/>
        <p:txBody>
          <a:bodyPr/>
          <a:lstStyle/>
          <a:p>
            <a:fld id="{475E1560-7126-406C-A531-3A398E8D0EEA}" type="slidenum">
              <a:rPr lang="en-US" smtClean="0"/>
              <a:t>29</a:t>
            </a:fld>
            <a:endParaRPr lang="en-US"/>
          </a:p>
        </p:txBody>
      </p:sp>
    </p:spTree>
    <p:extLst>
      <p:ext uri="{BB962C8B-B14F-4D97-AF65-F5344CB8AC3E}">
        <p14:creationId xmlns:p14="http://schemas.microsoft.com/office/powerpoint/2010/main" val="3509130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rmAutofit/>
          </a:bodyPr>
          <a:lstStyle/>
          <a:p>
            <a:r>
              <a:rPr lang="en-US" sz="3000" dirty="0">
                <a:latin typeface="Gill Sans MT" panose="020B0502020104020203" pitchFamily="34" charset="0"/>
                <a:ea typeface="Segoe UI Light" panose="020B0702040204020203" pitchFamily="34" charset="0"/>
                <a:cs typeface="Segoe UI" panose="020B0502040204020203" pitchFamily="34" charset="0"/>
              </a:rPr>
              <a:t>1. Public Servant employed pre-6</a:t>
            </a:r>
            <a:r>
              <a:rPr lang="en-US" sz="3000" baseline="30000" dirty="0">
                <a:latin typeface="Gill Sans MT" panose="020B0502020104020203" pitchFamily="34" charset="0"/>
                <a:ea typeface="Segoe UI Light" panose="020B0702040204020203" pitchFamily="34" charset="0"/>
                <a:cs typeface="Segoe UI" panose="020B0502040204020203" pitchFamily="34" charset="0"/>
              </a:rPr>
              <a:t>th</a:t>
            </a:r>
            <a:r>
              <a:rPr lang="en-US" sz="3000" dirty="0">
                <a:latin typeface="Gill Sans MT" panose="020B0502020104020203" pitchFamily="34" charset="0"/>
                <a:ea typeface="Segoe UI Light" panose="020B0702040204020203" pitchFamily="34" charset="0"/>
                <a:cs typeface="Segoe UI" panose="020B0502040204020203" pitchFamily="34" charset="0"/>
              </a:rPr>
              <a:t> April 1995 (PRSI @Class D)</a:t>
            </a:r>
          </a:p>
        </p:txBody>
      </p:sp>
      <p:sp>
        <p:nvSpPr>
          <p:cNvPr id="21" name="Content Placeholder 2"/>
          <p:cNvSpPr txBox="1">
            <a:spLocks/>
          </p:cNvSpPr>
          <p:nvPr/>
        </p:nvSpPr>
        <p:spPr>
          <a:xfrm>
            <a:off x="832665" y="1645853"/>
            <a:ext cx="10465450" cy="4692912"/>
          </a:xfrm>
          <a:prstGeom prst="rect">
            <a:avLst/>
          </a:prstGeom>
          <a:ln w="57150">
            <a:noFill/>
          </a:ln>
        </p:spPr>
        <p:txBody>
          <a:bodyPr vert="horz" lIns="91440" tIns="45720" rIns="91440" bIns="45720" numCol="1" rtlCol="0" anchor="t">
            <a:noAutofit/>
          </a:bodyPr>
          <a:lstStyle/>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PRSI @Class D </a:t>
            </a:r>
            <a:r>
              <a:rPr kumimoji="0" lang="en-US" sz="2400" b="0" i="0" u="none" strike="noStrike" kern="1200" cap="none" spc="0" normalizeH="0" baseline="0" noProof="0" dirty="0">
                <a:ln>
                  <a:noFill/>
                </a:ln>
                <a:solidFill>
                  <a:srgbClr val="FF0000"/>
                </a:solidFill>
                <a:effectLst/>
                <a:uLnTx/>
                <a:uFillTx/>
                <a:latin typeface="Gill Sans MT" panose="020B0502020104020203" pitchFamily="34" charset="0"/>
                <a:ea typeface="+mn-ea"/>
                <a:cs typeface="+mn-cs"/>
              </a:rPr>
              <a:t>does not</a:t>
            </a:r>
            <a:r>
              <a:rPr kumimoji="0" lang="en-US" sz="2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 cover entitlement to the State Pension Contributory, Class D does give cover the Survivors Contributory Pension a.k.a. Widows or Widowers pension</a:t>
            </a:r>
            <a:endParaRPr lang="en-US" sz="2400" dirty="0">
              <a:solidFill>
                <a:prstClr val="black"/>
              </a:solidFill>
              <a:latin typeface="Gill Sans MT" panose="020B05020201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From April 2024 the Survivors Contributory Pension is payable to a surviving partner of a couple who, though not married, had been living together for at least 2 years and have had a child </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From April 2024 the Survivors Contributory Pension is payable to a surviving partner of a couple who, though not married, had been living together for at least 5 years </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endParaRPr>
          </a:p>
        </p:txBody>
      </p:sp>
      <p:sp>
        <p:nvSpPr>
          <p:cNvPr id="3" name="Slide Number Placeholder 2">
            <a:extLst>
              <a:ext uri="{FF2B5EF4-FFF2-40B4-BE49-F238E27FC236}">
                <a16:creationId xmlns:a16="http://schemas.microsoft.com/office/drawing/2014/main" id="{CA047F6A-354E-EE4A-646D-24ED4ED67D1B}"/>
              </a:ext>
            </a:extLst>
          </p:cNvPr>
          <p:cNvSpPr>
            <a:spLocks noGrp="1"/>
          </p:cNvSpPr>
          <p:nvPr>
            <p:ph type="sldNum" sz="quarter" idx="12"/>
          </p:nvPr>
        </p:nvSpPr>
        <p:spPr/>
        <p:txBody>
          <a:bodyPr/>
          <a:lstStyle/>
          <a:p>
            <a:fld id="{475E1560-7126-406C-A531-3A398E8D0EEA}" type="slidenum">
              <a:rPr lang="en-US" smtClean="0"/>
              <a:t>3</a:t>
            </a:fld>
            <a:endParaRPr lang="en-US"/>
          </a:p>
        </p:txBody>
      </p:sp>
    </p:spTree>
    <p:extLst>
      <p:ext uri="{BB962C8B-B14F-4D97-AF65-F5344CB8AC3E}">
        <p14:creationId xmlns:p14="http://schemas.microsoft.com/office/powerpoint/2010/main" val="37486675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A78CB6-7D6D-3548-EC4B-367CC3B67E28}"/>
              </a:ext>
            </a:extLst>
          </p:cNvPr>
          <p:cNvSpPr>
            <a:spLocks noGrp="1"/>
          </p:cNvSpPr>
          <p:nvPr>
            <p:ph idx="1"/>
          </p:nvPr>
        </p:nvSpPr>
        <p:spPr/>
        <p:txBody>
          <a:bodyPr>
            <a:normAutofit/>
          </a:bodyPr>
          <a:lstStyle/>
          <a:p>
            <a:pPr marL="0" indent="0">
              <a:buNone/>
            </a:pPr>
            <a:endParaRPr lang="en-IE" sz="2400" dirty="0">
              <a:latin typeface="Aptos Black" panose="020B0004020202020204" pitchFamily="34" charset="0"/>
            </a:endParaRPr>
          </a:p>
          <a:p>
            <a:pPr marL="0" indent="0">
              <a:buNone/>
            </a:pPr>
            <a:r>
              <a:rPr lang="en-IE" sz="2400" dirty="0">
                <a:latin typeface="Aptos Black" panose="020B0004020202020204" pitchFamily="34" charset="0"/>
              </a:rPr>
              <a:t>Paying Voluntary Contributions at the VC1 rate (ex-employee) can be very expensive as it will be charged at a rate of 6.6% of previous salary. </a:t>
            </a:r>
          </a:p>
          <a:p>
            <a:pPr marL="0" indent="0">
              <a:buNone/>
            </a:pPr>
            <a:endParaRPr lang="en-IE" sz="2400" dirty="0">
              <a:latin typeface="Aptos Black" panose="020B0004020202020204" pitchFamily="34" charset="0"/>
            </a:endParaRPr>
          </a:p>
          <a:p>
            <a:pPr marL="0" indent="0">
              <a:buNone/>
            </a:pPr>
            <a:r>
              <a:rPr lang="en-IE" sz="2400" dirty="0">
                <a:latin typeface="Aptos Black" panose="020B0004020202020204" pitchFamily="34" charset="0"/>
              </a:rPr>
              <a:t>If you have an ARF It is possible to reduce the potential Voluntary Contribution liability charge by downloading, post retirement, a minimum of €5,000 in a year from an ARF and paying 52 weeks of Class S PRSI (minimum of €650 of PRSI) and then applying to be admitted as a Voluntary Contributor, the charge for the VC2 rate is an annual fee of only €650. Paying €650 for Voluntary Contributions to increase your annual State Pension by €364 is a sound investment. </a:t>
            </a:r>
          </a:p>
        </p:txBody>
      </p:sp>
      <p:sp>
        <p:nvSpPr>
          <p:cNvPr id="4" name="Slide Number Placeholder 3">
            <a:extLst>
              <a:ext uri="{FF2B5EF4-FFF2-40B4-BE49-F238E27FC236}">
                <a16:creationId xmlns:a16="http://schemas.microsoft.com/office/drawing/2014/main" id="{BC0B34BC-7440-2473-DD5D-D894B2175D2D}"/>
              </a:ext>
            </a:extLst>
          </p:cNvPr>
          <p:cNvSpPr>
            <a:spLocks noGrp="1"/>
          </p:cNvSpPr>
          <p:nvPr>
            <p:ph type="sldNum" sz="quarter" idx="12"/>
          </p:nvPr>
        </p:nvSpPr>
        <p:spPr/>
        <p:txBody>
          <a:bodyPr/>
          <a:lstStyle/>
          <a:p>
            <a:fld id="{475E1560-7126-406C-A531-3A398E8D0EEA}" type="slidenum">
              <a:rPr lang="en-US" smtClean="0"/>
              <a:t>30</a:t>
            </a:fld>
            <a:endParaRPr lang="en-US"/>
          </a:p>
        </p:txBody>
      </p:sp>
    </p:spTree>
    <p:extLst>
      <p:ext uri="{BB962C8B-B14F-4D97-AF65-F5344CB8AC3E}">
        <p14:creationId xmlns:p14="http://schemas.microsoft.com/office/powerpoint/2010/main" val="4689171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FCB691-06BF-47E1-3B30-9514BC01C5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7BD4DC-B462-0594-DA50-200EF00CDB86}"/>
              </a:ext>
            </a:extLst>
          </p:cNvPr>
          <p:cNvSpPr>
            <a:spLocks noGrp="1"/>
          </p:cNvSpPr>
          <p:nvPr>
            <p:ph type="title"/>
          </p:nvPr>
        </p:nvSpPr>
        <p:spPr/>
        <p:txBody>
          <a:bodyPr>
            <a:noAutofit/>
          </a:bodyPr>
          <a:lstStyle/>
          <a:p>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Pay Related Job Seekers Benefit is now available however it ceases after 9 months</a:t>
            </a:r>
            <a:br>
              <a:rPr lang="en-US" sz="2400" dirty="0">
                <a:latin typeface="Arial" panose="020B0604020202020204" pitchFamily="34" charset="0"/>
                <a:cs typeface="Arial" panose="020B0604020202020204" pitchFamily="34" charset="0"/>
              </a:rPr>
            </a:br>
            <a:endParaRPr lang="en-IE"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85BF551-379A-8F41-F137-74EBA0C03FB1}"/>
              </a:ext>
            </a:extLst>
          </p:cNvPr>
          <p:cNvSpPr>
            <a:spLocks noGrp="1"/>
          </p:cNvSpPr>
          <p:nvPr>
            <p:ph idx="1"/>
          </p:nvPr>
        </p:nvSpPr>
        <p:spPr/>
        <p:txBody>
          <a:bodyPr>
            <a:normAutofit/>
          </a:bodyPr>
          <a:lstStyle/>
          <a:p>
            <a:pPr marL="0" indent="0">
              <a:buNone/>
            </a:pPr>
            <a:r>
              <a:rPr lang="en-US" sz="2400" dirty="0">
                <a:latin typeface="Arial" panose="020B0604020202020204" pitchFamily="34" charset="0"/>
                <a:cs typeface="Arial" panose="020B0604020202020204" pitchFamily="34" charset="0"/>
              </a:rPr>
              <a:t>Weekly payment	                                                  Paid for</a:t>
            </a:r>
          </a:p>
          <a:p>
            <a:pPr marL="0" indent="0">
              <a:buNone/>
            </a:pPr>
            <a:r>
              <a:rPr lang="en-US" sz="2400" dirty="0">
                <a:solidFill>
                  <a:srgbClr val="FF0000"/>
                </a:solidFill>
                <a:latin typeface="Arial" panose="020B0604020202020204" pitchFamily="34" charset="0"/>
                <a:cs typeface="Arial" panose="020B0604020202020204" pitchFamily="34" charset="0"/>
              </a:rPr>
              <a:t>60%</a:t>
            </a:r>
            <a:r>
              <a:rPr lang="en-US" sz="2400" dirty="0">
                <a:latin typeface="Arial" panose="020B0604020202020204" pitchFamily="34" charset="0"/>
                <a:cs typeface="Arial" panose="020B0604020202020204" pitchFamily="34" charset="0"/>
              </a:rPr>
              <a:t> of earnings up to a maximum of </a:t>
            </a:r>
            <a:r>
              <a:rPr lang="en-US" sz="2400" dirty="0">
                <a:solidFill>
                  <a:srgbClr val="FF0000"/>
                </a:solidFill>
                <a:latin typeface="Arial" panose="020B0604020202020204" pitchFamily="34" charset="0"/>
                <a:cs typeface="Arial" panose="020B0604020202020204" pitchFamily="34" charset="0"/>
              </a:rPr>
              <a:t>€450</a:t>
            </a:r>
            <a:r>
              <a:rPr lang="en-US" sz="2400" dirty="0">
                <a:latin typeface="Arial" panose="020B0604020202020204" pitchFamily="34" charset="0"/>
                <a:cs typeface="Arial" panose="020B0604020202020204" pitchFamily="34" charset="0"/>
              </a:rPr>
              <a:t>	      First 3 months (13 weeks)</a:t>
            </a:r>
          </a:p>
          <a:p>
            <a:pPr marL="0" indent="0">
              <a:buNone/>
            </a:pPr>
            <a:r>
              <a:rPr lang="en-US" sz="2400" dirty="0">
                <a:solidFill>
                  <a:srgbClr val="FF0000"/>
                </a:solidFill>
                <a:latin typeface="Arial" panose="020B0604020202020204" pitchFamily="34" charset="0"/>
                <a:cs typeface="Arial" panose="020B0604020202020204" pitchFamily="34" charset="0"/>
              </a:rPr>
              <a:t>55%</a:t>
            </a:r>
            <a:r>
              <a:rPr lang="en-US" sz="2400" dirty="0">
                <a:latin typeface="Arial" panose="020B0604020202020204" pitchFamily="34" charset="0"/>
                <a:cs typeface="Arial" panose="020B0604020202020204" pitchFamily="34" charset="0"/>
              </a:rPr>
              <a:t> of earnings up to a maximum of </a:t>
            </a:r>
            <a:r>
              <a:rPr lang="en-US" sz="2400" dirty="0">
                <a:solidFill>
                  <a:srgbClr val="FF0000"/>
                </a:solidFill>
                <a:latin typeface="Arial" panose="020B0604020202020204" pitchFamily="34" charset="0"/>
                <a:cs typeface="Arial" panose="020B0604020202020204" pitchFamily="34" charset="0"/>
              </a:rPr>
              <a:t>€375      </a:t>
            </a:r>
            <a:r>
              <a:rPr lang="en-US" sz="2400" dirty="0">
                <a:latin typeface="Arial" panose="020B0604020202020204" pitchFamily="34" charset="0"/>
                <a:cs typeface="Arial" panose="020B0604020202020204" pitchFamily="34" charset="0"/>
              </a:rPr>
              <a:t>Next 3 months (13 weeks)</a:t>
            </a:r>
          </a:p>
          <a:p>
            <a:pPr marL="0" indent="0">
              <a:buNone/>
            </a:pPr>
            <a:r>
              <a:rPr lang="en-US" sz="2400" dirty="0">
                <a:solidFill>
                  <a:srgbClr val="FF0000"/>
                </a:solidFill>
                <a:latin typeface="Arial" panose="020B0604020202020204" pitchFamily="34" charset="0"/>
                <a:cs typeface="Arial" panose="020B0604020202020204" pitchFamily="34" charset="0"/>
              </a:rPr>
              <a:t>50%</a:t>
            </a:r>
            <a:r>
              <a:rPr lang="en-US" sz="2400" dirty="0">
                <a:latin typeface="Arial" panose="020B0604020202020204" pitchFamily="34" charset="0"/>
                <a:cs typeface="Arial" panose="020B0604020202020204" pitchFamily="34" charset="0"/>
              </a:rPr>
              <a:t> of earnings up to a maximum      </a:t>
            </a:r>
            <a:r>
              <a:rPr lang="en-US" sz="2400" dirty="0">
                <a:solidFill>
                  <a:srgbClr val="FF0000"/>
                </a:solidFill>
                <a:latin typeface="Arial" panose="020B0604020202020204" pitchFamily="34" charset="0"/>
                <a:cs typeface="Arial" panose="020B0604020202020204" pitchFamily="34" charset="0"/>
              </a:rPr>
              <a:t>€300       </a:t>
            </a:r>
            <a:r>
              <a:rPr lang="en-US" sz="2400" dirty="0">
                <a:latin typeface="Arial" panose="020B0604020202020204" pitchFamily="34" charset="0"/>
                <a:cs typeface="Arial" panose="020B0604020202020204" pitchFamily="34" charset="0"/>
              </a:rPr>
              <a:t>Last 3 months (13 weeks)</a:t>
            </a:r>
          </a:p>
          <a:p>
            <a:pPr marL="0" indent="0">
              <a:buNone/>
            </a:pPr>
            <a:endParaRPr lang="en-US"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The minimum weekly payment is </a:t>
            </a:r>
            <a:r>
              <a:rPr lang="en-US" sz="2400" dirty="0">
                <a:solidFill>
                  <a:srgbClr val="FF0000"/>
                </a:solidFill>
                <a:latin typeface="Arial" panose="020B0604020202020204" pitchFamily="34" charset="0"/>
                <a:cs typeface="Arial" panose="020B0604020202020204" pitchFamily="34" charset="0"/>
              </a:rPr>
              <a:t>€125</a:t>
            </a:r>
            <a:r>
              <a:rPr lang="en-US" sz="2400" dirty="0">
                <a:latin typeface="Arial" panose="020B0604020202020204" pitchFamily="34" charset="0"/>
                <a:cs typeface="Arial" panose="020B0604020202020204" pitchFamily="34" charset="0"/>
              </a:rPr>
              <a:t>.</a:t>
            </a:r>
          </a:p>
          <a:p>
            <a:pPr marL="0" indent="0">
              <a:buNone/>
            </a:pPr>
            <a:r>
              <a:rPr lang="en-US" sz="2400" dirty="0">
                <a:latin typeface="Arial" panose="020B0604020202020204" pitchFamily="34" charset="0"/>
                <a:cs typeface="Arial" panose="020B0604020202020204" pitchFamily="34" charset="0"/>
              </a:rPr>
              <a:t>After 9 months the payment is means tested, however, if you don’t qualify  for a payment you can continue to sign on for credits only</a:t>
            </a:r>
            <a:endParaRPr lang="en-IE"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43610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DB113-154C-BD2D-A5A3-8818B10EE252}"/>
              </a:ext>
            </a:extLst>
          </p:cNvPr>
          <p:cNvSpPr>
            <a:spLocks noGrp="1"/>
          </p:cNvSpPr>
          <p:nvPr>
            <p:ph type="title"/>
          </p:nvPr>
        </p:nvSpPr>
        <p:spPr/>
        <p:txBody>
          <a:bodyPr>
            <a:noAutofit/>
          </a:bodyPr>
          <a:lstStyle/>
          <a:p>
            <a:pPr marL="457200" marR="0" lvl="0" indent="-457200" defTabSz="914400" rtl="0" eaLnBrk="1" fontAlgn="auto" latinLnBrk="0" hangingPunct="1">
              <a:lnSpc>
                <a:spcPct val="90000"/>
              </a:lnSpc>
              <a:spcBef>
                <a:spcPts val="1000"/>
              </a:spcBef>
              <a:spcAft>
                <a:spcPts val="0"/>
              </a:spcAft>
              <a:tabLst/>
              <a:defRPr/>
            </a:pPr>
            <a:br>
              <a:rPr lang="en-IE" sz="2400" dirty="0">
                <a:solidFill>
                  <a:prstClr val="black"/>
                </a:solidFill>
                <a:latin typeface="Aptos Black" panose="020F0502020204030204" pitchFamily="34" charset="0"/>
                <a:ea typeface="+mn-ea"/>
                <a:cs typeface="+mn-cs"/>
              </a:rPr>
            </a:br>
            <a:r>
              <a:rPr lang="en-IE" sz="2400" dirty="0">
                <a:solidFill>
                  <a:prstClr val="black"/>
                </a:solidFill>
                <a:latin typeface="Arial" panose="020B0604020202020204" pitchFamily="34" charset="0"/>
                <a:ea typeface="+mn-ea"/>
                <a:cs typeface="Arial" panose="020B0604020202020204" pitchFamily="34" charset="0"/>
              </a:rPr>
              <a:t>General rules on Illness Benefit</a:t>
            </a:r>
            <a:br>
              <a:rPr kumimoji="0" lang="en-IE" sz="2400" b="0" i="0" u="none" strike="noStrike" kern="1200" cap="none" spc="0" normalizeH="0" baseline="0" noProof="0" dirty="0">
                <a:ln>
                  <a:noFill/>
                </a:ln>
                <a:solidFill>
                  <a:prstClr val="black"/>
                </a:solidFill>
                <a:effectLst/>
                <a:uLnTx/>
                <a:uFillTx/>
                <a:latin typeface="Aptos Black" panose="020F0502020204030204" pitchFamily="34" charset="0"/>
                <a:ea typeface="+mn-ea"/>
                <a:cs typeface="+mn-cs"/>
              </a:rPr>
            </a:br>
            <a:endParaRPr lang="en-IE" sz="2400" dirty="0">
              <a:latin typeface="Aptos Black" panose="020F0502020204030204" pitchFamily="34" charset="0"/>
            </a:endParaRPr>
          </a:p>
        </p:txBody>
      </p:sp>
      <p:sp>
        <p:nvSpPr>
          <p:cNvPr id="3" name="Content Placeholder 2">
            <a:extLst>
              <a:ext uri="{FF2B5EF4-FFF2-40B4-BE49-F238E27FC236}">
                <a16:creationId xmlns:a16="http://schemas.microsoft.com/office/drawing/2014/main" id="{DCA78CB6-7D6D-3548-EC4B-367CC3B67E28}"/>
              </a:ext>
            </a:extLst>
          </p:cNvPr>
          <p:cNvSpPr>
            <a:spLocks noGrp="1"/>
          </p:cNvSpPr>
          <p:nvPr>
            <p:ph idx="1"/>
          </p:nvPr>
        </p:nvSpPr>
        <p:spPr>
          <a:xfrm>
            <a:off x="838200" y="1290656"/>
            <a:ext cx="10515600" cy="5065694"/>
          </a:xfrm>
        </p:spPr>
        <p:txBody>
          <a:bodyPr>
            <a:noAutofit/>
          </a:bodyPr>
          <a:lstStyle/>
          <a:p>
            <a:pPr marL="0" indent="0">
              <a:buNone/>
            </a:pPr>
            <a:endParaRPr lang="en-US" sz="2400" dirty="0">
              <a:latin typeface="Aptos Black" panose="020B0004020202020204" pitchFamily="34" charset="0"/>
            </a:endParaRPr>
          </a:p>
          <a:p>
            <a:pPr marL="0" indent="0">
              <a:buNone/>
            </a:pPr>
            <a:r>
              <a:rPr lang="en-US" sz="2400" dirty="0">
                <a:latin typeface="Arial" panose="020B0604020202020204" pitchFamily="34" charset="0"/>
                <a:cs typeface="Arial" panose="020B0604020202020204" pitchFamily="34" charset="0"/>
              </a:rPr>
              <a:t>Illness Benefit lasts for up to 2 years, means tested thereafter</a:t>
            </a:r>
          </a:p>
          <a:p>
            <a:pPr marL="0" indent="0">
              <a:buNone/>
            </a:pPr>
            <a:endParaRPr lang="en-US"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If the illness is medically assessed as permanent you can request to be transferred  to an Invalidity Pension . If still on Invalidity Pension at age 66 you will be automatically transfer to the maximum rate of the State Pension Contributory</a:t>
            </a:r>
          </a:p>
          <a:p>
            <a:pPr marL="0" indent="0">
              <a:buNone/>
            </a:pPr>
            <a:endParaRPr lang="en-IE" sz="2400" dirty="0">
              <a:latin typeface="Arial" panose="020B0604020202020204" pitchFamily="34" charset="0"/>
              <a:cs typeface="Arial" panose="020B0604020202020204" pitchFamily="34" charset="0"/>
            </a:endParaRPr>
          </a:p>
          <a:p>
            <a:pPr marL="0" indent="0">
              <a:buNone/>
            </a:pPr>
            <a:r>
              <a:rPr lang="en-IE" sz="2400" dirty="0">
                <a:latin typeface="Arial" panose="020B0604020202020204" pitchFamily="34" charset="0"/>
                <a:cs typeface="Arial" panose="020B0604020202020204" pitchFamily="34" charset="0"/>
              </a:rPr>
              <a:t>Self-Employed Class S PRSI does not cover Illness Benefit or Job Seekers Benefit</a:t>
            </a:r>
          </a:p>
          <a:p>
            <a:pPr marL="0" indent="0">
              <a:buNone/>
            </a:pPr>
            <a:endParaRPr lang="en-IE"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Self-Employed Class S PRSI does cover qualification to Invalidity Pension</a:t>
            </a:r>
          </a:p>
          <a:p>
            <a:pPr marL="0" indent="0">
              <a:buNone/>
            </a:pPr>
            <a:endParaRPr lang="en-IE" sz="2400" dirty="0">
              <a:latin typeface="Arial" panose="020B0604020202020204" pitchFamily="34" charset="0"/>
              <a:cs typeface="Arial" panose="020B0604020202020204" pitchFamily="34" charset="0"/>
            </a:endParaRPr>
          </a:p>
          <a:p>
            <a:pPr marL="0" indent="0">
              <a:buNone/>
            </a:pPr>
            <a:endParaRPr lang="en-IE" sz="2400" dirty="0">
              <a:latin typeface="Arial" panose="020B0604020202020204" pitchFamily="34" charset="0"/>
              <a:cs typeface="Arial" panose="020B0604020202020204" pitchFamily="34" charset="0"/>
            </a:endParaRPr>
          </a:p>
          <a:p>
            <a:pPr marL="0" indent="0">
              <a:buNone/>
            </a:pPr>
            <a:endParaRPr lang="en-IE" sz="2400" dirty="0">
              <a:latin typeface="Aptos Black" panose="020B0004020202020204" pitchFamily="34" charset="0"/>
            </a:endParaRPr>
          </a:p>
        </p:txBody>
      </p:sp>
      <p:sp>
        <p:nvSpPr>
          <p:cNvPr id="4" name="Slide Number Placeholder 3">
            <a:extLst>
              <a:ext uri="{FF2B5EF4-FFF2-40B4-BE49-F238E27FC236}">
                <a16:creationId xmlns:a16="http://schemas.microsoft.com/office/drawing/2014/main" id="{BC0B34BC-7440-2473-DD5D-D894B2175D2D}"/>
              </a:ext>
            </a:extLst>
          </p:cNvPr>
          <p:cNvSpPr>
            <a:spLocks noGrp="1"/>
          </p:cNvSpPr>
          <p:nvPr>
            <p:ph type="sldNum" sz="quarter" idx="12"/>
          </p:nvPr>
        </p:nvSpPr>
        <p:spPr/>
        <p:txBody>
          <a:bodyPr/>
          <a:lstStyle/>
          <a:p>
            <a:fld id="{475E1560-7126-406C-A531-3A398E8D0EEA}" type="slidenum">
              <a:rPr lang="en-US" sz="2400" smtClean="0">
                <a:latin typeface="Aptos Black" panose="020F0502020204030204" pitchFamily="34" charset="0"/>
              </a:rPr>
              <a:t>32</a:t>
            </a:fld>
            <a:endParaRPr lang="en-US" sz="2400">
              <a:latin typeface="Aptos Black" panose="020F0502020204030204" pitchFamily="34" charset="0"/>
            </a:endParaRPr>
          </a:p>
        </p:txBody>
      </p:sp>
    </p:spTree>
    <p:extLst>
      <p:ext uri="{BB962C8B-B14F-4D97-AF65-F5344CB8AC3E}">
        <p14:creationId xmlns:p14="http://schemas.microsoft.com/office/powerpoint/2010/main" val="28171551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98246-BB47-B4BE-9634-49E2ECF73784}"/>
              </a:ext>
            </a:extLst>
          </p:cNvPr>
          <p:cNvSpPr>
            <a:spLocks noGrp="1"/>
          </p:cNvSpPr>
          <p:nvPr>
            <p:ph type="title"/>
          </p:nvPr>
        </p:nvSpPr>
        <p:spPr>
          <a:xfrm>
            <a:off x="838200" y="365126"/>
            <a:ext cx="10515600" cy="713740"/>
          </a:xfrm>
        </p:spPr>
        <p:txBody>
          <a:bodyPr>
            <a:normAutofit/>
          </a:bodyPr>
          <a:lstStyle/>
          <a:p>
            <a:pPr algn="ctr"/>
            <a:r>
              <a:rPr lang="en-IE" sz="2800" dirty="0"/>
              <a:t>In Summary</a:t>
            </a:r>
          </a:p>
        </p:txBody>
      </p:sp>
      <p:sp>
        <p:nvSpPr>
          <p:cNvPr id="3" name="Content Placeholder 2">
            <a:extLst>
              <a:ext uri="{FF2B5EF4-FFF2-40B4-BE49-F238E27FC236}">
                <a16:creationId xmlns:a16="http://schemas.microsoft.com/office/drawing/2014/main" id="{46726A40-E355-E3C6-A63F-79F9FE37EDC4}"/>
              </a:ext>
            </a:extLst>
          </p:cNvPr>
          <p:cNvSpPr>
            <a:spLocks noGrp="1"/>
          </p:cNvSpPr>
          <p:nvPr>
            <p:ph idx="1"/>
          </p:nvPr>
        </p:nvSpPr>
        <p:spPr>
          <a:xfrm>
            <a:off x="838200" y="1307465"/>
            <a:ext cx="10515600" cy="5185410"/>
          </a:xfrm>
        </p:spPr>
        <p:txBody>
          <a:bodyPr>
            <a:normAutofit fontScale="85000" lnSpcReduction="10000"/>
          </a:bodyPr>
          <a:lstStyle/>
          <a:p>
            <a:r>
              <a:rPr lang="en-IE" dirty="0">
                <a:solidFill>
                  <a:srgbClr val="FF0000"/>
                </a:solidFill>
                <a:latin typeface="Arial" panose="020B0604020202020204" pitchFamily="34" charset="0"/>
                <a:cs typeface="Arial" panose="020B0604020202020204" pitchFamily="34" charset="0"/>
              </a:rPr>
              <a:t>Pre-April 1995 Public Sector employees: </a:t>
            </a:r>
          </a:p>
          <a:p>
            <a:pPr marL="0" indent="0">
              <a:buNone/>
            </a:pPr>
            <a:r>
              <a:rPr lang="en-IE" dirty="0">
                <a:latin typeface="Arial" panose="020B0604020202020204" pitchFamily="34" charset="0"/>
                <a:cs typeface="Arial" panose="020B0604020202020204" pitchFamily="34" charset="0"/>
              </a:rPr>
              <a:t>Actively plan to also qualify for a reduced State Pension:</a:t>
            </a:r>
          </a:p>
          <a:p>
            <a:pPr marL="457200" lvl="1" indent="0">
              <a:buNone/>
            </a:pPr>
            <a:r>
              <a:rPr lang="en-IE" dirty="0">
                <a:solidFill>
                  <a:schemeClr val="accent1"/>
                </a:solidFill>
                <a:latin typeface="Arial" panose="020B0604020202020204" pitchFamily="34" charset="0"/>
                <a:cs typeface="Arial" panose="020B0604020202020204" pitchFamily="34" charset="0"/>
              </a:rPr>
              <a:t>Mixed Insurance Pro-Rata Pension </a:t>
            </a:r>
            <a:r>
              <a:rPr lang="en-IE" dirty="0">
                <a:latin typeface="Arial" panose="020B0604020202020204" pitchFamily="34" charset="0"/>
                <a:cs typeface="Arial" panose="020B0604020202020204" pitchFamily="34" charset="0"/>
              </a:rPr>
              <a:t>which only requires a minimum of 260 weeks of “reckonable” contributions paid before age between 66 and 70</a:t>
            </a:r>
          </a:p>
          <a:p>
            <a:pPr marL="457200" lvl="1" indent="0">
              <a:buNone/>
            </a:pPr>
            <a:r>
              <a:rPr lang="en-IE" dirty="0">
                <a:solidFill>
                  <a:schemeClr val="accent1"/>
                </a:solidFill>
                <a:latin typeface="Arial" panose="020B0604020202020204" pitchFamily="34" charset="0"/>
                <a:cs typeface="Arial" panose="020B0604020202020204" pitchFamily="34" charset="0"/>
              </a:rPr>
              <a:t>Regular State Pension </a:t>
            </a:r>
            <a:r>
              <a:rPr lang="en-IE" dirty="0">
                <a:latin typeface="Arial" panose="020B0604020202020204" pitchFamily="34" charset="0"/>
                <a:cs typeface="Arial" panose="020B0604020202020204" pitchFamily="34" charset="0"/>
              </a:rPr>
              <a:t>if they have sufficient time to accumulate at least 520 weeks of “reckonable” contributions paid before age 66 to 70</a:t>
            </a:r>
            <a:endParaRPr lang="en-IE" dirty="0">
              <a:solidFill>
                <a:srgbClr val="FF0000"/>
              </a:solidFill>
              <a:latin typeface="Arial" panose="020B0604020202020204" pitchFamily="34" charset="0"/>
              <a:cs typeface="Arial" panose="020B0604020202020204" pitchFamily="34" charset="0"/>
            </a:endParaRPr>
          </a:p>
          <a:p>
            <a:r>
              <a:rPr lang="en-IE" dirty="0">
                <a:solidFill>
                  <a:srgbClr val="FF0000"/>
                </a:solidFill>
                <a:latin typeface="Arial" panose="020B0604020202020204" pitchFamily="34" charset="0"/>
                <a:cs typeface="Arial" panose="020B0604020202020204" pitchFamily="34" charset="0"/>
              </a:rPr>
              <a:t>Public Sector employees 1</a:t>
            </a:r>
            <a:r>
              <a:rPr lang="en-IE" baseline="30000" dirty="0">
                <a:solidFill>
                  <a:srgbClr val="FF0000"/>
                </a:solidFill>
                <a:latin typeface="Arial" panose="020B0604020202020204" pitchFamily="34" charset="0"/>
                <a:cs typeface="Arial" panose="020B0604020202020204" pitchFamily="34" charset="0"/>
              </a:rPr>
              <a:t>st</a:t>
            </a:r>
            <a:r>
              <a:rPr lang="en-IE" dirty="0">
                <a:solidFill>
                  <a:srgbClr val="FF0000"/>
                </a:solidFill>
                <a:latin typeface="Arial" panose="020B0604020202020204" pitchFamily="34" charset="0"/>
                <a:cs typeface="Arial" panose="020B0604020202020204" pitchFamily="34" charset="0"/>
              </a:rPr>
              <a:t> employed between Apr ‘95 and 31</a:t>
            </a:r>
            <a:r>
              <a:rPr lang="en-IE" baseline="30000" dirty="0">
                <a:solidFill>
                  <a:srgbClr val="FF0000"/>
                </a:solidFill>
                <a:latin typeface="Arial" panose="020B0604020202020204" pitchFamily="34" charset="0"/>
                <a:cs typeface="Arial" panose="020B0604020202020204" pitchFamily="34" charset="0"/>
              </a:rPr>
              <a:t>st</a:t>
            </a:r>
            <a:r>
              <a:rPr lang="en-IE" dirty="0">
                <a:solidFill>
                  <a:srgbClr val="FF0000"/>
                </a:solidFill>
                <a:latin typeface="Arial" panose="020B0604020202020204" pitchFamily="34" charset="0"/>
                <a:cs typeface="Arial" panose="020B0604020202020204" pitchFamily="34" charset="0"/>
              </a:rPr>
              <a:t> Dec 2012</a:t>
            </a:r>
          </a:p>
          <a:p>
            <a:pPr marL="0" indent="0">
              <a:buNone/>
            </a:pPr>
            <a:r>
              <a:rPr lang="en-IE" dirty="0">
                <a:latin typeface="Arial" panose="020B0604020202020204" pitchFamily="34" charset="0"/>
                <a:cs typeface="Arial" panose="020B0604020202020204" pitchFamily="34" charset="0"/>
              </a:rPr>
              <a:t>Be aware that a reduced State Pension Contributory entitlement may be payable at age 66 and depending on your years of service the Supplementary Pension may not make up the shortfall. Plan to maximise the weekly rate of the State Pension</a:t>
            </a:r>
            <a:r>
              <a:rPr lang="en-IE" dirty="0">
                <a:solidFill>
                  <a:srgbClr val="FF0000"/>
                </a:solidFill>
                <a:latin typeface="Arial" panose="020B0604020202020204" pitchFamily="34" charset="0"/>
                <a:cs typeface="Arial" panose="020B0604020202020204" pitchFamily="34" charset="0"/>
              </a:rPr>
              <a:t> </a:t>
            </a:r>
          </a:p>
          <a:p>
            <a:endParaRPr lang="en-IE" dirty="0">
              <a:solidFill>
                <a:srgbClr val="FF0000"/>
              </a:solidFill>
              <a:latin typeface="Arial" panose="020B0604020202020204" pitchFamily="34" charset="0"/>
              <a:cs typeface="Arial" panose="020B0604020202020204" pitchFamily="34" charset="0"/>
            </a:endParaRPr>
          </a:p>
          <a:p>
            <a:r>
              <a:rPr lang="en-IE" dirty="0">
                <a:solidFill>
                  <a:srgbClr val="FF0000"/>
                </a:solidFill>
                <a:latin typeface="Arial" panose="020B0604020202020204" pitchFamily="34" charset="0"/>
                <a:cs typeface="Arial" panose="020B0604020202020204" pitchFamily="34" charset="0"/>
              </a:rPr>
              <a:t>1</a:t>
            </a:r>
            <a:r>
              <a:rPr lang="en-IE" baseline="30000" dirty="0">
                <a:solidFill>
                  <a:srgbClr val="FF0000"/>
                </a:solidFill>
                <a:latin typeface="Arial" panose="020B0604020202020204" pitchFamily="34" charset="0"/>
                <a:cs typeface="Arial" panose="020B0604020202020204" pitchFamily="34" charset="0"/>
              </a:rPr>
              <a:t>st</a:t>
            </a:r>
            <a:r>
              <a:rPr lang="en-IE" dirty="0">
                <a:solidFill>
                  <a:srgbClr val="FF0000"/>
                </a:solidFill>
                <a:latin typeface="Arial" panose="020B0604020202020204" pitchFamily="34" charset="0"/>
                <a:cs typeface="Arial" panose="020B0604020202020204" pitchFamily="34" charset="0"/>
              </a:rPr>
              <a:t> employed in public sector 2013+</a:t>
            </a:r>
          </a:p>
          <a:p>
            <a:pPr marL="0" indent="0">
              <a:buNone/>
            </a:pPr>
            <a:r>
              <a:rPr lang="en-IE" dirty="0">
                <a:latin typeface="Arial" panose="020B0604020202020204" pitchFamily="34" charset="0"/>
                <a:cs typeface="Arial" panose="020B0604020202020204" pitchFamily="34" charset="0"/>
              </a:rPr>
              <a:t>Plan to maximise their Welfare State Pension by accumulating at least 2,080 weeks of PRSI contributions paid or credited before age 66</a:t>
            </a:r>
          </a:p>
        </p:txBody>
      </p:sp>
      <p:sp>
        <p:nvSpPr>
          <p:cNvPr id="4" name="Slide Number Placeholder 3">
            <a:extLst>
              <a:ext uri="{FF2B5EF4-FFF2-40B4-BE49-F238E27FC236}">
                <a16:creationId xmlns:a16="http://schemas.microsoft.com/office/drawing/2014/main" id="{25A85679-4FE2-3E51-79F7-ADDC6B58688F}"/>
              </a:ext>
            </a:extLst>
          </p:cNvPr>
          <p:cNvSpPr>
            <a:spLocks noGrp="1"/>
          </p:cNvSpPr>
          <p:nvPr>
            <p:ph type="sldNum" sz="quarter" idx="12"/>
          </p:nvPr>
        </p:nvSpPr>
        <p:spPr/>
        <p:txBody>
          <a:bodyPr/>
          <a:lstStyle/>
          <a:p>
            <a:fld id="{FDC85815-5761-4C6B-9B2B-205E99795B9E}" type="slidenum">
              <a:rPr lang="en-IE" smtClean="0"/>
              <a:t>33</a:t>
            </a:fld>
            <a:endParaRPr lang="en-IE"/>
          </a:p>
        </p:txBody>
      </p:sp>
    </p:spTree>
    <p:extLst>
      <p:ext uri="{BB962C8B-B14F-4D97-AF65-F5344CB8AC3E}">
        <p14:creationId xmlns:p14="http://schemas.microsoft.com/office/powerpoint/2010/main" val="28738103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97BCE-CCBF-E43F-D05E-9D218CE8FFE5}"/>
              </a:ext>
            </a:extLst>
          </p:cNvPr>
          <p:cNvSpPr>
            <a:spLocks noGrp="1"/>
          </p:cNvSpPr>
          <p:nvPr>
            <p:ph type="title"/>
          </p:nvPr>
        </p:nvSpPr>
        <p:spPr/>
        <p:txBody>
          <a:bodyPr>
            <a:normAutofit/>
          </a:bodyPr>
          <a:lstStyle/>
          <a:p>
            <a:r>
              <a:rPr lang="en-IE" sz="2800" dirty="0">
                <a:latin typeface="+mn-lt"/>
              </a:rPr>
              <a:t>Claiming your foreign Social Security pension</a:t>
            </a:r>
          </a:p>
        </p:txBody>
      </p:sp>
      <p:sp>
        <p:nvSpPr>
          <p:cNvPr id="3" name="Content Placeholder 2">
            <a:extLst>
              <a:ext uri="{FF2B5EF4-FFF2-40B4-BE49-F238E27FC236}">
                <a16:creationId xmlns:a16="http://schemas.microsoft.com/office/drawing/2014/main" id="{5AD345AB-49E4-292B-5EE8-006D1F9D1A36}"/>
              </a:ext>
            </a:extLst>
          </p:cNvPr>
          <p:cNvSpPr>
            <a:spLocks noGrp="1"/>
          </p:cNvSpPr>
          <p:nvPr>
            <p:ph idx="1"/>
          </p:nvPr>
        </p:nvSpPr>
        <p:spPr>
          <a:xfrm>
            <a:off x="838200" y="1690688"/>
            <a:ext cx="10515600" cy="4486275"/>
          </a:xfrm>
        </p:spPr>
        <p:txBody>
          <a:bodyPr>
            <a:normAutofit fontScale="85000" lnSpcReduction="20000"/>
          </a:bodyPr>
          <a:lstStyle/>
          <a:p>
            <a:pPr marL="0" indent="0">
              <a:buNone/>
            </a:pPr>
            <a:r>
              <a:rPr lang="en-US" dirty="0"/>
              <a:t>If you are living in the Republic of Ireland and wish to claim your EU pension from another EEA country or one with a Bi-Lateral agreement with Ireland, you may do so through the Department of Social Protection.</a:t>
            </a:r>
          </a:p>
          <a:p>
            <a:pPr marL="0" indent="0">
              <a:buNone/>
            </a:pPr>
            <a:r>
              <a:rPr lang="en-US" dirty="0"/>
              <a:t>Bi-Lateral countries: Canada, New Zealand, Australia, USA, South Korea, Japan, UK</a:t>
            </a:r>
          </a:p>
          <a:p>
            <a:pPr marL="0" indent="0">
              <a:buNone/>
            </a:pPr>
            <a:endParaRPr lang="en-US" dirty="0"/>
          </a:p>
          <a:p>
            <a:pPr marL="0" indent="0">
              <a:buNone/>
            </a:pPr>
            <a:r>
              <a:rPr lang="en-US" dirty="0"/>
              <a:t>If you are 65 years of age or over, you should use form SPC1. If you are under 65 years of age, or over 66 years of age and already in receipt of a State pension from Ireland, you should complete form EUP 65 and return to </a:t>
            </a:r>
          </a:p>
          <a:p>
            <a:pPr marL="0" indent="0">
              <a:buNone/>
            </a:pPr>
            <a:r>
              <a:rPr lang="en-US" dirty="0"/>
              <a:t>EU Pensions Section, </a:t>
            </a:r>
          </a:p>
          <a:p>
            <a:pPr marL="0" indent="0">
              <a:buNone/>
            </a:pPr>
            <a:r>
              <a:rPr lang="en-US" dirty="0"/>
              <a:t>Department of Social Protection, </a:t>
            </a:r>
          </a:p>
          <a:p>
            <a:pPr marL="0" indent="0">
              <a:buNone/>
            </a:pPr>
            <a:r>
              <a:rPr lang="en-US" dirty="0"/>
              <a:t>College Road, </a:t>
            </a:r>
          </a:p>
          <a:p>
            <a:pPr marL="0" indent="0">
              <a:buNone/>
            </a:pPr>
            <a:r>
              <a:rPr lang="en-US" dirty="0"/>
              <a:t>Sligo F91 T384</a:t>
            </a:r>
            <a:endParaRPr lang="en-IE" dirty="0"/>
          </a:p>
        </p:txBody>
      </p:sp>
      <p:sp>
        <p:nvSpPr>
          <p:cNvPr id="4" name="Slide Number Placeholder 3">
            <a:extLst>
              <a:ext uri="{FF2B5EF4-FFF2-40B4-BE49-F238E27FC236}">
                <a16:creationId xmlns:a16="http://schemas.microsoft.com/office/drawing/2014/main" id="{30247384-6002-E3EC-10ED-87E17882C318}"/>
              </a:ext>
            </a:extLst>
          </p:cNvPr>
          <p:cNvSpPr>
            <a:spLocks noGrp="1"/>
          </p:cNvSpPr>
          <p:nvPr>
            <p:ph type="sldNum" sz="quarter" idx="12"/>
          </p:nvPr>
        </p:nvSpPr>
        <p:spPr/>
        <p:txBody>
          <a:bodyPr/>
          <a:lstStyle/>
          <a:p>
            <a:fld id="{FDC85815-5761-4C6B-9B2B-205E99795B9E}" type="slidenum">
              <a:rPr lang="en-IE" smtClean="0"/>
              <a:t>34</a:t>
            </a:fld>
            <a:endParaRPr lang="en-IE"/>
          </a:p>
        </p:txBody>
      </p:sp>
    </p:spTree>
    <p:extLst>
      <p:ext uri="{BB962C8B-B14F-4D97-AF65-F5344CB8AC3E}">
        <p14:creationId xmlns:p14="http://schemas.microsoft.com/office/powerpoint/2010/main" val="21443779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A3D4E0-534D-2AD8-867A-CD4F984B5160}"/>
              </a:ext>
            </a:extLst>
          </p:cNvPr>
          <p:cNvSpPr>
            <a:spLocks noGrp="1"/>
          </p:cNvSpPr>
          <p:nvPr>
            <p:ph idx="1"/>
          </p:nvPr>
        </p:nvSpPr>
        <p:spPr>
          <a:xfrm>
            <a:off x="838200" y="615462"/>
            <a:ext cx="10515600" cy="5561501"/>
          </a:xfrm>
        </p:spPr>
        <p:txBody>
          <a:bodyPr>
            <a:normAutofit lnSpcReduction="10000"/>
          </a:bodyPr>
          <a:lstStyle/>
          <a:p>
            <a:r>
              <a:rPr lang="en-IE" dirty="0"/>
              <a:t>There is no limit on the number of international pensions you may qualify for and each pension will be payable irrespective of any other pensions you may be in receipt of at that time</a:t>
            </a:r>
          </a:p>
          <a:p>
            <a:endParaRPr lang="en-IE" dirty="0"/>
          </a:p>
          <a:p>
            <a:r>
              <a:rPr lang="en-IE" dirty="0"/>
              <a:t>Most international pensions will be calculated on a Pro-Rata Basis, e.g. Combined Social Security may give a title to a “Notional Pension” however the actual pension you will qualify for will be based on the proportion of that record is from the country calculating the Pro rata pension</a:t>
            </a:r>
          </a:p>
          <a:p>
            <a:endParaRPr lang="en-IE" dirty="0"/>
          </a:p>
          <a:p>
            <a:r>
              <a:rPr lang="en-IE" dirty="0"/>
              <a:t>All Contributory Pensions are payable regardless of your country of residence, however a Qualified Adult payment is restricted to residents of Ireland and must be surrendered if ye reside outside of Ireland</a:t>
            </a:r>
          </a:p>
          <a:p>
            <a:endParaRPr lang="en-IE" dirty="0"/>
          </a:p>
          <a:p>
            <a:endParaRPr lang="en-IE" dirty="0"/>
          </a:p>
        </p:txBody>
      </p:sp>
      <p:sp>
        <p:nvSpPr>
          <p:cNvPr id="4" name="Slide Number Placeholder 3">
            <a:extLst>
              <a:ext uri="{FF2B5EF4-FFF2-40B4-BE49-F238E27FC236}">
                <a16:creationId xmlns:a16="http://schemas.microsoft.com/office/drawing/2014/main" id="{48F30676-4977-DF76-87DE-86A132905A05}"/>
              </a:ext>
            </a:extLst>
          </p:cNvPr>
          <p:cNvSpPr>
            <a:spLocks noGrp="1"/>
          </p:cNvSpPr>
          <p:nvPr>
            <p:ph type="sldNum" sz="quarter" idx="12"/>
          </p:nvPr>
        </p:nvSpPr>
        <p:spPr/>
        <p:txBody>
          <a:bodyPr/>
          <a:lstStyle/>
          <a:p>
            <a:fld id="{FDC85815-5761-4C6B-9B2B-205E99795B9E}" type="slidenum">
              <a:rPr lang="en-IE" smtClean="0"/>
              <a:t>35</a:t>
            </a:fld>
            <a:endParaRPr lang="en-IE"/>
          </a:p>
        </p:txBody>
      </p:sp>
    </p:spTree>
    <p:extLst>
      <p:ext uri="{BB962C8B-B14F-4D97-AF65-F5344CB8AC3E}">
        <p14:creationId xmlns:p14="http://schemas.microsoft.com/office/powerpoint/2010/main" val="56487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F166-50A1-18C3-66F3-6D25C82325D8}"/>
              </a:ext>
            </a:extLst>
          </p:cNvPr>
          <p:cNvSpPr>
            <a:spLocks noGrp="1"/>
          </p:cNvSpPr>
          <p:nvPr>
            <p:ph type="title"/>
          </p:nvPr>
        </p:nvSpPr>
        <p:spPr/>
        <p:txBody>
          <a:bodyPr/>
          <a:lstStyle/>
          <a:p>
            <a:r>
              <a:rPr lang="en-US" b="1" dirty="0">
                <a:solidFill>
                  <a:srgbClr val="0F2666"/>
                </a:solidFill>
                <a:latin typeface="Ubuntu" panose="020B0504030602030204" pitchFamily="34" charset="0"/>
              </a:rPr>
              <a:t>G</a:t>
            </a:r>
            <a:r>
              <a:rPr lang="en-US" b="1" i="0" dirty="0">
                <a:solidFill>
                  <a:srgbClr val="0F2666"/>
                </a:solidFill>
                <a:effectLst/>
                <a:latin typeface="Ubuntu" panose="020B0504030602030204" pitchFamily="34" charset="0"/>
              </a:rPr>
              <a:t>et a verified </a:t>
            </a:r>
            <a:r>
              <a:rPr lang="en-US" b="1" i="0" dirty="0" err="1">
                <a:solidFill>
                  <a:srgbClr val="0F2666"/>
                </a:solidFill>
                <a:effectLst/>
                <a:latin typeface="Ubuntu" panose="020B0504030602030204" pitchFamily="34" charset="0"/>
              </a:rPr>
              <a:t>MyGovID</a:t>
            </a:r>
            <a:r>
              <a:rPr lang="en-US" b="1" i="0" dirty="0">
                <a:solidFill>
                  <a:srgbClr val="0F2666"/>
                </a:solidFill>
                <a:effectLst/>
                <a:latin typeface="Ubuntu" panose="020B0504030602030204" pitchFamily="34" charset="0"/>
              </a:rPr>
              <a:t> account?</a:t>
            </a:r>
            <a:br>
              <a:rPr lang="en-US" b="1" i="0" dirty="0">
                <a:solidFill>
                  <a:srgbClr val="0F2666"/>
                </a:solidFill>
                <a:effectLst/>
                <a:latin typeface="Ubuntu" panose="020B0504030602030204" pitchFamily="34" charset="0"/>
              </a:rPr>
            </a:br>
            <a:endParaRPr lang="en-IE" dirty="0"/>
          </a:p>
        </p:txBody>
      </p:sp>
      <p:sp>
        <p:nvSpPr>
          <p:cNvPr id="3" name="Content Placeholder 2">
            <a:extLst>
              <a:ext uri="{FF2B5EF4-FFF2-40B4-BE49-F238E27FC236}">
                <a16:creationId xmlns:a16="http://schemas.microsoft.com/office/drawing/2014/main" id="{D06B095C-BE78-74E5-B8F0-38DEC8468FB8}"/>
              </a:ext>
            </a:extLst>
          </p:cNvPr>
          <p:cNvSpPr>
            <a:spLocks noGrp="1"/>
          </p:cNvSpPr>
          <p:nvPr>
            <p:ph idx="1"/>
          </p:nvPr>
        </p:nvSpPr>
        <p:spPr>
          <a:xfrm>
            <a:off x="838200" y="1318846"/>
            <a:ext cx="10515600" cy="4858117"/>
          </a:xfrm>
        </p:spPr>
        <p:txBody>
          <a:bodyPr/>
          <a:lstStyle/>
          <a:p>
            <a:r>
              <a:rPr lang="en-US" dirty="0"/>
              <a:t>You can unlock all the benefits of </a:t>
            </a:r>
            <a:r>
              <a:rPr lang="en-US" dirty="0" err="1"/>
              <a:t>MyWelfare</a:t>
            </a:r>
            <a:r>
              <a:rPr lang="en-US" dirty="0"/>
              <a:t> by verifying your </a:t>
            </a:r>
          </a:p>
          <a:p>
            <a:r>
              <a:rPr lang="en-US" dirty="0" err="1"/>
              <a:t>MyGovID</a:t>
            </a:r>
            <a:r>
              <a:rPr lang="en-US" dirty="0"/>
              <a:t> account on MyGovID.ie.</a:t>
            </a:r>
          </a:p>
          <a:p>
            <a:r>
              <a:rPr lang="en-US" dirty="0"/>
              <a:t>Advantages of having a verified account include:</a:t>
            </a:r>
          </a:p>
          <a:p>
            <a:r>
              <a:rPr lang="en-US" dirty="0"/>
              <a:t>View and manage your claims online</a:t>
            </a:r>
          </a:p>
          <a:p>
            <a:r>
              <a:rPr lang="en-US" dirty="0"/>
              <a:t>View your payment history</a:t>
            </a:r>
          </a:p>
          <a:p>
            <a:r>
              <a:rPr lang="en-US" dirty="0"/>
              <a:t>Safe and secure interaction with officers</a:t>
            </a:r>
          </a:p>
          <a:p>
            <a:r>
              <a:rPr lang="en-US" dirty="0"/>
              <a:t>Access all online </a:t>
            </a:r>
            <a:r>
              <a:rPr lang="en-US" dirty="0" err="1"/>
              <a:t>MyWelfare</a:t>
            </a:r>
            <a:r>
              <a:rPr lang="en-US" dirty="0"/>
              <a:t> services</a:t>
            </a:r>
          </a:p>
          <a:p>
            <a:r>
              <a:rPr lang="en-US" dirty="0"/>
              <a:t>Shorter and quicker </a:t>
            </a:r>
            <a:r>
              <a:rPr lang="en-US" dirty="0" err="1"/>
              <a:t>personalised</a:t>
            </a:r>
            <a:r>
              <a:rPr lang="en-US" dirty="0"/>
              <a:t> application and renewal forms</a:t>
            </a:r>
          </a:p>
          <a:p>
            <a:endParaRPr lang="en-IE" dirty="0"/>
          </a:p>
        </p:txBody>
      </p:sp>
      <p:sp>
        <p:nvSpPr>
          <p:cNvPr id="4" name="Slide Number Placeholder 3">
            <a:extLst>
              <a:ext uri="{FF2B5EF4-FFF2-40B4-BE49-F238E27FC236}">
                <a16:creationId xmlns:a16="http://schemas.microsoft.com/office/drawing/2014/main" id="{2FDD4EA6-8262-82D6-CCCD-9AB9AF16E007}"/>
              </a:ext>
            </a:extLst>
          </p:cNvPr>
          <p:cNvSpPr>
            <a:spLocks noGrp="1"/>
          </p:cNvSpPr>
          <p:nvPr>
            <p:ph type="sldNum" sz="quarter" idx="12"/>
          </p:nvPr>
        </p:nvSpPr>
        <p:spPr/>
        <p:txBody>
          <a:bodyPr/>
          <a:lstStyle/>
          <a:p>
            <a:fld id="{FDC85815-5761-4C6B-9B2B-205E99795B9E}" type="slidenum">
              <a:rPr lang="en-IE" smtClean="0"/>
              <a:t>36</a:t>
            </a:fld>
            <a:endParaRPr lang="en-IE"/>
          </a:p>
        </p:txBody>
      </p:sp>
    </p:spTree>
    <p:extLst>
      <p:ext uri="{BB962C8B-B14F-4D97-AF65-F5344CB8AC3E}">
        <p14:creationId xmlns:p14="http://schemas.microsoft.com/office/powerpoint/2010/main" val="25562872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36F41-485A-7ED3-595D-5185F1B32418}"/>
              </a:ext>
            </a:extLst>
          </p:cNvPr>
          <p:cNvSpPr>
            <a:spLocks noGrp="1"/>
          </p:cNvSpPr>
          <p:nvPr>
            <p:ph type="title"/>
          </p:nvPr>
        </p:nvSpPr>
        <p:spPr/>
        <p:txBody>
          <a:bodyPr>
            <a:normAutofit fontScale="90000"/>
          </a:bodyPr>
          <a:lstStyle/>
          <a:p>
            <a:pPr algn="ctr"/>
            <a:r>
              <a:rPr lang="en-IE" dirty="0"/>
              <a:t>There is an Online Video explaining all you need to know about setting up a </a:t>
            </a:r>
            <a:r>
              <a:rPr lang="en-IE" dirty="0" err="1"/>
              <a:t>MyGovID</a:t>
            </a:r>
            <a:r>
              <a:rPr lang="en-IE" dirty="0"/>
              <a:t> account</a:t>
            </a:r>
          </a:p>
        </p:txBody>
      </p:sp>
      <p:sp>
        <p:nvSpPr>
          <p:cNvPr id="3" name="Content Placeholder 2">
            <a:extLst>
              <a:ext uri="{FF2B5EF4-FFF2-40B4-BE49-F238E27FC236}">
                <a16:creationId xmlns:a16="http://schemas.microsoft.com/office/drawing/2014/main" id="{8CC5A8DC-9D9A-6BAC-CAF1-E12CCA828C55}"/>
              </a:ext>
            </a:extLst>
          </p:cNvPr>
          <p:cNvSpPr>
            <a:spLocks noGrp="1"/>
          </p:cNvSpPr>
          <p:nvPr>
            <p:ph idx="1"/>
          </p:nvPr>
        </p:nvSpPr>
        <p:spPr/>
        <p:txBody>
          <a:bodyPr/>
          <a:lstStyle/>
          <a:p>
            <a:endParaRPr lang="en-IE" dirty="0">
              <a:hlinkClick r:id="rId2"/>
            </a:endParaRPr>
          </a:p>
          <a:p>
            <a:endParaRPr lang="en-IE" dirty="0">
              <a:hlinkClick r:id="rId2"/>
            </a:endParaRPr>
          </a:p>
          <a:p>
            <a:r>
              <a:rPr lang="en-IE" dirty="0">
                <a:hlinkClick r:id="rId2"/>
              </a:rPr>
              <a:t>https://services.mywelfare.ie/en/sales-pages/what-is-mygovid</a:t>
            </a:r>
            <a:endParaRPr lang="en-IE" dirty="0"/>
          </a:p>
          <a:p>
            <a:endParaRPr lang="en-IE" dirty="0"/>
          </a:p>
        </p:txBody>
      </p:sp>
      <p:sp>
        <p:nvSpPr>
          <p:cNvPr id="4" name="Slide Number Placeholder 3">
            <a:extLst>
              <a:ext uri="{FF2B5EF4-FFF2-40B4-BE49-F238E27FC236}">
                <a16:creationId xmlns:a16="http://schemas.microsoft.com/office/drawing/2014/main" id="{77560E6E-323E-BE59-FE2C-76FFF2DA6B73}"/>
              </a:ext>
            </a:extLst>
          </p:cNvPr>
          <p:cNvSpPr>
            <a:spLocks noGrp="1"/>
          </p:cNvSpPr>
          <p:nvPr>
            <p:ph type="sldNum" sz="quarter" idx="12"/>
          </p:nvPr>
        </p:nvSpPr>
        <p:spPr/>
        <p:txBody>
          <a:bodyPr/>
          <a:lstStyle/>
          <a:p>
            <a:fld id="{FDC85815-5761-4C6B-9B2B-205E99795B9E}" type="slidenum">
              <a:rPr lang="en-IE" smtClean="0"/>
              <a:t>37</a:t>
            </a:fld>
            <a:endParaRPr lang="en-IE"/>
          </a:p>
        </p:txBody>
      </p:sp>
    </p:spTree>
    <p:extLst>
      <p:ext uri="{BB962C8B-B14F-4D97-AF65-F5344CB8AC3E}">
        <p14:creationId xmlns:p14="http://schemas.microsoft.com/office/powerpoint/2010/main" val="3308220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419E5-01F5-201E-EAE3-55DB44282535}"/>
              </a:ext>
            </a:extLst>
          </p:cNvPr>
          <p:cNvSpPr>
            <a:spLocks noGrp="1"/>
          </p:cNvSpPr>
          <p:nvPr>
            <p:ph type="title"/>
          </p:nvPr>
        </p:nvSpPr>
        <p:spPr/>
        <p:txBody>
          <a:bodyPr>
            <a:noAutofit/>
          </a:bodyPr>
          <a:lstStyle/>
          <a:p>
            <a:pPr algn="ctr"/>
            <a:r>
              <a:rPr lang="en-IE" sz="5400" dirty="0"/>
              <a:t>Q&amp;A</a:t>
            </a:r>
            <a:br>
              <a:rPr lang="en-IE" sz="5400" dirty="0"/>
            </a:br>
            <a:endParaRPr lang="en-IE" sz="5400" dirty="0"/>
          </a:p>
        </p:txBody>
      </p:sp>
      <p:sp>
        <p:nvSpPr>
          <p:cNvPr id="4" name="Slide Number Placeholder 3">
            <a:extLst>
              <a:ext uri="{FF2B5EF4-FFF2-40B4-BE49-F238E27FC236}">
                <a16:creationId xmlns:a16="http://schemas.microsoft.com/office/drawing/2014/main" id="{681568D1-58A1-C0DC-2D9F-9EA709B87021}"/>
              </a:ext>
            </a:extLst>
          </p:cNvPr>
          <p:cNvSpPr>
            <a:spLocks noGrp="1"/>
          </p:cNvSpPr>
          <p:nvPr>
            <p:ph type="sldNum" sz="quarter" idx="12"/>
          </p:nvPr>
        </p:nvSpPr>
        <p:spPr/>
        <p:txBody>
          <a:bodyPr/>
          <a:lstStyle/>
          <a:p>
            <a:fld id="{FDC85815-5761-4C6B-9B2B-205E99795B9E}" type="slidenum">
              <a:rPr lang="en-IE" smtClean="0"/>
              <a:t>38</a:t>
            </a:fld>
            <a:endParaRPr lang="en-IE"/>
          </a:p>
        </p:txBody>
      </p:sp>
    </p:spTree>
    <p:extLst>
      <p:ext uri="{BB962C8B-B14F-4D97-AF65-F5344CB8AC3E}">
        <p14:creationId xmlns:p14="http://schemas.microsoft.com/office/powerpoint/2010/main" val="3042337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F8A0B9-86B8-C8A7-B91F-C7B3AD48A6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B399FF-DEE7-9ECA-4A9D-75F72546CCC7}"/>
              </a:ext>
            </a:extLst>
          </p:cNvPr>
          <p:cNvSpPr>
            <a:spLocks noGrp="1"/>
          </p:cNvSpPr>
          <p:nvPr>
            <p:ph type="title"/>
          </p:nvPr>
        </p:nvSpPr>
        <p:spPr/>
        <p:txBody>
          <a:bodyPr>
            <a:normAutofit/>
          </a:bodyPr>
          <a:lstStyle/>
          <a:p>
            <a:r>
              <a:rPr lang="en-US" sz="3000" dirty="0">
                <a:latin typeface="Gill Sans MT" panose="020B0502020104020203" pitchFamily="34" charset="0"/>
                <a:ea typeface="Segoe UI Light" panose="020B0702040204020203" pitchFamily="34" charset="0"/>
                <a:cs typeface="Segoe UI" panose="020B0502040204020203" pitchFamily="34" charset="0"/>
              </a:rPr>
              <a:t>1. Public Servant employed pre-6</a:t>
            </a:r>
            <a:r>
              <a:rPr lang="en-US" sz="3000" baseline="30000" dirty="0">
                <a:latin typeface="Gill Sans MT" panose="020B0502020104020203" pitchFamily="34" charset="0"/>
                <a:ea typeface="Segoe UI Light" panose="020B0702040204020203" pitchFamily="34" charset="0"/>
                <a:cs typeface="Segoe UI" panose="020B0502040204020203" pitchFamily="34" charset="0"/>
              </a:rPr>
              <a:t>th</a:t>
            </a:r>
            <a:r>
              <a:rPr lang="en-US" sz="3000" dirty="0">
                <a:latin typeface="Gill Sans MT" panose="020B0502020104020203" pitchFamily="34" charset="0"/>
                <a:ea typeface="Segoe UI Light" panose="020B0702040204020203" pitchFamily="34" charset="0"/>
                <a:cs typeface="Segoe UI" panose="020B0502040204020203" pitchFamily="34" charset="0"/>
              </a:rPr>
              <a:t> April 1995 (PRSI @Class D)</a:t>
            </a:r>
          </a:p>
        </p:txBody>
      </p:sp>
      <p:sp>
        <p:nvSpPr>
          <p:cNvPr id="21" name="Content Placeholder 2">
            <a:extLst>
              <a:ext uri="{FF2B5EF4-FFF2-40B4-BE49-F238E27FC236}">
                <a16:creationId xmlns:a16="http://schemas.microsoft.com/office/drawing/2014/main" id="{965BEB54-2A01-E2A5-8219-14288C39CFC6}"/>
              </a:ext>
            </a:extLst>
          </p:cNvPr>
          <p:cNvSpPr txBox="1">
            <a:spLocks/>
          </p:cNvSpPr>
          <p:nvPr/>
        </p:nvSpPr>
        <p:spPr>
          <a:xfrm>
            <a:off x="850250" y="1663438"/>
            <a:ext cx="10465450" cy="4692912"/>
          </a:xfrm>
          <a:prstGeom prst="rect">
            <a:avLst/>
          </a:prstGeom>
          <a:ln w="57150">
            <a:noFill/>
          </a:ln>
        </p:spPr>
        <p:txBody>
          <a:bodyPr vert="horz" lIns="91440" tIns="45720" rIns="91440" bIns="45720" numCol="1" rtlCol="0" anchor="t">
            <a:noAutofit/>
          </a:bodyPr>
          <a:lstStyle/>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Class D employee is exempt from paying PRSI @Class A on concurrent employment (pays Class J) or PRSI @</a:t>
            </a:r>
            <a:r>
              <a:rPr lang="en-US" sz="2400" dirty="0">
                <a:solidFill>
                  <a:prstClr val="black"/>
                </a:solidFill>
                <a:latin typeface="Gill Sans MT" panose="020B0502020104020203" pitchFamily="34" charset="0"/>
              </a:rPr>
              <a:t>C</a:t>
            </a:r>
            <a:r>
              <a:rPr kumimoji="0" lang="en-US" sz="2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lass S on </a:t>
            </a:r>
            <a:r>
              <a:rPr lang="en-US" sz="2400" dirty="0">
                <a:solidFill>
                  <a:prstClr val="black"/>
                </a:solidFill>
                <a:latin typeface="Gill Sans MT" panose="020B0502020104020203" pitchFamily="34" charset="0"/>
              </a:rPr>
              <a:t>s</a:t>
            </a:r>
            <a:r>
              <a:rPr kumimoji="0" lang="en-US" sz="2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elf-employment (pays Class K)</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No entitlement to Job Seekers Benefit after retirement</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Assuming at least 40 years in Public </a:t>
            </a:r>
            <a:r>
              <a:rPr lang="en-US" sz="2400" dirty="0">
                <a:solidFill>
                  <a:prstClr val="black"/>
                </a:solidFill>
                <a:latin typeface="Gill Sans MT" panose="020B0502020104020203" pitchFamily="34" charset="0"/>
              </a:rPr>
              <a:t>S</a:t>
            </a:r>
            <a:r>
              <a:rPr kumimoji="0" lang="en-US" sz="2400" b="0" i="0" u="none" strike="noStrike" kern="1200" cap="none" spc="0" normalizeH="0" baseline="0" noProof="0" dirty="0" err="1">
                <a:ln>
                  <a:noFill/>
                </a:ln>
                <a:solidFill>
                  <a:prstClr val="black"/>
                </a:solidFill>
                <a:effectLst/>
                <a:uLnTx/>
                <a:uFillTx/>
                <a:latin typeface="Gill Sans MT" panose="020B0502020104020203" pitchFamily="34" charset="0"/>
                <a:ea typeface="+mn-ea"/>
                <a:cs typeface="+mn-cs"/>
              </a:rPr>
              <a:t>ervice</a:t>
            </a:r>
            <a:r>
              <a:rPr kumimoji="0" lang="en-US" sz="2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  you </a:t>
            </a:r>
            <a:r>
              <a:rPr lang="en-US" sz="2400" dirty="0">
                <a:solidFill>
                  <a:prstClr val="black"/>
                </a:solidFill>
                <a:latin typeface="Gill Sans MT" panose="020B0502020104020203" pitchFamily="34" charset="0"/>
              </a:rPr>
              <a:t>or </a:t>
            </a:r>
            <a:r>
              <a:rPr kumimoji="0" lang="en-US" sz="2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your spouse retain a guaranteed entitlement to a Survivors Contributory Pension if and </a:t>
            </a:r>
            <a:r>
              <a:rPr lang="en-US" sz="2400" dirty="0">
                <a:solidFill>
                  <a:prstClr val="black"/>
                </a:solidFill>
                <a:latin typeface="Gill Sans MT" panose="020B0502020104020203" pitchFamily="34" charset="0"/>
              </a:rPr>
              <a:t>when </a:t>
            </a:r>
            <a:r>
              <a:rPr kumimoji="0" lang="en-US" sz="2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one predeceases the other. </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If you are divorced and have not remarried or are not cohabitating, you are still entitled to </a:t>
            </a:r>
            <a:r>
              <a:rPr lang="en-US" sz="2400" dirty="0">
                <a:solidFill>
                  <a:prstClr val="black"/>
                </a:solidFill>
                <a:latin typeface="Gill Sans MT" panose="020B0502020104020203" pitchFamily="34" charset="0"/>
              </a:rPr>
              <a:t>claim</a:t>
            </a:r>
            <a:r>
              <a:rPr kumimoji="0" lang="en-US" sz="2400" b="0" i="0" u="none" strike="noStrike" kern="1200" cap="none" spc="0" normalizeH="0" baseline="0" noProof="0" dirty="0">
                <a:ln>
                  <a:noFill/>
                </a:ln>
                <a:solidFill>
                  <a:prstClr val="black"/>
                </a:solidFill>
                <a:effectLst/>
                <a:uLnTx/>
                <a:uFillTx/>
                <a:latin typeface="Gill Sans MT" panose="020B0502020104020203" pitchFamily="34" charset="0"/>
                <a:ea typeface="+mn-ea"/>
                <a:cs typeface="+mn-cs"/>
              </a:rPr>
              <a:t> Survivors Contributory Pension if your ex dies, irrespective of them having remarried. If your application is late, you will be paid up to 6 months back money  </a:t>
            </a:r>
            <a:endParaRPr kumimoji="0" lang="en-US" sz="24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
        <p:nvSpPr>
          <p:cNvPr id="3" name="Slide Number Placeholder 2">
            <a:extLst>
              <a:ext uri="{FF2B5EF4-FFF2-40B4-BE49-F238E27FC236}">
                <a16:creationId xmlns:a16="http://schemas.microsoft.com/office/drawing/2014/main" id="{59CDFFBE-3BC9-9610-7BCD-4C626A8A9661}"/>
              </a:ext>
            </a:extLst>
          </p:cNvPr>
          <p:cNvSpPr>
            <a:spLocks noGrp="1"/>
          </p:cNvSpPr>
          <p:nvPr>
            <p:ph type="sldNum" sz="quarter" idx="12"/>
          </p:nvPr>
        </p:nvSpPr>
        <p:spPr/>
        <p:txBody>
          <a:bodyPr/>
          <a:lstStyle/>
          <a:p>
            <a:fld id="{475E1560-7126-406C-A531-3A398E8D0EEA}" type="slidenum">
              <a:rPr lang="en-US" smtClean="0"/>
              <a:t>4</a:t>
            </a:fld>
            <a:endParaRPr lang="en-US"/>
          </a:p>
        </p:txBody>
      </p:sp>
    </p:spTree>
    <p:extLst>
      <p:ext uri="{BB962C8B-B14F-4D97-AF65-F5344CB8AC3E}">
        <p14:creationId xmlns:p14="http://schemas.microsoft.com/office/powerpoint/2010/main" val="3999783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8B7C4E-3D46-2698-E2E6-6191A97F24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BE82D5-5EAA-4699-A54F-D51D618D6A8B}"/>
              </a:ext>
            </a:extLst>
          </p:cNvPr>
          <p:cNvSpPr>
            <a:spLocks noGrp="1"/>
          </p:cNvSpPr>
          <p:nvPr>
            <p:ph type="title"/>
          </p:nvPr>
        </p:nvSpPr>
        <p:spPr/>
        <p:txBody>
          <a:bodyPr>
            <a:normAutofit/>
          </a:bodyPr>
          <a:lstStyle/>
          <a:p>
            <a:r>
              <a:rPr lang="en-US" sz="3000" dirty="0">
                <a:latin typeface="Gill Sans MT" panose="020B0502020104020203" pitchFamily="34" charset="0"/>
                <a:ea typeface="Segoe UI Light" panose="020B0702040204020203" pitchFamily="34" charset="0"/>
                <a:cs typeface="Segoe UI" panose="020B0502040204020203" pitchFamily="34" charset="0"/>
              </a:rPr>
              <a:t>1. Public Servant employed pre-6</a:t>
            </a:r>
            <a:r>
              <a:rPr lang="en-US" sz="3000" baseline="30000" dirty="0">
                <a:latin typeface="Gill Sans MT" panose="020B0502020104020203" pitchFamily="34" charset="0"/>
                <a:ea typeface="Segoe UI Light" panose="020B0702040204020203" pitchFamily="34" charset="0"/>
                <a:cs typeface="Segoe UI" panose="020B0502040204020203" pitchFamily="34" charset="0"/>
              </a:rPr>
              <a:t>th</a:t>
            </a:r>
            <a:r>
              <a:rPr lang="en-US" sz="3000" dirty="0">
                <a:latin typeface="Gill Sans MT" panose="020B0502020104020203" pitchFamily="34" charset="0"/>
                <a:ea typeface="Segoe UI Light" panose="020B0702040204020203" pitchFamily="34" charset="0"/>
                <a:cs typeface="Segoe UI" panose="020B0502040204020203" pitchFamily="34" charset="0"/>
              </a:rPr>
              <a:t> April 1995 (PRSI @Class D)</a:t>
            </a:r>
          </a:p>
        </p:txBody>
      </p:sp>
      <p:sp>
        <p:nvSpPr>
          <p:cNvPr id="21" name="Content Placeholder 2">
            <a:extLst>
              <a:ext uri="{FF2B5EF4-FFF2-40B4-BE49-F238E27FC236}">
                <a16:creationId xmlns:a16="http://schemas.microsoft.com/office/drawing/2014/main" id="{8C8BCAEF-47BE-01CC-C842-5C0EA9EBD7C0}"/>
              </a:ext>
            </a:extLst>
          </p:cNvPr>
          <p:cNvSpPr txBox="1">
            <a:spLocks/>
          </p:cNvSpPr>
          <p:nvPr/>
        </p:nvSpPr>
        <p:spPr>
          <a:xfrm>
            <a:off x="850250" y="1663438"/>
            <a:ext cx="10465450" cy="4692912"/>
          </a:xfrm>
          <a:prstGeom prst="rect">
            <a:avLst/>
          </a:prstGeom>
          <a:ln w="57150">
            <a:noFill/>
          </a:ln>
        </p:spPr>
        <p:txBody>
          <a:bodyPr vert="horz" lIns="91440" tIns="45720" rIns="91440" bIns="45720" numCol="1" rtlCol="0" anchor="t">
            <a:noAutofit/>
          </a:bodyPr>
          <a:lstStyle/>
          <a:p>
            <a:pPr marL="0" marR="0" lvl="0" indent="0" algn="ctr" defTabSz="457200" rtl="0" eaLnBrk="1" fontAlgn="auto" latinLnBrk="0" hangingPunct="1">
              <a:lnSpc>
                <a:spcPct val="150000"/>
              </a:lnSpc>
              <a:spcBef>
                <a:spcPts val="0"/>
              </a:spcBef>
              <a:spcAft>
                <a:spcPts val="0"/>
              </a:spcAft>
              <a:buClrTx/>
              <a:buSzTx/>
              <a:buFont typeface="Arial" panose="020B0604020202020204" pitchFamily="34" charset="0"/>
              <a:buNone/>
              <a:tabLst/>
              <a:defRPr/>
            </a:pPr>
            <a:r>
              <a:rPr lang="en-US" sz="2400" dirty="0">
                <a:latin typeface="Gill Sans MT" panose="020B0502020104020203" pitchFamily="34" charset="0"/>
                <a:ea typeface="Segoe UI" panose="020B0502040204020203" pitchFamily="34" charset="0"/>
                <a:cs typeface="Segoe UI Semilight" panose="020B0402040204020203" pitchFamily="34" charset="0"/>
              </a:rPr>
              <a:t>Retired Public Servant</a:t>
            </a:r>
            <a:r>
              <a:rPr kumimoji="0" lang="en-US" sz="2400" i="0" u="none" strike="noStrike" kern="1200" cap="none" spc="0" normalizeH="0" baseline="0" noProof="0" dirty="0">
                <a:ln>
                  <a:noFill/>
                </a:ln>
                <a:effectLst/>
                <a:uLnTx/>
                <a:uFillTx/>
                <a:latin typeface="Gill Sans MT" panose="020B0502020104020203" pitchFamily="34" charset="0"/>
                <a:ea typeface="Segoe UI" panose="020B0502040204020203" pitchFamily="34" charset="0"/>
                <a:cs typeface="Segoe UI Semilight" panose="020B0402040204020203" pitchFamily="34" charset="0"/>
              </a:rPr>
              <a:t> who had been paying the Class D rate of PRSI can still qualify for a reduced Mixed Insurance Pro-Rata Social Welfare Contributory Pension if they have a total of 260 weeks (5 years) of reckonable PRSI contributions paid before claiming the Welfare pension (between age 66 and 70) </a:t>
            </a:r>
          </a:p>
          <a:p>
            <a:pPr marL="0" marR="0" lvl="0" indent="0" algn="ctr" defTabSz="457200" rtl="0" eaLnBrk="1" fontAlgn="auto" latinLnBrk="0" hangingPunct="1">
              <a:lnSpc>
                <a:spcPct val="150000"/>
              </a:lnSpc>
              <a:spcBef>
                <a:spcPts val="0"/>
              </a:spcBef>
              <a:spcAft>
                <a:spcPts val="0"/>
              </a:spcAft>
              <a:buClrTx/>
              <a:buSzTx/>
              <a:buFont typeface="Arial" panose="020B0604020202020204" pitchFamily="34" charset="0"/>
              <a:buNone/>
              <a:tabLst/>
              <a:defRPr/>
            </a:pPr>
            <a:r>
              <a:rPr kumimoji="0" lang="en-US" sz="2400" i="0" u="none" strike="noStrike" kern="1200" cap="none" spc="0" normalizeH="0" baseline="0" noProof="0" dirty="0">
                <a:ln>
                  <a:noFill/>
                </a:ln>
                <a:effectLst/>
                <a:uLnTx/>
                <a:uFillTx/>
                <a:latin typeface="Gill Sans MT" panose="020B0502020104020203" pitchFamily="34" charset="0"/>
                <a:ea typeface="Segoe UI" panose="020B0502040204020203" pitchFamily="34" charset="0"/>
                <a:cs typeface="Segoe UI Semilight" panose="020B0402040204020203" pitchFamily="34" charset="0"/>
              </a:rPr>
              <a:t>Pension reckonable PRSI Classes are A, E, F, G, H, N and S </a:t>
            </a:r>
          </a:p>
          <a:p>
            <a:pPr marL="0" marR="0" lvl="0" indent="0" algn="ctr" defTabSz="457200" rtl="0" eaLnBrk="1" fontAlgn="auto" latinLnBrk="0" hangingPunct="1">
              <a:lnSpc>
                <a:spcPct val="150000"/>
              </a:lnSpc>
              <a:spcBef>
                <a:spcPts val="0"/>
              </a:spcBef>
              <a:spcAft>
                <a:spcPts val="0"/>
              </a:spcAft>
              <a:buClrTx/>
              <a:buSzTx/>
              <a:buFont typeface="Arial" panose="020B0604020202020204" pitchFamily="34" charset="0"/>
              <a:buNone/>
              <a:tabLst/>
              <a:defRPr/>
            </a:pPr>
            <a:endParaRPr kumimoji="0" lang="en-US" sz="2400" i="0" u="none" strike="noStrike" kern="1200" cap="none" spc="0" normalizeH="0" baseline="0" noProof="0" dirty="0">
              <a:ln>
                <a:noFill/>
              </a:ln>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0" marR="0" lvl="0" indent="0" algn="ctr" defTabSz="457200" rtl="0" eaLnBrk="1" fontAlgn="auto" latinLnBrk="0" hangingPunct="1">
              <a:lnSpc>
                <a:spcPct val="150000"/>
              </a:lnSpc>
              <a:spcBef>
                <a:spcPts val="0"/>
              </a:spcBef>
              <a:spcAft>
                <a:spcPts val="0"/>
              </a:spcAft>
              <a:buClrTx/>
              <a:buSzTx/>
              <a:buFont typeface="Arial" panose="020B0604020202020204" pitchFamily="34" charset="0"/>
              <a:buNone/>
              <a:tabLst/>
              <a:defRPr/>
            </a:pPr>
            <a:endParaRPr kumimoji="0" lang="en-US" sz="2400" i="0" u="none" strike="noStrike" kern="1200" cap="none" spc="0" normalizeH="0" baseline="0" noProof="0" dirty="0">
              <a:ln>
                <a:noFill/>
              </a:ln>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
        <p:nvSpPr>
          <p:cNvPr id="3" name="Slide Number Placeholder 2">
            <a:extLst>
              <a:ext uri="{FF2B5EF4-FFF2-40B4-BE49-F238E27FC236}">
                <a16:creationId xmlns:a16="http://schemas.microsoft.com/office/drawing/2014/main" id="{32C29987-02AA-60D0-185B-7613323F1DA9}"/>
              </a:ext>
            </a:extLst>
          </p:cNvPr>
          <p:cNvSpPr>
            <a:spLocks noGrp="1"/>
          </p:cNvSpPr>
          <p:nvPr>
            <p:ph type="sldNum" sz="quarter" idx="12"/>
          </p:nvPr>
        </p:nvSpPr>
        <p:spPr/>
        <p:txBody>
          <a:bodyPr/>
          <a:lstStyle/>
          <a:p>
            <a:fld id="{475E1560-7126-406C-A531-3A398E8D0EEA}" type="slidenum">
              <a:rPr lang="en-US" smtClean="0"/>
              <a:t>5</a:t>
            </a:fld>
            <a:endParaRPr lang="en-US"/>
          </a:p>
        </p:txBody>
      </p:sp>
    </p:spTree>
    <p:extLst>
      <p:ext uri="{BB962C8B-B14F-4D97-AF65-F5344CB8AC3E}">
        <p14:creationId xmlns:p14="http://schemas.microsoft.com/office/powerpoint/2010/main" val="2788395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rmAutofit/>
          </a:bodyPr>
          <a:lstStyle/>
          <a:p>
            <a:r>
              <a:rPr lang="en-US" sz="3000" dirty="0">
                <a:latin typeface="Gill Sans MT" panose="020B0502020104020203" pitchFamily="34" charset="0"/>
                <a:ea typeface="Segoe UI Light" panose="020B0702040204020203" pitchFamily="34" charset="0"/>
                <a:cs typeface="Segoe UI" panose="020B0502040204020203" pitchFamily="34" charset="0"/>
              </a:rPr>
              <a:t>Pre-April 1995 retiree:  Welfare Do’s and Don’ts</a:t>
            </a:r>
          </a:p>
        </p:txBody>
      </p:sp>
      <p:sp>
        <p:nvSpPr>
          <p:cNvPr id="21" name="Content Placeholder 2"/>
          <p:cNvSpPr txBox="1">
            <a:spLocks/>
          </p:cNvSpPr>
          <p:nvPr/>
        </p:nvSpPr>
        <p:spPr>
          <a:xfrm>
            <a:off x="850250" y="1432559"/>
            <a:ext cx="10465450" cy="4962985"/>
          </a:xfrm>
          <a:prstGeom prst="rect">
            <a:avLst/>
          </a:prstGeom>
          <a:ln w="57150">
            <a:noFill/>
          </a:ln>
        </p:spPr>
        <p:txBody>
          <a:bodyPr vert="horz" lIns="91440" tIns="45720" rIns="91440" bIns="45720" numCol="1" rtlCol="0" anchor="t">
            <a:noAutofit/>
          </a:bodyPr>
          <a:lstStyle/>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800" b="0" i="0"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Don’t immediately </a:t>
            </a:r>
            <a:r>
              <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“sign on” at the nearest </a:t>
            </a:r>
            <a:r>
              <a:rPr kumimoji="0" lang="en-US" sz="2800" b="0" i="0" u="none" strike="noStrike" kern="1200" cap="none" spc="0" normalizeH="0" baseline="0" noProof="0" dirty="0" err="1">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Intreo</a:t>
            </a:r>
            <a:r>
              <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office (Employment Exchange) because, </a:t>
            </a: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having been</a:t>
            </a:r>
            <a:r>
              <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previously been insured @ Class D rate of PRSI, the Credits they will award will only give cover for the Survivors Contributory Pension</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Don’t apply to become a Voluntary Contributor because they will admit you as a VC that only covers the Survivors Contributory Pension </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
        <p:nvSpPr>
          <p:cNvPr id="3" name="Slide Number Placeholder 2">
            <a:extLst>
              <a:ext uri="{FF2B5EF4-FFF2-40B4-BE49-F238E27FC236}">
                <a16:creationId xmlns:a16="http://schemas.microsoft.com/office/drawing/2014/main" id="{F23E8688-9A17-8EF7-BC82-0869F68564DC}"/>
              </a:ext>
            </a:extLst>
          </p:cNvPr>
          <p:cNvSpPr>
            <a:spLocks noGrp="1"/>
          </p:cNvSpPr>
          <p:nvPr>
            <p:ph type="sldNum" sz="quarter" idx="12"/>
          </p:nvPr>
        </p:nvSpPr>
        <p:spPr/>
        <p:txBody>
          <a:bodyPr/>
          <a:lstStyle/>
          <a:p>
            <a:fld id="{475E1560-7126-406C-A531-3A398E8D0EEA}" type="slidenum">
              <a:rPr lang="en-US" smtClean="0"/>
              <a:t>6</a:t>
            </a:fld>
            <a:endParaRPr lang="en-US"/>
          </a:p>
        </p:txBody>
      </p:sp>
    </p:spTree>
    <p:extLst>
      <p:ext uri="{BB962C8B-B14F-4D97-AF65-F5344CB8AC3E}">
        <p14:creationId xmlns:p14="http://schemas.microsoft.com/office/powerpoint/2010/main" val="1830750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rmAutofit/>
          </a:bodyPr>
          <a:lstStyle/>
          <a:p>
            <a:r>
              <a:rPr lang="en-US" sz="3000" dirty="0">
                <a:latin typeface="Gill Sans MT" panose="020B0502020104020203" pitchFamily="34" charset="0"/>
                <a:ea typeface="Segoe UI Light" panose="020B0702040204020203" pitchFamily="34" charset="0"/>
                <a:cs typeface="Segoe UI" panose="020B0502040204020203" pitchFamily="34" charset="0"/>
              </a:rPr>
              <a:t>Pre-April 1995 retiree:  Welfare Do’s and Don’ts</a:t>
            </a:r>
          </a:p>
        </p:txBody>
      </p:sp>
      <p:sp>
        <p:nvSpPr>
          <p:cNvPr id="21" name="Content Placeholder 2"/>
          <p:cNvSpPr txBox="1">
            <a:spLocks/>
          </p:cNvSpPr>
          <p:nvPr/>
        </p:nvSpPr>
        <p:spPr>
          <a:xfrm>
            <a:off x="850250" y="1874519"/>
            <a:ext cx="10465450" cy="4962985"/>
          </a:xfrm>
          <a:prstGeom prst="rect">
            <a:avLst/>
          </a:prstGeom>
          <a:ln w="57150">
            <a:noFill/>
          </a:ln>
        </p:spPr>
        <p:txBody>
          <a:bodyPr vert="horz" lIns="91440" tIns="45720" rIns="91440" bIns="45720" numCol="1" rtlCol="0" anchor="t">
            <a:noAutofit/>
          </a:bodyPr>
          <a:lstStyle/>
          <a:p>
            <a:pPr marL="494100" marR="0" lvl="0" indent="-4572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Do request a copy of your Social Welfare Insurance record which will show all weeks of PRSI contributions paid and credited prior to your employment in the public sector. </a:t>
            </a:r>
          </a:p>
          <a:p>
            <a:pPr marL="494100" marR="0" lvl="0" indent="-4572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Copy can be requested online if registered with MyGov.ie or </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Lo Call 0818 690 690 from Welfare’s PRSI Records Section in </a:t>
            </a:r>
            <a:r>
              <a:rPr lang="en-US" sz="2800" dirty="0" err="1">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Buncrana</a:t>
            </a: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Co Donegal </a:t>
            </a: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
        <p:nvSpPr>
          <p:cNvPr id="3" name="Slide Number Placeholder 2">
            <a:extLst>
              <a:ext uri="{FF2B5EF4-FFF2-40B4-BE49-F238E27FC236}">
                <a16:creationId xmlns:a16="http://schemas.microsoft.com/office/drawing/2014/main" id="{F23E8688-9A17-8EF7-BC82-0869F68564DC}"/>
              </a:ext>
            </a:extLst>
          </p:cNvPr>
          <p:cNvSpPr>
            <a:spLocks noGrp="1"/>
          </p:cNvSpPr>
          <p:nvPr>
            <p:ph type="sldNum" sz="quarter" idx="12"/>
          </p:nvPr>
        </p:nvSpPr>
        <p:spPr/>
        <p:txBody>
          <a:bodyPr/>
          <a:lstStyle/>
          <a:p>
            <a:fld id="{475E1560-7126-406C-A531-3A398E8D0EEA}" type="slidenum">
              <a:rPr lang="en-US" smtClean="0"/>
              <a:t>7</a:t>
            </a:fld>
            <a:endParaRPr lang="en-US"/>
          </a:p>
        </p:txBody>
      </p:sp>
    </p:spTree>
    <p:extLst>
      <p:ext uri="{BB962C8B-B14F-4D97-AF65-F5344CB8AC3E}">
        <p14:creationId xmlns:p14="http://schemas.microsoft.com/office/powerpoint/2010/main" val="3037777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rmAutofit/>
          </a:bodyPr>
          <a:lstStyle/>
          <a:p>
            <a:r>
              <a:rPr kumimoji="0" lang="en-US" sz="3000" b="0" i="0" u="none" strike="noStrike" kern="1200" cap="none" spc="0" normalizeH="0" baseline="0" noProof="0" dirty="0">
                <a:ln>
                  <a:noFill/>
                </a:ln>
                <a:solidFill>
                  <a:srgbClr val="D24726"/>
                </a:solidFill>
                <a:effectLst/>
                <a:uLnTx/>
                <a:uFillTx/>
                <a:latin typeface="Gill Sans MT" panose="020B0502020104020203" pitchFamily="34" charset="0"/>
                <a:ea typeface="Segoe UI Light" panose="020B0702040204020203" pitchFamily="34" charset="0"/>
                <a:cs typeface="Segoe UI" panose="020B0502040204020203" pitchFamily="34" charset="0"/>
              </a:rPr>
              <a:t>Pre-April 1995 retiree:  Welfare Do’s and Don’ts</a:t>
            </a:r>
            <a:endParaRPr lang="en-US" sz="30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280159"/>
            <a:ext cx="10465450" cy="4962985"/>
          </a:xfrm>
          <a:prstGeom prst="rect">
            <a:avLst/>
          </a:prstGeom>
          <a:ln w="57150">
            <a:noFill/>
          </a:ln>
        </p:spPr>
        <p:txBody>
          <a:bodyPr vert="horz" lIns="91440" tIns="45720" rIns="91440" bIns="45720" numCol="1" rtlCol="0" anchor="t">
            <a:noAutofit/>
          </a:bodyPr>
          <a:lstStyle/>
          <a:p>
            <a:pPr marL="379800" indent="-342900">
              <a:lnSpc>
                <a:spcPct val="120000"/>
              </a:lnSpc>
              <a:spcBef>
                <a:spcPts val="1000"/>
              </a:spcBef>
              <a:buClr>
                <a:srgbClr val="B71E42"/>
              </a:buClr>
              <a:buSzPct val="100000"/>
              <a:buFont typeface="Wingdings" panose="05000000000000000000" pitchFamily="2" charset="2"/>
              <a:buChar char="Ø"/>
              <a:defRPr/>
            </a:pPr>
            <a:endPar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endParaRPr>
          </a:p>
          <a:p>
            <a:pPr marL="379800" indent="-342900">
              <a:lnSpc>
                <a:spcPct val="120000"/>
              </a:lnSpc>
              <a:spcBef>
                <a:spcPts val="1000"/>
              </a:spcBef>
              <a:buClr>
                <a:srgbClr val="B71E42"/>
              </a:buClr>
              <a:buSzPct val="100000"/>
              <a:buFont typeface="Wingdings" panose="05000000000000000000" pitchFamily="2" charset="2"/>
              <a:buChar char="Ø"/>
              <a:defRPr/>
            </a:pP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If you already have at least 260 weeks of reckonable PRSI Contributions Paid (credits don’t count for this condition) you </a:t>
            </a:r>
            <a:r>
              <a:rPr lang="en-US" sz="2800" b="1"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will</a:t>
            </a: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qualify for a </a:t>
            </a:r>
            <a:r>
              <a:rPr lang="en-US" sz="2800" dirty="0">
                <a:solidFill>
                  <a:srgbClr val="FF0000"/>
                </a:solidFill>
                <a:latin typeface="Gill Sans MT" panose="020B0502020104020203" pitchFamily="34" charset="0"/>
                <a:ea typeface="Segoe UI" panose="020B0502040204020203" pitchFamily="34" charset="0"/>
                <a:cs typeface="Segoe UI Semilight" panose="020B0402040204020203" pitchFamily="34" charset="0"/>
              </a:rPr>
              <a:t>Mixed Insurance Pro-Rata State Pension Contributory </a:t>
            </a: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at age 66</a:t>
            </a:r>
          </a:p>
          <a:p>
            <a:pPr marL="379800" indent="-342900">
              <a:lnSpc>
                <a:spcPct val="120000"/>
              </a:lnSpc>
              <a:spcBef>
                <a:spcPts val="1000"/>
              </a:spcBef>
              <a:buClr>
                <a:srgbClr val="B71E42"/>
              </a:buClr>
              <a:buSzPct val="100000"/>
              <a:buFont typeface="Wingdings" panose="05000000000000000000" pitchFamily="2" charset="2"/>
              <a:buChar char="Ø"/>
              <a:defRPr/>
            </a:pPr>
            <a:endPar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endParaRPr>
          </a:p>
          <a:p>
            <a:pPr marL="379800" indent="-342900">
              <a:lnSpc>
                <a:spcPct val="120000"/>
              </a:lnSpc>
              <a:spcBef>
                <a:spcPts val="1000"/>
              </a:spcBef>
              <a:buClr>
                <a:srgbClr val="B71E42"/>
              </a:buClr>
              <a:buSzPct val="100000"/>
              <a:buFont typeface="Wingdings" panose="05000000000000000000" pitchFamily="2" charset="2"/>
              <a:buChar char="Ø"/>
              <a:defRPr/>
            </a:pP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If you have potential to get 520 weeks of reckonable PRSI Contributions Paid before age 66 you </a:t>
            </a:r>
            <a:r>
              <a:rPr lang="en-US" sz="2800" b="1"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will</a:t>
            </a: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qualify for a reduced regular </a:t>
            </a:r>
            <a:r>
              <a:rPr lang="en-US" sz="2800" dirty="0">
                <a:solidFill>
                  <a:srgbClr val="FF0000"/>
                </a:solidFill>
                <a:latin typeface="Gill Sans MT" panose="020B0502020104020203" pitchFamily="34" charset="0"/>
                <a:ea typeface="Segoe UI" panose="020B0502040204020203" pitchFamily="34" charset="0"/>
                <a:cs typeface="Segoe UI Semilight" panose="020B0402040204020203" pitchFamily="34" charset="0"/>
              </a:rPr>
              <a:t>State Pension Contributory </a:t>
            </a: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at age 66</a:t>
            </a:r>
            <a:endPar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
        <p:nvSpPr>
          <p:cNvPr id="3" name="Slide Number Placeholder 2">
            <a:extLst>
              <a:ext uri="{FF2B5EF4-FFF2-40B4-BE49-F238E27FC236}">
                <a16:creationId xmlns:a16="http://schemas.microsoft.com/office/drawing/2014/main" id="{F23E8688-9A17-8EF7-BC82-0869F68564DC}"/>
              </a:ext>
            </a:extLst>
          </p:cNvPr>
          <p:cNvSpPr>
            <a:spLocks noGrp="1"/>
          </p:cNvSpPr>
          <p:nvPr>
            <p:ph type="sldNum" sz="quarter" idx="12"/>
          </p:nvPr>
        </p:nvSpPr>
        <p:spPr/>
        <p:txBody>
          <a:bodyPr/>
          <a:lstStyle/>
          <a:p>
            <a:fld id="{475E1560-7126-406C-A531-3A398E8D0EEA}" type="slidenum">
              <a:rPr lang="en-US" smtClean="0"/>
              <a:t>8</a:t>
            </a:fld>
            <a:endParaRPr lang="en-US"/>
          </a:p>
        </p:txBody>
      </p:sp>
    </p:spTree>
    <p:extLst>
      <p:ext uri="{BB962C8B-B14F-4D97-AF65-F5344CB8AC3E}">
        <p14:creationId xmlns:p14="http://schemas.microsoft.com/office/powerpoint/2010/main" val="3818489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normAutofit/>
          </a:bodyPr>
          <a:lstStyle/>
          <a:p>
            <a:r>
              <a:rPr kumimoji="0" lang="en-US" sz="3000" b="0" i="0" u="none" strike="noStrike" kern="1200" cap="none" spc="0" normalizeH="0" baseline="0" noProof="0" dirty="0">
                <a:ln>
                  <a:noFill/>
                </a:ln>
                <a:solidFill>
                  <a:srgbClr val="D24726"/>
                </a:solidFill>
                <a:effectLst/>
                <a:uLnTx/>
                <a:uFillTx/>
                <a:latin typeface="Gill Sans MT" panose="020B0502020104020203" pitchFamily="34" charset="0"/>
                <a:ea typeface="Segoe UI Light" panose="020B0702040204020203" pitchFamily="34" charset="0"/>
                <a:cs typeface="Segoe UI" panose="020B0502040204020203" pitchFamily="34" charset="0"/>
              </a:rPr>
              <a:t>Pre-April 1995 retiree:  Welfare Do’s and Don’ts</a:t>
            </a:r>
            <a:endParaRPr lang="en-US" sz="3000" dirty="0">
              <a:latin typeface="Gill Sans MT" panose="020B0502020104020203" pitchFamily="34" charset="0"/>
              <a:ea typeface="Segoe UI Light" panose="020B0702040204020203" pitchFamily="34" charset="0"/>
              <a:cs typeface="Segoe UI" panose="020B0502040204020203" pitchFamily="34" charset="0"/>
            </a:endParaRPr>
          </a:p>
        </p:txBody>
      </p:sp>
      <p:sp>
        <p:nvSpPr>
          <p:cNvPr id="21" name="Content Placeholder 2"/>
          <p:cNvSpPr txBox="1">
            <a:spLocks/>
          </p:cNvSpPr>
          <p:nvPr/>
        </p:nvSpPr>
        <p:spPr>
          <a:xfrm>
            <a:off x="850250" y="1463039"/>
            <a:ext cx="10465450" cy="4962985"/>
          </a:xfrm>
          <a:prstGeom prst="rect">
            <a:avLst/>
          </a:prstGeom>
          <a:ln w="57150">
            <a:noFill/>
          </a:ln>
        </p:spPr>
        <p:txBody>
          <a:bodyPr vert="horz" lIns="91440" tIns="45720" rIns="91440" bIns="45720" numCol="1" rtlCol="0" anchor="t">
            <a:noAutofit/>
          </a:bodyPr>
          <a:lstStyle/>
          <a:p>
            <a:pPr marL="494100" indent="-457200">
              <a:lnSpc>
                <a:spcPct val="120000"/>
              </a:lnSpc>
              <a:spcBef>
                <a:spcPts val="1000"/>
              </a:spcBef>
              <a:buClr>
                <a:srgbClr val="B71E42"/>
              </a:buClr>
              <a:buSzPct val="100000"/>
              <a:buFont typeface="Wingdings" panose="05000000000000000000" pitchFamily="2" charset="2"/>
              <a:buChar char="Ø"/>
              <a:defRPr/>
            </a:pP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If you are short of the 260 weeks of PRSI Contributions Paid</a:t>
            </a:r>
            <a:r>
              <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rPr>
              <a:t> for a </a:t>
            </a:r>
            <a:r>
              <a:rPr kumimoji="0" lang="en-US" sz="2800" b="0" i="0" u="none" strike="noStrike" kern="1200" cap="none" spc="0" normalizeH="0" baseline="0" noProof="0" dirty="0">
                <a:ln>
                  <a:noFill/>
                </a:ln>
                <a:solidFill>
                  <a:srgbClr val="FF0000"/>
                </a:solidFill>
                <a:effectLst/>
                <a:uLnTx/>
                <a:uFillTx/>
                <a:latin typeface="Gill Sans MT" panose="020B0502020104020203" pitchFamily="34" charset="0"/>
                <a:ea typeface="Segoe UI" panose="020B0502040204020203" pitchFamily="34" charset="0"/>
                <a:cs typeface="Segoe UI Semilight" panose="020B0402040204020203" pitchFamily="34" charset="0"/>
              </a:rPr>
              <a:t>Mixed Insurance Pro-Rata State Pension Contributory</a:t>
            </a: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 plan to achieve that target by resuming employment, post retirement for at least the number of weeks to bring you up to the 260 weeks target</a:t>
            </a:r>
          </a:p>
          <a:p>
            <a:pPr marL="379800" indent="-342900">
              <a:lnSpc>
                <a:spcPct val="120000"/>
              </a:lnSpc>
              <a:spcBef>
                <a:spcPts val="1000"/>
              </a:spcBef>
              <a:buClr>
                <a:srgbClr val="B71E42"/>
              </a:buClr>
              <a:buSzPct val="100000"/>
              <a:buFont typeface="Wingdings" panose="05000000000000000000" pitchFamily="2" charset="2"/>
              <a:buChar char="Ø"/>
              <a:defRPr/>
            </a:pP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If you are short of the 520 weeks of PRSI Contributions Paid required for the regular </a:t>
            </a:r>
            <a:r>
              <a:rPr lang="en-US" sz="2800" dirty="0">
                <a:solidFill>
                  <a:srgbClr val="FF0000"/>
                </a:solidFill>
                <a:latin typeface="Gill Sans MT" panose="020B0502020104020203" pitchFamily="34" charset="0"/>
                <a:ea typeface="Segoe UI" panose="020B0502040204020203" pitchFamily="34" charset="0"/>
                <a:cs typeface="Segoe UI Semilight" panose="020B0402040204020203" pitchFamily="34" charset="0"/>
              </a:rPr>
              <a:t>State Pension Contributory </a:t>
            </a:r>
            <a:r>
              <a:rPr lang="en-US" sz="2800" dirty="0">
                <a:solidFill>
                  <a:prstClr val="black">
                    <a:lumMod val="65000"/>
                    <a:lumOff val="35000"/>
                  </a:prstClr>
                </a:solidFill>
                <a:latin typeface="Gill Sans MT" panose="020B0502020104020203" pitchFamily="34" charset="0"/>
                <a:ea typeface="Segoe UI" panose="020B0502040204020203" pitchFamily="34" charset="0"/>
                <a:cs typeface="Segoe UI Semilight" panose="020B0402040204020203" pitchFamily="34" charset="0"/>
              </a:rPr>
              <a:t>you can either resume employment paying PRSI or alternatively, provided you already have 260 reckonable weeks paid, make up the difference by paying Voluntary Contributions</a:t>
            </a:r>
            <a:endPar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a:p>
            <a:pPr marL="379800" marR="0" lvl="0" indent="-342900" algn="l" defTabSz="914400" rtl="0" eaLnBrk="1" fontAlgn="auto" latinLnBrk="0" hangingPunct="1">
              <a:lnSpc>
                <a:spcPct val="120000"/>
              </a:lnSpc>
              <a:spcBef>
                <a:spcPts val="1000"/>
              </a:spcBef>
              <a:spcAft>
                <a:spcPts val="0"/>
              </a:spcAft>
              <a:buClr>
                <a:srgbClr val="B71E42"/>
              </a:buClr>
              <a:buSzPct val="100000"/>
              <a:buFont typeface="Wingdings" panose="05000000000000000000" pitchFamily="2" charset="2"/>
              <a:buChar char="Ø"/>
              <a:tabLst/>
              <a:defRPr/>
            </a:pPr>
            <a:endParaRPr kumimoji="0" lang="en-US" sz="2800" b="0" i="0" u="none" strike="noStrike" kern="1200" cap="none" spc="0" normalizeH="0" baseline="0" noProof="0" dirty="0">
              <a:ln>
                <a:noFill/>
              </a:ln>
              <a:solidFill>
                <a:prstClr val="black">
                  <a:lumMod val="65000"/>
                  <a:lumOff val="35000"/>
                </a:prstClr>
              </a:solidFill>
              <a:effectLst/>
              <a:uLnTx/>
              <a:uFillTx/>
              <a:latin typeface="Gill Sans MT" panose="020B0502020104020203" pitchFamily="34" charset="0"/>
              <a:ea typeface="Segoe UI" panose="020B0502040204020203" pitchFamily="34" charset="0"/>
              <a:cs typeface="Segoe UI Semilight" panose="020B0402040204020203" pitchFamily="34" charset="0"/>
            </a:endParaRPr>
          </a:p>
        </p:txBody>
      </p:sp>
      <p:sp>
        <p:nvSpPr>
          <p:cNvPr id="3" name="Slide Number Placeholder 2">
            <a:extLst>
              <a:ext uri="{FF2B5EF4-FFF2-40B4-BE49-F238E27FC236}">
                <a16:creationId xmlns:a16="http://schemas.microsoft.com/office/drawing/2014/main" id="{F23E8688-9A17-8EF7-BC82-0869F68564DC}"/>
              </a:ext>
            </a:extLst>
          </p:cNvPr>
          <p:cNvSpPr>
            <a:spLocks noGrp="1"/>
          </p:cNvSpPr>
          <p:nvPr>
            <p:ph type="sldNum" sz="quarter" idx="12"/>
          </p:nvPr>
        </p:nvSpPr>
        <p:spPr/>
        <p:txBody>
          <a:bodyPr/>
          <a:lstStyle/>
          <a:p>
            <a:fld id="{475E1560-7126-406C-A531-3A398E8D0EEA}" type="slidenum">
              <a:rPr lang="en-US" smtClean="0"/>
              <a:t>9</a:t>
            </a:fld>
            <a:endParaRPr lang="en-US"/>
          </a:p>
        </p:txBody>
      </p:sp>
    </p:spTree>
    <p:extLst>
      <p:ext uri="{BB962C8B-B14F-4D97-AF65-F5344CB8AC3E}">
        <p14:creationId xmlns:p14="http://schemas.microsoft.com/office/powerpoint/2010/main" val="41693032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QuickStarter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4">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987FFAB408134EBD276D5D145A068B" ma:contentTypeVersion="11" ma:contentTypeDescription="Create a new document." ma:contentTypeScope="" ma:versionID="a1240b87aeedf331a6a181439d3bf3c8">
  <xsd:schema xmlns:xsd="http://www.w3.org/2001/XMLSchema" xmlns:xs="http://www.w3.org/2001/XMLSchema" xmlns:p="http://schemas.microsoft.com/office/2006/metadata/properties" xmlns:ns2="d90f0652-5f85-4e5c-acb0-874136ca6fd5" xmlns:ns3="86b61b38-1aaa-49c2-9d10-37e4aac3f016" targetNamespace="http://schemas.microsoft.com/office/2006/metadata/properties" ma:root="true" ma:fieldsID="ea3a656bf05d93e0e8e2aefe92822e29" ns2:_="" ns3:_="">
    <xsd:import namespace="d90f0652-5f85-4e5c-acb0-874136ca6fd5"/>
    <xsd:import namespace="86b61b38-1aaa-49c2-9d10-37e4aac3f01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0f0652-5f85-4e5c-acb0-874136ca6f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d0509728-31c9-4ac3-934d-712f3fb036c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6b61b38-1aaa-49c2-9d10-37e4aac3f01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25bf476b-4c01-4d5f-9434-7697c59e5e5b}" ma:internalName="TaxCatchAll" ma:showField="CatchAllData" ma:web="86b61b38-1aaa-49c2-9d10-37e4aac3f01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6b61b38-1aaa-49c2-9d10-37e4aac3f016" xsi:nil="true"/>
    <lcf76f155ced4ddcb4097134ff3c332f xmlns="d90f0652-5f85-4e5c-acb0-874136ca6fd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153F0E6-6C40-4507-81B5-8D284D9508A6}"/>
</file>

<file path=customXml/itemProps2.xml><?xml version="1.0" encoding="utf-8"?>
<ds:datastoreItem xmlns:ds="http://schemas.openxmlformats.org/officeDocument/2006/customXml" ds:itemID="{4419650D-D842-4C59-9387-85EE39F8E160}"/>
</file>

<file path=customXml/itemProps3.xml><?xml version="1.0" encoding="utf-8"?>
<ds:datastoreItem xmlns:ds="http://schemas.openxmlformats.org/officeDocument/2006/customXml" ds:itemID="{0137B302-C6E4-4712-92AD-8B01C5DDD6B7}"/>
</file>

<file path=docProps/app.xml><?xml version="1.0" encoding="utf-8"?>
<Properties xmlns="http://schemas.openxmlformats.org/officeDocument/2006/extended-properties" xmlns:vt="http://schemas.openxmlformats.org/officeDocument/2006/docPropsVTypes">
  <TotalTime>1254</TotalTime>
  <Words>4620</Words>
  <Application>Microsoft Office PowerPoint</Application>
  <PresentationFormat>Widescreen</PresentationFormat>
  <Paragraphs>267</Paragraphs>
  <Slides>38</Slides>
  <Notes>23</Notes>
  <HiddenSlides>0</HiddenSlides>
  <MMClips>0</MMClips>
  <ScaleCrop>false</ScaleCrop>
  <HeadingPairs>
    <vt:vector size="6" baseType="variant">
      <vt:variant>
        <vt:lpstr>Fonts Used</vt:lpstr>
      </vt:variant>
      <vt:variant>
        <vt:i4>12</vt:i4>
      </vt:variant>
      <vt:variant>
        <vt:lpstr>Theme</vt:lpstr>
      </vt:variant>
      <vt:variant>
        <vt:i4>3</vt:i4>
      </vt:variant>
      <vt:variant>
        <vt:lpstr>Slide Titles</vt:lpstr>
      </vt:variant>
      <vt:variant>
        <vt:i4>38</vt:i4>
      </vt:variant>
    </vt:vector>
  </HeadingPairs>
  <TitlesOfParts>
    <vt:vector size="53" baseType="lpstr">
      <vt:lpstr>Aptos</vt:lpstr>
      <vt:lpstr>Aptos Black</vt:lpstr>
      <vt:lpstr>Aptos Display</vt:lpstr>
      <vt:lpstr>Arial</vt:lpstr>
      <vt:lpstr>Calibri</vt:lpstr>
      <vt:lpstr>Calibri Light</vt:lpstr>
      <vt:lpstr>Gill Sans MT</vt:lpstr>
      <vt:lpstr>Segoe UI</vt:lpstr>
      <vt:lpstr>Segoe UI Light</vt:lpstr>
      <vt:lpstr>Segoe UI Semilight</vt:lpstr>
      <vt:lpstr>Ubuntu</vt:lpstr>
      <vt:lpstr>Wingdings</vt:lpstr>
      <vt:lpstr>Office Theme</vt:lpstr>
      <vt:lpstr>QuickStarter Theme</vt:lpstr>
      <vt:lpstr>1_Office Theme</vt:lpstr>
      <vt:lpstr>PRSI &amp; Welfare Pension Presentation Galway University </vt:lpstr>
      <vt:lpstr>For Superannuation purposes there are 3 principal categories of Public Servants</vt:lpstr>
      <vt:lpstr>1. Public Servant employed pre-6th April 1995 (PRSI @Class D)</vt:lpstr>
      <vt:lpstr>1. Public Servant employed pre-6th April 1995 (PRSI @Class D)</vt:lpstr>
      <vt:lpstr>1. Public Servant employed pre-6th April 1995 (PRSI @Class D)</vt:lpstr>
      <vt:lpstr>Pre-April 1995 retiree:  Welfare Do’s and Don’ts</vt:lpstr>
      <vt:lpstr>Pre-April 1995 retiree:  Welfare Do’s and Don’ts</vt:lpstr>
      <vt:lpstr>Pre-April 1995 retiree:  Welfare Do’s and Don’ts</vt:lpstr>
      <vt:lpstr>Pre-April 1995 retiree:  Welfare Do’s and Don’ts</vt:lpstr>
      <vt:lpstr>Pre-April 1995 retiree:  Welfare Do’s and Don’ts</vt:lpstr>
      <vt:lpstr>Pre-April 1995 retiree:  Welfare Do’s and Don’ts</vt:lpstr>
      <vt:lpstr>Pre-April 1995 retiree:  Welfare Do’s and Don’ts</vt:lpstr>
      <vt:lpstr>Pre-April 1995 retiree:  Welfare Do’s and Don’ts</vt:lpstr>
      <vt:lpstr>PowerPoint Presentation</vt:lpstr>
      <vt:lpstr>PowerPoint Presentation</vt:lpstr>
      <vt:lpstr>Post–Retirement:  Welfare Do’s and Don’ts</vt:lpstr>
      <vt:lpstr>Sample Pre April1995 Retiree case </vt:lpstr>
      <vt:lpstr> 2. Employed commenced between 6th April 1995 and 31st December 2012 </vt:lpstr>
      <vt:lpstr> 2. Employed commenced between 6th April 1995 and 31st December 2012 </vt:lpstr>
      <vt:lpstr> Employed after 5th April 1995 and prior to 31st December 2012 </vt:lpstr>
      <vt:lpstr>Employed after 5th April 1995 and prior to 31st December 2012</vt:lpstr>
      <vt:lpstr>  Potential consequences on not having post-retirement PRSI Contributions or Credits:  Treatment Benefits  </vt:lpstr>
      <vt:lpstr>  Potential consequences on not having post-retirement PRSI Contributions or Credits:  Qualified Adult payment  </vt:lpstr>
      <vt:lpstr>  Potential consequences on not having post-retirement PRSI Contributions or Credits:  Survivors Contributory Pension  </vt:lpstr>
      <vt:lpstr>  Potential consequences on not having post-retirement PRSI Contributions or Credits:  Survivors Contributory Pension  </vt:lpstr>
      <vt:lpstr>Commenced Employment in Public Sector after 1st January 2013</vt:lpstr>
      <vt:lpstr>Employed since 1st January 2013</vt:lpstr>
      <vt:lpstr>State Pension Contributory qualification conditions when dob is 1968+  </vt:lpstr>
      <vt:lpstr>State Pension Contributory qualification conditions when dob is 1968+  </vt:lpstr>
      <vt:lpstr>PowerPoint Presentation</vt:lpstr>
      <vt:lpstr> Pay Related Job Seekers Benefit is now available however it ceases after 9 months </vt:lpstr>
      <vt:lpstr> General rules on Illness Benefit </vt:lpstr>
      <vt:lpstr>In Summary</vt:lpstr>
      <vt:lpstr>Claiming your foreign Social Security pension</vt:lpstr>
      <vt:lpstr>PowerPoint Presentation</vt:lpstr>
      <vt:lpstr>Get a verified MyGovID account? </vt:lpstr>
      <vt:lpstr>There is an Online Video explaining all you need to know about setting up a MyGovID account</vt:lpstr>
      <vt:lpstr>Q&amp;A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There are 3 principal categories of retired Prison Officers</dc:title>
  <dc:creator>Brendan Casey</dc:creator>
  <cp:lastModifiedBy>Lydon, Triona</cp:lastModifiedBy>
  <cp:revision>16</cp:revision>
  <dcterms:created xsi:type="dcterms:W3CDTF">2023-11-24T17:37:41Z</dcterms:created>
  <dcterms:modified xsi:type="dcterms:W3CDTF">2025-05-16T15:08:02Z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0x0101000D987FFAB408134EBD276D5D145A068B</vt:lpwstr>
  </property>
</Properties>
</file>