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41"/>
  </p:notesMasterIdLst>
  <p:sldIdLst>
    <p:sldId id="299" r:id="rId6"/>
    <p:sldId id="256" r:id="rId7"/>
    <p:sldId id="257" r:id="rId8"/>
    <p:sldId id="262" r:id="rId9"/>
    <p:sldId id="258" r:id="rId10"/>
    <p:sldId id="263" r:id="rId11"/>
    <p:sldId id="264" r:id="rId12"/>
    <p:sldId id="265" r:id="rId13"/>
    <p:sldId id="266" r:id="rId14"/>
    <p:sldId id="260" r:id="rId15"/>
    <p:sldId id="261" r:id="rId16"/>
    <p:sldId id="267" r:id="rId17"/>
    <p:sldId id="276" r:id="rId18"/>
    <p:sldId id="307" r:id="rId19"/>
    <p:sldId id="308" r:id="rId20"/>
    <p:sldId id="309" r:id="rId21"/>
    <p:sldId id="306" r:id="rId22"/>
    <p:sldId id="310" r:id="rId23"/>
    <p:sldId id="280" r:id="rId24"/>
    <p:sldId id="312" r:id="rId25"/>
    <p:sldId id="282" r:id="rId26"/>
    <p:sldId id="283" r:id="rId27"/>
    <p:sldId id="285" r:id="rId28"/>
    <p:sldId id="284" r:id="rId29"/>
    <p:sldId id="286" r:id="rId30"/>
    <p:sldId id="287" r:id="rId31"/>
    <p:sldId id="313" r:id="rId32"/>
    <p:sldId id="297" r:id="rId33"/>
    <p:sldId id="290" r:id="rId34"/>
    <p:sldId id="292" r:id="rId35"/>
    <p:sldId id="293" r:id="rId36"/>
    <p:sldId id="294" r:id="rId37"/>
    <p:sldId id="295" r:id="rId38"/>
    <p:sldId id="300" r:id="rId39"/>
    <p:sldId id="298" r:id="rId40"/>
  </p:sldIdLst>
  <p:sldSz cx="12192000" cy="6858000"/>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fld id="{0FD1C5A4-75DB-4396-8A37-3AD3D50C3C3F}" type="datetimeFigureOut">
              <a:rPr lang="en-IE" smtClean="0"/>
              <a:t>30/11/2023</a:t>
            </a:fld>
            <a:endParaRPr lang="en-IE"/>
          </a:p>
        </p:txBody>
      </p:sp>
      <p:sp>
        <p:nvSpPr>
          <p:cNvPr id="4" name="Slide Image Placeholder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B31075F8-3DED-4FB8-974A-FDB0382829A8}" type="slidenum">
              <a:rPr lang="en-IE" smtClean="0"/>
              <a:t>‹#›</a:t>
            </a:fld>
            <a:endParaRPr lang="en-IE"/>
          </a:p>
        </p:txBody>
      </p:sp>
    </p:spTree>
    <p:extLst>
      <p:ext uri="{BB962C8B-B14F-4D97-AF65-F5344CB8AC3E}">
        <p14:creationId xmlns:p14="http://schemas.microsoft.com/office/powerpoint/2010/main" val="134626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712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6761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2457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5389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33113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02887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67628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9039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99890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7050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6953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0023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4714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8817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1649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5010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357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6524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BF493-E07D-DFA9-B549-7B8E6A8221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2C171916-7582-3C63-FE36-631F3C7B8A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685C645C-D86C-F5A9-DF79-C87895F9FF9A}"/>
              </a:ext>
            </a:extLst>
          </p:cNvPr>
          <p:cNvSpPr>
            <a:spLocks noGrp="1"/>
          </p:cNvSpPr>
          <p:nvPr>
            <p:ph type="dt" sz="half" idx="10"/>
          </p:nvPr>
        </p:nvSpPr>
        <p:spPr/>
        <p:txBody>
          <a:bodyPr/>
          <a:lstStyle/>
          <a:p>
            <a:fld id="{38632237-8867-4BFE-93FF-249FA4F3654B}" type="datetime1">
              <a:rPr lang="en-IE" smtClean="0"/>
              <a:t>30/11/2023</a:t>
            </a:fld>
            <a:endParaRPr lang="en-IE"/>
          </a:p>
        </p:txBody>
      </p:sp>
      <p:sp>
        <p:nvSpPr>
          <p:cNvPr id="5" name="Footer Placeholder 4">
            <a:extLst>
              <a:ext uri="{FF2B5EF4-FFF2-40B4-BE49-F238E27FC236}">
                <a16:creationId xmlns:a16="http://schemas.microsoft.com/office/drawing/2014/main" id="{E7BF8D5F-434A-7FE0-DF54-DB5A5615755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0ED8BE0-5B26-7A29-392C-960B30CF903B}"/>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829020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B9DCD-0D8D-A131-9EFE-4632F319BF8E}"/>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E37D450A-4CC2-E6F5-E8F4-02AB06EB3C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23EDBD7-D23B-394C-EF76-35ECA6741138}"/>
              </a:ext>
            </a:extLst>
          </p:cNvPr>
          <p:cNvSpPr>
            <a:spLocks noGrp="1"/>
          </p:cNvSpPr>
          <p:nvPr>
            <p:ph type="dt" sz="half" idx="10"/>
          </p:nvPr>
        </p:nvSpPr>
        <p:spPr/>
        <p:txBody>
          <a:bodyPr/>
          <a:lstStyle/>
          <a:p>
            <a:fld id="{3EF6D75A-BF93-4C16-B9E9-4994AF15A3FE}" type="datetime1">
              <a:rPr lang="en-IE" smtClean="0"/>
              <a:t>30/11/2023</a:t>
            </a:fld>
            <a:endParaRPr lang="en-IE"/>
          </a:p>
        </p:txBody>
      </p:sp>
      <p:sp>
        <p:nvSpPr>
          <p:cNvPr id="5" name="Footer Placeholder 4">
            <a:extLst>
              <a:ext uri="{FF2B5EF4-FFF2-40B4-BE49-F238E27FC236}">
                <a16:creationId xmlns:a16="http://schemas.microsoft.com/office/drawing/2014/main" id="{347A612E-B5DA-E98C-9709-2AFF55831E4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6FE7B0B-6611-5A08-D761-505FCA412325}"/>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4175369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10C702-F811-A12C-3940-67F47DACC69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EA5CFE39-D82F-B632-BDB5-6FF5E2DEC5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55E8766-E85E-1C5C-00A1-05636C228B4B}"/>
              </a:ext>
            </a:extLst>
          </p:cNvPr>
          <p:cNvSpPr>
            <a:spLocks noGrp="1"/>
          </p:cNvSpPr>
          <p:nvPr>
            <p:ph type="dt" sz="half" idx="10"/>
          </p:nvPr>
        </p:nvSpPr>
        <p:spPr/>
        <p:txBody>
          <a:bodyPr/>
          <a:lstStyle/>
          <a:p>
            <a:fld id="{EBE05040-8287-4F7E-8E17-1BA66B65AE43}" type="datetime1">
              <a:rPr lang="en-IE" smtClean="0"/>
              <a:t>30/11/2023</a:t>
            </a:fld>
            <a:endParaRPr lang="en-IE"/>
          </a:p>
        </p:txBody>
      </p:sp>
      <p:sp>
        <p:nvSpPr>
          <p:cNvPr id="5" name="Footer Placeholder 4">
            <a:extLst>
              <a:ext uri="{FF2B5EF4-FFF2-40B4-BE49-F238E27FC236}">
                <a16:creationId xmlns:a16="http://schemas.microsoft.com/office/drawing/2014/main" id="{3D89EB0E-9088-531F-EADE-922C98C06F4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CBCAEAE-80BE-0565-8EBC-824EEC2B9744}"/>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3523833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4260" y="462455"/>
            <a:ext cx="10515600" cy="822263"/>
          </a:xfrm>
        </p:spPr>
        <p:txBody>
          <a:bodyPr>
            <a:normAutofit/>
          </a:bodyPr>
          <a:lstStyle>
            <a:lvl1pPr>
              <a:defRPr sz="3600">
                <a:solidFill>
                  <a:srgbClr val="D24726"/>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38200" y="1625936"/>
            <a:ext cx="10515600" cy="4351338"/>
          </a:xfrm>
        </p:spPr>
        <p:txBody>
          <a:bodyPr/>
          <a:lstStyle>
            <a:lvl1pPr>
              <a:defRPr sz="1400" baseline="0">
                <a:solidFill>
                  <a:srgbClr val="595959"/>
                </a:solidFill>
                <a:latin typeface="Segoe UI Semilight" panose="020B0402040204020203" pitchFamily="34" charset="0"/>
                <a:cs typeface="Segoe UI Semilight" panose="020B0402040204020203" pitchFamily="34" charset="0"/>
              </a:defRPr>
            </a:lvl1pPr>
            <a:lvl2pPr>
              <a:defRPr sz="1200" baseline="0">
                <a:solidFill>
                  <a:srgbClr val="595959"/>
                </a:solidFill>
                <a:latin typeface="Segoe UI Semilight" panose="020B0402040204020203" pitchFamily="34" charset="0"/>
                <a:cs typeface="Segoe UI Semilight" panose="020B0402040204020203" pitchFamily="34" charset="0"/>
              </a:defRPr>
            </a:lvl2pPr>
            <a:lvl3pPr>
              <a:defRPr sz="1200" baseline="0">
                <a:solidFill>
                  <a:srgbClr val="595959"/>
                </a:solidFill>
                <a:latin typeface="Segoe UI Semilight" panose="020B0402040204020203" pitchFamily="34" charset="0"/>
                <a:cs typeface="Segoe UI Semilight" panose="020B0402040204020203" pitchFamily="34" charset="0"/>
              </a:defRPr>
            </a:lvl3pPr>
            <a:lvl4pPr>
              <a:defRPr sz="1200" baseline="0">
                <a:solidFill>
                  <a:srgbClr val="595959"/>
                </a:solidFill>
                <a:latin typeface="Segoe UI Semilight" panose="020B0402040204020203" pitchFamily="34" charset="0"/>
                <a:cs typeface="Segoe UI Semilight" panose="020B0402040204020203" pitchFamily="34" charset="0"/>
              </a:defRPr>
            </a:lvl4pPr>
            <a:lvl5pPr>
              <a:defRPr sz="1200" baseline="0">
                <a:solidFill>
                  <a:srgbClr val="595959"/>
                </a:solidFill>
                <a:latin typeface="Segoe UI Semilight" panose="020B0402040204020203" pitchFamily="34" charset="0"/>
                <a:cs typeface="Segoe UI Semilight" panose="020B04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3E20A77-C72F-49C7-B29F-D11E2B7BFD0C}" type="datetime1">
              <a:rPr lang="en-IE" smtClean="0"/>
              <a:t>30/11/2023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E1560-7126-406C-A531-3A398E8D0EEA}" type="slidenum">
              <a:rPr lang="en-US" smtClean="0"/>
              <a:t>‹#›</a:t>
            </a:fld>
            <a:endParaRPr lang="en-US"/>
          </a:p>
        </p:txBody>
      </p:sp>
      <p:cxnSp>
        <p:nvCxnSpPr>
          <p:cNvPr id="7" name="Straight Connector 6"/>
          <p:cNvCxnSpPr/>
          <p:nvPr userDrawn="1"/>
        </p:nvCxnSpPr>
        <p:spPr>
          <a:xfrm>
            <a:off x="952500" y="1284718"/>
            <a:ext cx="103632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8788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D6518-168C-BB23-4B05-7870DF46846A}"/>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39D627B-D7EF-A633-C8FB-51214E4257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9CC3929A-DF91-9218-39FC-6DADDAA208D4}"/>
              </a:ext>
            </a:extLst>
          </p:cNvPr>
          <p:cNvSpPr>
            <a:spLocks noGrp="1"/>
          </p:cNvSpPr>
          <p:nvPr>
            <p:ph type="dt" sz="half" idx="10"/>
          </p:nvPr>
        </p:nvSpPr>
        <p:spPr/>
        <p:txBody>
          <a:bodyPr/>
          <a:lstStyle/>
          <a:p>
            <a:fld id="{FDA0C5AC-82DE-45DB-BAA7-A31D0FC8C2A5}" type="datetime1">
              <a:rPr lang="en-IE" smtClean="0"/>
              <a:t>30/11/2023</a:t>
            </a:fld>
            <a:endParaRPr lang="en-IE"/>
          </a:p>
        </p:txBody>
      </p:sp>
      <p:sp>
        <p:nvSpPr>
          <p:cNvPr id="5" name="Footer Placeholder 4">
            <a:extLst>
              <a:ext uri="{FF2B5EF4-FFF2-40B4-BE49-F238E27FC236}">
                <a16:creationId xmlns:a16="http://schemas.microsoft.com/office/drawing/2014/main" id="{B8A3A6D9-1998-E3CF-3DF0-E1BBEA32581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C4F00A2E-B17B-002F-73A2-89418BFD4143}"/>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3367426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BF9AF-32F7-FEE0-785E-E73F564222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7BAC9635-BDEE-5FDB-CC5A-65F19B2F72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E33BB5-714A-76EC-B4C1-22F2B9141ECB}"/>
              </a:ext>
            </a:extLst>
          </p:cNvPr>
          <p:cNvSpPr>
            <a:spLocks noGrp="1"/>
          </p:cNvSpPr>
          <p:nvPr>
            <p:ph type="dt" sz="half" idx="10"/>
          </p:nvPr>
        </p:nvSpPr>
        <p:spPr/>
        <p:txBody>
          <a:bodyPr/>
          <a:lstStyle/>
          <a:p>
            <a:fld id="{AFAE9186-8942-43DF-B814-E8E8A4005FA2}" type="datetime1">
              <a:rPr lang="en-IE" smtClean="0"/>
              <a:t>30/11/2023</a:t>
            </a:fld>
            <a:endParaRPr lang="en-IE"/>
          </a:p>
        </p:txBody>
      </p:sp>
      <p:sp>
        <p:nvSpPr>
          <p:cNvPr id="5" name="Footer Placeholder 4">
            <a:extLst>
              <a:ext uri="{FF2B5EF4-FFF2-40B4-BE49-F238E27FC236}">
                <a16:creationId xmlns:a16="http://schemas.microsoft.com/office/drawing/2014/main" id="{D21A0811-E609-0C57-6EE9-1B2DF82336D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25766CA-95F5-AA08-0DB6-85FE96D6FE43}"/>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339747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F5752-6CB6-3202-6DDF-93ECC20D631E}"/>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F96C30B-DBF4-31EA-B304-4AE0873788D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2033AB68-0C21-C913-99A2-68028E24C8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5A5C32B3-5742-1F24-4B95-88FD20905530}"/>
              </a:ext>
            </a:extLst>
          </p:cNvPr>
          <p:cNvSpPr>
            <a:spLocks noGrp="1"/>
          </p:cNvSpPr>
          <p:nvPr>
            <p:ph type="dt" sz="half" idx="10"/>
          </p:nvPr>
        </p:nvSpPr>
        <p:spPr/>
        <p:txBody>
          <a:bodyPr/>
          <a:lstStyle/>
          <a:p>
            <a:fld id="{8546DAEF-7E09-4EA1-A3AE-B3CB179C71EC}" type="datetime1">
              <a:rPr lang="en-IE" smtClean="0"/>
              <a:t>30/11/2023</a:t>
            </a:fld>
            <a:endParaRPr lang="en-IE"/>
          </a:p>
        </p:txBody>
      </p:sp>
      <p:sp>
        <p:nvSpPr>
          <p:cNvPr id="6" name="Footer Placeholder 5">
            <a:extLst>
              <a:ext uri="{FF2B5EF4-FFF2-40B4-BE49-F238E27FC236}">
                <a16:creationId xmlns:a16="http://schemas.microsoft.com/office/drawing/2014/main" id="{4F2F95B2-1AEE-0064-2DCB-CBB6F1BE925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200860C3-4FFD-DF37-FAB5-627AE45E6969}"/>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4161494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0F946-A318-E6EB-4F8C-3AA1864EA201}"/>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07351A7-734D-62DE-972D-A44EDDF4D3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66504C-37C4-BAF2-38BC-7A1BB708C4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02E5DAAB-A4B9-B20E-4255-072B6D3ED0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5F6578-9BAA-81B0-BE37-C4C1BA5113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BBDE6CD5-0F66-F57A-B96A-D78162E171B6}"/>
              </a:ext>
            </a:extLst>
          </p:cNvPr>
          <p:cNvSpPr>
            <a:spLocks noGrp="1"/>
          </p:cNvSpPr>
          <p:nvPr>
            <p:ph type="dt" sz="half" idx="10"/>
          </p:nvPr>
        </p:nvSpPr>
        <p:spPr/>
        <p:txBody>
          <a:bodyPr/>
          <a:lstStyle/>
          <a:p>
            <a:fld id="{E036F163-2DEE-4D09-8960-1973A9F36411}" type="datetime1">
              <a:rPr lang="en-IE" smtClean="0"/>
              <a:t>30/11/2023</a:t>
            </a:fld>
            <a:endParaRPr lang="en-IE"/>
          </a:p>
        </p:txBody>
      </p:sp>
      <p:sp>
        <p:nvSpPr>
          <p:cNvPr id="8" name="Footer Placeholder 7">
            <a:extLst>
              <a:ext uri="{FF2B5EF4-FFF2-40B4-BE49-F238E27FC236}">
                <a16:creationId xmlns:a16="http://schemas.microsoft.com/office/drawing/2014/main" id="{05F85CF8-FE6F-B74B-F468-69CDE6DD43BC}"/>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ADC29905-8F97-764F-B6BB-66460FEA8B62}"/>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3066108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795EF-04C6-2F4F-8EA4-B97359EF3C97}"/>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9C4ECF39-7054-1D49-95F1-CC75AAD9D109}"/>
              </a:ext>
            </a:extLst>
          </p:cNvPr>
          <p:cNvSpPr>
            <a:spLocks noGrp="1"/>
          </p:cNvSpPr>
          <p:nvPr>
            <p:ph type="dt" sz="half" idx="10"/>
          </p:nvPr>
        </p:nvSpPr>
        <p:spPr/>
        <p:txBody>
          <a:bodyPr/>
          <a:lstStyle/>
          <a:p>
            <a:fld id="{96D03C3D-0EA9-474A-87A7-8B3FEA5929CA}" type="datetime1">
              <a:rPr lang="en-IE" smtClean="0"/>
              <a:t>30/11/2023</a:t>
            </a:fld>
            <a:endParaRPr lang="en-IE"/>
          </a:p>
        </p:txBody>
      </p:sp>
      <p:sp>
        <p:nvSpPr>
          <p:cNvPr id="4" name="Footer Placeholder 3">
            <a:extLst>
              <a:ext uri="{FF2B5EF4-FFF2-40B4-BE49-F238E27FC236}">
                <a16:creationId xmlns:a16="http://schemas.microsoft.com/office/drawing/2014/main" id="{79BB032C-189C-5BEF-BAF6-2438CA0D5D99}"/>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AA8EEF07-8A9B-FD38-B278-02458C00E43F}"/>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2929438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F98D50-817C-6EF1-07B9-C79690C56651}"/>
              </a:ext>
            </a:extLst>
          </p:cNvPr>
          <p:cNvSpPr>
            <a:spLocks noGrp="1"/>
          </p:cNvSpPr>
          <p:nvPr>
            <p:ph type="dt" sz="half" idx="10"/>
          </p:nvPr>
        </p:nvSpPr>
        <p:spPr/>
        <p:txBody>
          <a:bodyPr/>
          <a:lstStyle/>
          <a:p>
            <a:fld id="{A35E432E-B315-49A2-9F50-EDA44578397E}" type="datetime1">
              <a:rPr lang="en-IE" smtClean="0"/>
              <a:t>30/11/2023</a:t>
            </a:fld>
            <a:endParaRPr lang="en-IE"/>
          </a:p>
        </p:txBody>
      </p:sp>
      <p:sp>
        <p:nvSpPr>
          <p:cNvPr id="3" name="Footer Placeholder 2">
            <a:extLst>
              <a:ext uri="{FF2B5EF4-FFF2-40B4-BE49-F238E27FC236}">
                <a16:creationId xmlns:a16="http://schemas.microsoft.com/office/drawing/2014/main" id="{A911ED7B-9F13-A75F-2885-A65FA6CA528F}"/>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8507530F-FAEE-636B-118C-EB71CB34F7B7}"/>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1393155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3BB30-DFE5-5108-C0C1-9ED6F1BFFA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D702A864-0F2A-0713-D47E-2BC90A9E20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038BABEF-4E4E-5503-CF28-4BBCF301CE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D71112-3B40-B8D7-BB73-5C091CACAF14}"/>
              </a:ext>
            </a:extLst>
          </p:cNvPr>
          <p:cNvSpPr>
            <a:spLocks noGrp="1"/>
          </p:cNvSpPr>
          <p:nvPr>
            <p:ph type="dt" sz="half" idx="10"/>
          </p:nvPr>
        </p:nvSpPr>
        <p:spPr/>
        <p:txBody>
          <a:bodyPr/>
          <a:lstStyle/>
          <a:p>
            <a:fld id="{A07365EE-5524-4519-AADB-7A5CAF59039D}" type="datetime1">
              <a:rPr lang="en-IE" smtClean="0"/>
              <a:t>30/11/2023</a:t>
            </a:fld>
            <a:endParaRPr lang="en-IE"/>
          </a:p>
        </p:txBody>
      </p:sp>
      <p:sp>
        <p:nvSpPr>
          <p:cNvPr id="6" name="Footer Placeholder 5">
            <a:extLst>
              <a:ext uri="{FF2B5EF4-FFF2-40B4-BE49-F238E27FC236}">
                <a16:creationId xmlns:a16="http://schemas.microsoft.com/office/drawing/2014/main" id="{161FDDF1-9043-C576-46B5-B79A169EDBD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75FEA529-0FEB-577D-FC64-F957F76B914B}"/>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3339417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3C98A-C60F-154B-DE88-3E0A4E56EC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40D1ADA1-F2B5-1D36-0EC0-D50460F01E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3CA14F90-F5F1-ECE8-CCFC-308D3B213B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1799C-4AB6-2F4D-1C84-EFBDA4B3FD01}"/>
              </a:ext>
            </a:extLst>
          </p:cNvPr>
          <p:cNvSpPr>
            <a:spLocks noGrp="1"/>
          </p:cNvSpPr>
          <p:nvPr>
            <p:ph type="dt" sz="half" idx="10"/>
          </p:nvPr>
        </p:nvSpPr>
        <p:spPr/>
        <p:txBody>
          <a:bodyPr/>
          <a:lstStyle/>
          <a:p>
            <a:fld id="{AA0805A6-2132-4C7A-9EB2-85B4FDA26EC7}" type="datetime1">
              <a:rPr lang="en-IE" smtClean="0"/>
              <a:t>30/11/2023</a:t>
            </a:fld>
            <a:endParaRPr lang="en-IE"/>
          </a:p>
        </p:txBody>
      </p:sp>
      <p:sp>
        <p:nvSpPr>
          <p:cNvPr id="6" name="Footer Placeholder 5">
            <a:extLst>
              <a:ext uri="{FF2B5EF4-FFF2-40B4-BE49-F238E27FC236}">
                <a16:creationId xmlns:a16="http://schemas.microsoft.com/office/drawing/2014/main" id="{C4D489F8-93F6-63F4-BF67-901D16AD6A1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9EC38CF1-3EA7-42B1-0958-B7D18DCB6892}"/>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177373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F721C7-908C-7FBA-9FD9-7E105C6435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17528F61-CFC4-5C63-45A7-32195E9B3E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6AE3224-CAB5-58F2-B4EE-B7688CFFA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C563BB-A497-44E8-81E7-2C59A8B28D7A}" type="datetime1">
              <a:rPr lang="en-IE" smtClean="0"/>
              <a:t>30/11/2023</a:t>
            </a:fld>
            <a:endParaRPr lang="en-IE"/>
          </a:p>
        </p:txBody>
      </p:sp>
      <p:sp>
        <p:nvSpPr>
          <p:cNvPr id="5" name="Footer Placeholder 4">
            <a:extLst>
              <a:ext uri="{FF2B5EF4-FFF2-40B4-BE49-F238E27FC236}">
                <a16:creationId xmlns:a16="http://schemas.microsoft.com/office/drawing/2014/main" id="{BB586790-83D5-8B80-ABE5-C845602352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446BDE97-3BAB-A170-D56B-245B695470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C85815-5761-4C6B-9B2B-205E99795B9E}" type="slidenum">
              <a:rPr lang="en-IE" smtClean="0"/>
              <a:t>‹#›</a:t>
            </a:fld>
            <a:endParaRPr lang="en-IE"/>
          </a:p>
        </p:txBody>
      </p:sp>
    </p:spTree>
    <p:extLst>
      <p:ext uri="{BB962C8B-B14F-4D97-AF65-F5344CB8AC3E}">
        <p14:creationId xmlns:p14="http://schemas.microsoft.com/office/powerpoint/2010/main" val="3844509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BB81D-4031-49FE-96F3-B03AFFC87AA5}" type="datetime1">
              <a:rPr lang="en-IE" smtClean="0"/>
              <a:t>30/11/2023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E1560-7126-406C-A531-3A398E8D0EEA}" type="slidenum">
              <a:rPr lang="en-US" smtClean="0"/>
              <a:t>‹#›</a:t>
            </a:fld>
            <a:endParaRPr lang="en-US"/>
          </a:p>
        </p:txBody>
      </p:sp>
    </p:spTree>
    <p:extLst>
      <p:ext uri="{BB962C8B-B14F-4D97-AF65-F5344CB8AC3E}">
        <p14:creationId xmlns:p14="http://schemas.microsoft.com/office/powerpoint/2010/main" val="1193640635"/>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rendan@prsiconsultancy.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Excel_Worksheet1.xlsx"/><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Excel_Worksheet2.xlsx"/><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Excel_Worksheet3.xlsx"/><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Excel_Worksheet4.xlsx"/><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hyperlink" Target="https://www.gov.ie/en/form/ad8b9-homemakers-scheme-application-form-hm1/"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FC973-A209-7FA1-3CEE-D2055B2559BC}"/>
              </a:ext>
            </a:extLst>
          </p:cNvPr>
          <p:cNvSpPr>
            <a:spLocks noGrp="1"/>
          </p:cNvSpPr>
          <p:nvPr>
            <p:ph type="title"/>
          </p:nvPr>
        </p:nvSpPr>
        <p:spPr/>
        <p:txBody>
          <a:bodyPr>
            <a:normAutofit/>
          </a:bodyPr>
          <a:lstStyle/>
          <a:p>
            <a:pPr algn="ctr"/>
            <a:r>
              <a:rPr lang="en-IE" sz="3200" dirty="0"/>
              <a:t>PRSI &amp; Welfare Pension Presentation</a:t>
            </a:r>
            <a:br>
              <a:rPr lang="en-IE" sz="3200" dirty="0"/>
            </a:br>
            <a:r>
              <a:rPr lang="en-IE" sz="3200" dirty="0"/>
              <a:t>Galway University </a:t>
            </a:r>
          </a:p>
        </p:txBody>
      </p:sp>
      <p:sp>
        <p:nvSpPr>
          <p:cNvPr id="3" name="Content Placeholder 2">
            <a:extLst>
              <a:ext uri="{FF2B5EF4-FFF2-40B4-BE49-F238E27FC236}">
                <a16:creationId xmlns:a16="http://schemas.microsoft.com/office/drawing/2014/main" id="{7A6125E0-2F25-4AD4-9A58-EB6C45F8CEDF}"/>
              </a:ext>
            </a:extLst>
          </p:cNvPr>
          <p:cNvSpPr>
            <a:spLocks noGrp="1"/>
          </p:cNvSpPr>
          <p:nvPr>
            <p:ph idx="1"/>
          </p:nvPr>
        </p:nvSpPr>
        <p:spPr/>
        <p:txBody>
          <a:bodyPr>
            <a:normAutofit lnSpcReduction="10000"/>
          </a:bodyPr>
          <a:lstStyle/>
          <a:p>
            <a:r>
              <a:rPr lang="en-IE" dirty="0"/>
              <a:t>Tuesday 5</a:t>
            </a:r>
            <a:r>
              <a:rPr lang="en-IE" baseline="30000" dirty="0"/>
              <a:t>th</a:t>
            </a:r>
            <a:r>
              <a:rPr lang="en-IE" dirty="0"/>
              <a:t> December 2023</a:t>
            </a:r>
          </a:p>
          <a:p>
            <a:endParaRPr lang="en-IE" dirty="0"/>
          </a:p>
          <a:p>
            <a:endParaRPr lang="en-IE" dirty="0"/>
          </a:p>
          <a:p>
            <a:endParaRPr lang="en-IE" dirty="0"/>
          </a:p>
          <a:p>
            <a:pPr marL="0" indent="0">
              <a:buNone/>
            </a:pPr>
            <a:r>
              <a:rPr lang="en-IE" dirty="0"/>
              <a:t>On behalf of Cornmarket Group Financial Services</a:t>
            </a:r>
          </a:p>
          <a:p>
            <a:pPr marL="0" indent="0">
              <a:buNone/>
            </a:pPr>
            <a:r>
              <a:rPr lang="en-IE" sz="2000" dirty="0"/>
              <a:t>Presented by:</a:t>
            </a:r>
          </a:p>
          <a:p>
            <a:pPr marL="0" indent="0">
              <a:buNone/>
            </a:pPr>
            <a:r>
              <a:rPr lang="en-IE" sz="2000" dirty="0"/>
              <a:t>Brendan Casey PRSI Consultant</a:t>
            </a:r>
          </a:p>
          <a:p>
            <a:pPr marL="0" indent="0">
              <a:buNone/>
            </a:pPr>
            <a:r>
              <a:rPr lang="en-IE" sz="2000" dirty="0"/>
              <a:t>PRSI Consultancy Ltd</a:t>
            </a:r>
          </a:p>
          <a:p>
            <a:pPr marL="0" indent="0">
              <a:buNone/>
            </a:pPr>
            <a:r>
              <a:rPr lang="en-IE" sz="2000" dirty="0">
                <a:hlinkClick r:id="rId2"/>
              </a:rPr>
              <a:t>Brendan@prsiconsultancy.com</a:t>
            </a:r>
            <a:endParaRPr lang="en-IE" sz="2000" dirty="0"/>
          </a:p>
          <a:p>
            <a:pPr marL="0" indent="0">
              <a:buNone/>
            </a:pPr>
            <a:r>
              <a:rPr lang="en-IE" sz="2000" dirty="0"/>
              <a:t>M 087 6899610</a:t>
            </a:r>
          </a:p>
        </p:txBody>
      </p:sp>
      <p:sp>
        <p:nvSpPr>
          <p:cNvPr id="4" name="Slide Number Placeholder 3">
            <a:extLst>
              <a:ext uri="{FF2B5EF4-FFF2-40B4-BE49-F238E27FC236}">
                <a16:creationId xmlns:a16="http://schemas.microsoft.com/office/drawing/2014/main" id="{B44FFF8A-FE07-7C7A-13B7-D8DE616AA468}"/>
              </a:ext>
            </a:extLst>
          </p:cNvPr>
          <p:cNvSpPr>
            <a:spLocks noGrp="1"/>
          </p:cNvSpPr>
          <p:nvPr>
            <p:ph type="sldNum" sz="quarter" idx="12"/>
          </p:nvPr>
        </p:nvSpPr>
        <p:spPr/>
        <p:txBody>
          <a:bodyPr/>
          <a:lstStyle/>
          <a:p>
            <a:fld id="{FDC85815-5761-4C6B-9B2B-205E99795B9E}" type="slidenum">
              <a:rPr lang="en-IE" smtClean="0"/>
              <a:t>1</a:t>
            </a:fld>
            <a:endParaRPr lang="en-IE"/>
          </a:p>
        </p:txBody>
      </p:sp>
    </p:spTree>
    <p:extLst>
      <p:ext uri="{BB962C8B-B14F-4D97-AF65-F5344CB8AC3E}">
        <p14:creationId xmlns:p14="http://schemas.microsoft.com/office/powerpoint/2010/main" val="693744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EE99E8B-FED2-D42A-0906-DF8F4BF1DF08}"/>
              </a:ext>
            </a:extLst>
          </p:cNvPr>
          <p:cNvSpPr>
            <a:spLocks noGrp="1"/>
          </p:cNvSpPr>
          <p:nvPr>
            <p:ph type="title"/>
          </p:nvPr>
        </p:nvSpPr>
        <p:spPr/>
        <p:txBody>
          <a:bodyPr/>
          <a:lstStyle/>
          <a:p>
            <a:r>
              <a:rPr kumimoji="0" lang="en-US" sz="3000" b="0" i="0" u="none" strike="noStrike" kern="1200" cap="none" spc="0" normalizeH="0" baseline="0" noProof="0" dirty="0">
                <a:ln>
                  <a:noFill/>
                </a:ln>
                <a:solidFill>
                  <a:srgbClr val="D24726"/>
                </a:solidFill>
                <a:effectLst/>
                <a:uLnTx/>
                <a:uFillTx/>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endParaRPr lang="en-IE" dirty="0"/>
          </a:p>
        </p:txBody>
      </p:sp>
      <p:sp>
        <p:nvSpPr>
          <p:cNvPr id="4" name="Content Placeholder 3">
            <a:extLst>
              <a:ext uri="{FF2B5EF4-FFF2-40B4-BE49-F238E27FC236}">
                <a16:creationId xmlns:a16="http://schemas.microsoft.com/office/drawing/2014/main" id="{C129A54B-D390-B28F-9C59-04945960C39E}"/>
              </a:ext>
            </a:extLst>
          </p:cNvPr>
          <p:cNvSpPr>
            <a:spLocks noGrp="1"/>
          </p:cNvSpPr>
          <p:nvPr>
            <p:ph idx="1"/>
          </p:nvPr>
        </p:nvSpPr>
        <p:spPr/>
        <p:txBody>
          <a:bodyPr>
            <a:normAutofit/>
          </a:bodyPr>
          <a:lstStyle/>
          <a:p>
            <a:pPr>
              <a:buFont typeface="Wingdings" panose="05000000000000000000" pitchFamily="2" charset="2"/>
              <a:buChar char="Ø"/>
            </a:pPr>
            <a:r>
              <a:rPr lang="en-IE" sz="2400" dirty="0">
                <a:latin typeface="Gill Sans MT" panose="020B0502020104020203" pitchFamily="34" charset="0"/>
                <a:cs typeface="Calibri" panose="020F0502020204030204" pitchFamily="34" charset="0"/>
              </a:rPr>
              <a:t>If you are also Self-Employed at the time you retire from the Public Service, the PRSI on your Self-Employment changes from Class K to Class S from the date of retirement.  Your accountant may remit 52 weeks @ Class S for the year of retirement however as no overlap of Class D and Class S is allowed your record for Welfare pension purposes (if you retired 1</a:t>
            </a:r>
            <a:r>
              <a:rPr lang="en-IE" sz="2400" baseline="30000" dirty="0">
                <a:latin typeface="Gill Sans MT" panose="020B0502020104020203" pitchFamily="34" charset="0"/>
                <a:cs typeface="Calibri" panose="020F0502020204030204" pitchFamily="34" charset="0"/>
              </a:rPr>
              <a:t>st</a:t>
            </a:r>
            <a:r>
              <a:rPr lang="en-IE" sz="2400" dirty="0">
                <a:latin typeface="Gill Sans MT" panose="020B0502020104020203" pitchFamily="34" charset="0"/>
                <a:cs typeface="Calibri" panose="020F0502020204030204" pitchFamily="34" charset="0"/>
              </a:rPr>
              <a:t> November 2024) for 2024 will be:-</a:t>
            </a:r>
          </a:p>
          <a:p>
            <a:pPr marL="457200" lvl="1" indent="0">
              <a:buNone/>
            </a:pPr>
            <a:r>
              <a:rPr lang="en-IE" sz="2400" dirty="0">
                <a:solidFill>
                  <a:srgbClr val="FF0000"/>
                </a:solidFill>
                <a:latin typeface="Gill Sans MT" panose="020B0502020104020203" pitchFamily="34" charset="0"/>
                <a:cs typeface="Calibri" panose="020F0502020204030204" pitchFamily="34" charset="0"/>
              </a:rPr>
              <a:t>2024: 43 Class D and 9 Class S</a:t>
            </a:r>
          </a:p>
          <a:p>
            <a:pPr>
              <a:buFont typeface="Wingdings" panose="05000000000000000000" pitchFamily="2" charset="2"/>
              <a:buChar char="Ø"/>
            </a:pPr>
            <a:endParaRPr lang="en-IE" sz="2400" dirty="0">
              <a:latin typeface="Gill Sans MT" panose="020B0502020104020203" pitchFamily="34" charset="0"/>
              <a:cs typeface="Calibri" panose="020F0502020204030204" pitchFamily="34" charset="0"/>
            </a:endParaRPr>
          </a:p>
          <a:p>
            <a:pPr>
              <a:buFont typeface="Wingdings" panose="05000000000000000000" pitchFamily="2" charset="2"/>
              <a:buChar char="Ø"/>
            </a:pPr>
            <a:r>
              <a:rPr lang="en-IE" sz="2400" dirty="0">
                <a:latin typeface="Gill Sans MT" panose="020B0502020104020203" pitchFamily="34" charset="0"/>
                <a:cs typeface="Calibri" panose="020F0502020204030204" pitchFamily="34" charset="0"/>
              </a:rPr>
              <a:t>Change of Status Credits are not given when you resume employment paying the Class S rate of PRSI as a self-employed person, they are only applied when you pay a Class A rate of PRSI</a:t>
            </a:r>
          </a:p>
        </p:txBody>
      </p:sp>
      <p:sp>
        <p:nvSpPr>
          <p:cNvPr id="21" name="Content Placeholder 2"/>
          <p:cNvSpPr txBox="1">
            <a:spLocks/>
          </p:cNvSpPr>
          <p:nvPr/>
        </p:nvSpPr>
        <p:spPr>
          <a:xfrm>
            <a:off x="850250" y="1876798"/>
            <a:ext cx="10465450" cy="4000000"/>
          </a:xfrm>
          <a:prstGeom prst="rect">
            <a:avLst/>
          </a:prstGeom>
          <a:ln w="57150">
            <a:noFill/>
          </a:ln>
        </p:spPr>
        <p:txBody>
          <a:bodyPr vert="horz" lIns="91440" tIns="45720" rIns="91440" bIns="45720" numCol="1" rtlCol="0" anchor="t">
            <a:norm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5" name="Slide Number Placeholder 4">
            <a:extLst>
              <a:ext uri="{FF2B5EF4-FFF2-40B4-BE49-F238E27FC236}">
                <a16:creationId xmlns:a16="http://schemas.microsoft.com/office/drawing/2014/main" id="{154874C2-28C0-4247-3441-594BF7A49419}"/>
              </a:ext>
            </a:extLst>
          </p:cNvPr>
          <p:cNvSpPr>
            <a:spLocks noGrp="1"/>
          </p:cNvSpPr>
          <p:nvPr>
            <p:ph type="sldNum" sz="quarter" idx="12"/>
          </p:nvPr>
        </p:nvSpPr>
        <p:spPr/>
        <p:txBody>
          <a:bodyPr/>
          <a:lstStyle/>
          <a:p>
            <a:fld id="{475E1560-7126-406C-A531-3A398E8D0EEA}" type="slidenum">
              <a:rPr lang="en-US" smtClean="0"/>
              <a:t>10</a:t>
            </a:fld>
            <a:endParaRPr lang="en-US"/>
          </a:p>
        </p:txBody>
      </p:sp>
    </p:spTree>
    <p:extLst>
      <p:ext uri="{BB962C8B-B14F-4D97-AF65-F5344CB8AC3E}">
        <p14:creationId xmlns:p14="http://schemas.microsoft.com/office/powerpoint/2010/main" val="2197685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432560"/>
            <a:ext cx="10465450" cy="4444238"/>
          </a:xfrm>
          <a:prstGeom prst="rect">
            <a:avLst/>
          </a:prstGeom>
          <a:ln w="57150">
            <a:noFill/>
          </a:ln>
        </p:spPr>
        <p:txBody>
          <a:bodyPr vert="horz" lIns="91440" tIns="45720" rIns="91440" bIns="45720" numCol="1" rtlCol="0" anchor="t">
            <a:no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The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major</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advantage of having the one week of PRSI @Class A paid after retirement is that you have “Changed your Status” from previously been a “Modified Class D PRSI Contributor” and can now “sign on“ at your nearest </a:t>
            </a:r>
            <a:r>
              <a:rPr kumimoji="0" lang="en-US" sz="2400" b="0" i="0" u="none" strike="noStrike" kern="1200" cap="none" spc="0" normalizeH="0" baseline="0" noProof="0" dirty="0" err="1">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Intreo</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Office for State Pension “reckonable” credits while waiting to take up more regular employment or self-employment</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a</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t a later date.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The Class A rate of PRSI also allows you to explore the Voluntary Contribution option, however as a previously employed person, the VC option can be very expensive as it is charged at 6.6% of previous salary.  A rule of thumb would be that for every (52 week) year you add to your PRSI records you increase your weekly Welfare State Pension by circa €6.60, therefore paying €3,300 for a year of  VC to get an additional €320 a year in your Welfare Pension is not a good investment</a:t>
            </a:r>
          </a:p>
        </p:txBody>
      </p:sp>
      <p:sp>
        <p:nvSpPr>
          <p:cNvPr id="3" name="Slide Number Placeholder 2">
            <a:extLst>
              <a:ext uri="{FF2B5EF4-FFF2-40B4-BE49-F238E27FC236}">
                <a16:creationId xmlns:a16="http://schemas.microsoft.com/office/drawing/2014/main" id="{748B04E7-8B59-438B-3DD4-3BDD1A986BD0}"/>
              </a:ext>
            </a:extLst>
          </p:cNvPr>
          <p:cNvSpPr>
            <a:spLocks noGrp="1"/>
          </p:cNvSpPr>
          <p:nvPr>
            <p:ph type="sldNum" sz="quarter" idx="12"/>
          </p:nvPr>
        </p:nvSpPr>
        <p:spPr/>
        <p:txBody>
          <a:bodyPr/>
          <a:lstStyle/>
          <a:p>
            <a:fld id="{475E1560-7126-406C-A531-3A398E8D0EEA}" type="slidenum">
              <a:rPr lang="en-US" smtClean="0"/>
              <a:t>11</a:t>
            </a:fld>
            <a:endParaRPr lang="en-US"/>
          </a:p>
        </p:txBody>
      </p:sp>
    </p:spTree>
    <p:extLst>
      <p:ext uri="{BB962C8B-B14F-4D97-AF65-F5344CB8AC3E}">
        <p14:creationId xmlns:p14="http://schemas.microsoft.com/office/powerpoint/2010/main" val="1832227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kumimoji="0" lang="en-US" sz="3000" b="0" i="0" u="none" strike="noStrike" kern="1200" cap="none" spc="0" normalizeH="0" baseline="0" noProof="0" dirty="0">
                <a:ln>
                  <a:noFill/>
                </a:ln>
                <a:solidFill>
                  <a:srgbClr val="D24726"/>
                </a:solidFill>
                <a:effectLst/>
                <a:uLnTx/>
                <a:uFillTx/>
                <a:latin typeface="Gill Sans MT" panose="020B0502020104020203" pitchFamily="34" charset="0"/>
                <a:ea typeface="Segoe UI Light" panose="020B0702040204020203" pitchFamily="34" charset="0"/>
                <a:cs typeface="Segoe UI" panose="020B0502040204020203" pitchFamily="34" charset="0"/>
              </a:rPr>
              <a:t>Post–Retirement:  Welfare Do’s and Don’ts</a:t>
            </a: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478281"/>
            <a:ext cx="10465450" cy="5243194"/>
          </a:xfrm>
          <a:prstGeom prst="rect">
            <a:avLst/>
          </a:prstGeom>
          <a:ln w="57150">
            <a:noFill/>
          </a:ln>
        </p:spPr>
        <p:txBody>
          <a:bodyPr vert="horz" lIns="91440" tIns="45720" rIns="91440" bIns="45720" numCol="1" rtlCol="0" anchor="t">
            <a:normAutofit fontScale="92500" lnSpcReduction="10000"/>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There are 3 Voluntary Contribution rates</a:t>
            </a:r>
          </a:p>
          <a:p>
            <a:pPr marL="837000" lvl="1" indent="-342900">
              <a:lnSpc>
                <a:spcPct val="120000"/>
              </a:lnSpc>
              <a:spcBef>
                <a:spcPts val="1000"/>
              </a:spcBef>
              <a:buClr>
                <a:srgbClr val="B71E42"/>
              </a:buClr>
              <a:buSzPct val="100000"/>
              <a:buFont typeface="Wingdings" panose="05000000000000000000" pitchFamily="2" charset="2"/>
              <a:buChar char="Ø"/>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V1 for those who were previously insurable @ Class A rate of PRSI are charged 6.6% of previous earnings (previous earnings of €60,000 =VC @ €3,960 a year)</a:t>
            </a:r>
          </a:p>
          <a:p>
            <a:pPr marL="837000" lvl="1" indent="-342900">
              <a:lnSpc>
                <a:spcPct val="120000"/>
              </a:lnSpc>
              <a:spcBef>
                <a:spcPts val="1000"/>
              </a:spcBef>
              <a:buClr>
                <a:srgbClr val="B71E42"/>
              </a:buClr>
              <a:buSzPct val="100000"/>
              <a:buFont typeface="Wingdings" panose="05000000000000000000" pitchFamily="2" charset="2"/>
              <a:buChar char="Ø"/>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V2 for those who were previously self-employed and insurable @Class S rate of PRSI are charged a flat rate of €500 for the year</a:t>
            </a:r>
          </a:p>
          <a:p>
            <a:pPr marL="837000" lvl="1" indent="-342900">
              <a:lnSpc>
                <a:spcPct val="120000"/>
              </a:lnSpc>
              <a:spcBef>
                <a:spcPts val="1000"/>
              </a:spcBef>
              <a:buClr>
                <a:srgbClr val="B71E42"/>
              </a:buClr>
              <a:buSzPct val="100000"/>
              <a:buFont typeface="Wingdings" panose="05000000000000000000" pitchFamily="2" charset="2"/>
              <a:buChar char="Ø"/>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V3 for those who were previously insurable @ Class D rate of PRSI are charged 2.2% of previous income (previous earnings of €60,000 =VC @ €1,320 a year)</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Because admittance as a VC is predicated on the Class of PRSI you last paid prior to application, it may be prudent to have a post-retirement €5,000 download from an ARF which will have a Class S PRSI liability and then apply to become a VC, Having now been a previous Self-Employed contributor (Class S) will allow you to be admitted as a V2 payee being charged at only €500 for a year as a VC contributor</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t>
            </a:r>
          </a:p>
        </p:txBody>
      </p:sp>
      <p:sp>
        <p:nvSpPr>
          <p:cNvPr id="3" name="Slide Number Placeholder 2">
            <a:extLst>
              <a:ext uri="{FF2B5EF4-FFF2-40B4-BE49-F238E27FC236}">
                <a16:creationId xmlns:a16="http://schemas.microsoft.com/office/drawing/2014/main" id="{748B04E7-8B59-438B-3DD4-3BDD1A986BD0}"/>
              </a:ext>
            </a:extLst>
          </p:cNvPr>
          <p:cNvSpPr>
            <a:spLocks noGrp="1"/>
          </p:cNvSpPr>
          <p:nvPr>
            <p:ph type="sldNum" sz="quarter" idx="12"/>
          </p:nvPr>
        </p:nvSpPr>
        <p:spPr/>
        <p:txBody>
          <a:bodyPr/>
          <a:lstStyle/>
          <a:p>
            <a:fld id="{475E1560-7126-406C-A531-3A398E8D0EEA}" type="slidenum">
              <a:rPr lang="en-US" smtClean="0"/>
              <a:t>12</a:t>
            </a:fld>
            <a:endParaRPr lang="en-US"/>
          </a:p>
        </p:txBody>
      </p:sp>
    </p:spTree>
    <p:extLst>
      <p:ext uri="{BB962C8B-B14F-4D97-AF65-F5344CB8AC3E}">
        <p14:creationId xmlns:p14="http://schemas.microsoft.com/office/powerpoint/2010/main" val="2031777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fontScale="90000"/>
          </a:bodyPr>
          <a:lstStyle/>
          <a:p>
            <a:pPr marL="36900" marR="0" lvl="0" indent="0" defTabSz="914400" rtl="0" eaLnBrk="1" fontAlgn="auto" latinLnBrk="0" hangingPunct="1">
              <a:lnSpc>
                <a:spcPct val="120000"/>
              </a:lnSpc>
              <a:spcBef>
                <a:spcPts val="1000"/>
              </a:spcBef>
              <a:spcAft>
                <a:spcPts val="0"/>
              </a:spcAft>
              <a:tabLst/>
              <a:defRPr/>
            </a:pPr>
            <a:r>
              <a:rPr kumimoji="0" lang="en-US" sz="27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Sample </a:t>
            </a:r>
            <a:r>
              <a:rPr lang="en-US" sz="27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Pre April1995 </a:t>
            </a:r>
            <a:r>
              <a:rPr kumimoji="0" lang="en-US" sz="27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Retiree case</a:t>
            </a: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876797"/>
            <a:ext cx="10465450" cy="4844677"/>
          </a:xfrm>
          <a:prstGeom prst="rect">
            <a:avLst/>
          </a:prstGeom>
          <a:ln w="57150">
            <a:noFill/>
          </a:ln>
        </p:spPr>
        <p:txBody>
          <a:bodyPr vert="horz" lIns="91440" tIns="45720" rIns="91440" bIns="45720" numCol="1" rtlCol="0" anchor="t">
            <a:norm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Born 1968</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Employed for period (less than 260 weeks) before joining Public Service in January 1992</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Retired May 2025 with superannuation pension from 30+ years service</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Resumed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employment post-retirement paying Class A PRSI and reached the target of 260 weeks of “reckonable” PRSI paid in 2026 which gives a title to a Mixed Insurance Pro-Rata Welfare Pension of €45 at today’s rates.</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Continued to work or “sign on” for credits to age 66, increased their Welfare pension to €96.70 at today’s rates</a:t>
            </a: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748B04E7-8B59-438B-3DD4-3BDD1A986BD0}"/>
              </a:ext>
            </a:extLst>
          </p:cNvPr>
          <p:cNvSpPr>
            <a:spLocks noGrp="1"/>
          </p:cNvSpPr>
          <p:nvPr>
            <p:ph type="sldNum" sz="quarter" idx="12"/>
          </p:nvPr>
        </p:nvSpPr>
        <p:spPr>
          <a:xfrm>
            <a:off x="4923971" y="5122636"/>
            <a:ext cx="2743200" cy="365125"/>
          </a:xfrm>
        </p:spPr>
        <p:txBody>
          <a:bodyPr/>
          <a:lstStyle/>
          <a:p>
            <a:fld id="{475E1560-7126-406C-A531-3A398E8D0EEA}" type="slidenum">
              <a:rPr lang="en-US" smtClean="0"/>
              <a:t>13</a:t>
            </a:fld>
            <a:endParaRPr lang="en-US" dirty="0"/>
          </a:p>
        </p:txBody>
      </p:sp>
    </p:spTree>
    <p:extLst>
      <p:ext uri="{BB962C8B-B14F-4D97-AF65-F5344CB8AC3E}">
        <p14:creationId xmlns:p14="http://schemas.microsoft.com/office/powerpoint/2010/main" val="3756994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6C16E58-B20E-5007-6660-3ECB774533DB}"/>
              </a:ext>
            </a:extLst>
          </p:cNvPr>
          <p:cNvSpPr>
            <a:spLocks noGrp="1"/>
          </p:cNvSpPr>
          <p:nvPr>
            <p:ph type="sldNum" sz="quarter" idx="12"/>
          </p:nvPr>
        </p:nvSpPr>
        <p:spPr/>
        <p:txBody>
          <a:bodyPr/>
          <a:lstStyle/>
          <a:p>
            <a:fld id="{FDC85815-5761-4C6B-9B2B-205E99795B9E}" type="slidenum">
              <a:rPr lang="en-IE" smtClean="0"/>
              <a:t>14</a:t>
            </a:fld>
            <a:endParaRPr lang="en-IE"/>
          </a:p>
        </p:txBody>
      </p:sp>
      <p:graphicFrame>
        <p:nvGraphicFramePr>
          <p:cNvPr id="3" name="Object 2">
            <a:extLst>
              <a:ext uri="{FF2B5EF4-FFF2-40B4-BE49-F238E27FC236}">
                <a16:creationId xmlns:a16="http://schemas.microsoft.com/office/drawing/2014/main" id="{74E6D0B1-794F-48C5-B309-6D44EB160EFE}"/>
              </a:ext>
            </a:extLst>
          </p:cNvPr>
          <p:cNvGraphicFramePr>
            <a:graphicFrameLocks noChangeAspect="1"/>
          </p:cNvGraphicFramePr>
          <p:nvPr>
            <p:extLst>
              <p:ext uri="{D42A27DB-BD31-4B8C-83A1-F6EECF244321}">
                <p14:modId xmlns:p14="http://schemas.microsoft.com/office/powerpoint/2010/main" val="1188219228"/>
              </p:ext>
            </p:extLst>
          </p:nvPr>
        </p:nvGraphicFramePr>
        <p:xfrm>
          <a:off x="670560" y="335280"/>
          <a:ext cx="10789919" cy="6248400"/>
        </p:xfrm>
        <a:graphic>
          <a:graphicData uri="http://schemas.openxmlformats.org/presentationml/2006/ole">
            <mc:AlternateContent xmlns:mc="http://schemas.openxmlformats.org/markup-compatibility/2006">
              <mc:Choice xmlns:v="urn:schemas-microsoft-com:vml" Requires="v">
                <p:oleObj name="Worksheet" r:id="rId2" imgW="5667325" imgH="2676397" progId="Excel.Sheet.12">
                  <p:embed/>
                </p:oleObj>
              </mc:Choice>
              <mc:Fallback>
                <p:oleObj name="Worksheet" r:id="rId2" imgW="5667325" imgH="2676397" progId="Excel.Sheet.12">
                  <p:embed/>
                  <p:pic>
                    <p:nvPicPr>
                      <p:cNvPr id="3" name="Object 2">
                        <a:extLst>
                          <a:ext uri="{FF2B5EF4-FFF2-40B4-BE49-F238E27FC236}">
                            <a16:creationId xmlns:a16="http://schemas.microsoft.com/office/drawing/2014/main" id="{74E6D0B1-794F-48C5-B309-6D44EB160EFE}"/>
                          </a:ext>
                        </a:extLst>
                      </p:cNvPr>
                      <p:cNvPicPr/>
                      <p:nvPr/>
                    </p:nvPicPr>
                    <p:blipFill>
                      <a:blip r:embed="rId3"/>
                      <a:stretch>
                        <a:fillRect/>
                      </a:stretch>
                    </p:blipFill>
                    <p:spPr>
                      <a:xfrm>
                        <a:off x="670560" y="335280"/>
                        <a:ext cx="10789919" cy="6248400"/>
                      </a:xfrm>
                      <a:prstGeom prst="rect">
                        <a:avLst/>
                      </a:prstGeom>
                    </p:spPr>
                  </p:pic>
                </p:oleObj>
              </mc:Fallback>
            </mc:AlternateContent>
          </a:graphicData>
        </a:graphic>
      </p:graphicFrame>
    </p:spTree>
    <p:extLst>
      <p:ext uri="{BB962C8B-B14F-4D97-AF65-F5344CB8AC3E}">
        <p14:creationId xmlns:p14="http://schemas.microsoft.com/office/powerpoint/2010/main" val="2252512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33C35AB-8B15-A3A2-7A20-B56D78999B52}"/>
              </a:ext>
            </a:extLst>
          </p:cNvPr>
          <p:cNvSpPr>
            <a:spLocks noGrp="1"/>
          </p:cNvSpPr>
          <p:nvPr>
            <p:ph type="sldNum" sz="quarter" idx="12"/>
          </p:nvPr>
        </p:nvSpPr>
        <p:spPr/>
        <p:txBody>
          <a:bodyPr/>
          <a:lstStyle/>
          <a:p>
            <a:fld id="{FDC85815-5761-4C6B-9B2B-205E99795B9E}" type="slidenum">
              <a:rPr lang="en-IE" smtClean="0"/>
              <a:t>15</a:t>
            </a:fld>
            <a:endParaRPr lang="en-IE"/>
          </a:p>
        </p:txBody>
      </p:sp>
      <p:graphicFrame>
        <p:nvGraphicFramePr>
          <p:cNvPr id="3" name="Object 2">
            <a:extLst>
              <a:ext uri="{FF2B5EF4-FFF2-40B4-BE49-F238E27FC236}">
                <a16:creationId xmlns:a16="http://schemas.microsoft.com/office/drawing/2014/main" id="{4C8286F9-CDEE-E4FE-0631-7859D9B440B8}"/>
              </a:ext>
            </a:extLst>
          </p:cNvPr>
          <p:cNvGraphicFramePr>
            <a:graphicFrameLocks noChangeAspect="1"/>
          </p:cNvGraphicFramePr>
          <p:nvPr>
            <p:extLst>
              <p:ext uri="{D42A27DB-BD31-4B8C-83A1-F6EECF244321}">
                <p14:modId xmlns:p14="http://schemas.microsoft.com/office/powerpoint/2010/main" val="2379042404"/>
              </p:ext>
            </p:extLst>
          </p:nvPr>
        </p:nvGraphicFramePr>
        <p:xfrm>
          <a:off x="822960" y="426720"/>
          <a:ext cx="10530839" cy="5929630"/>
        </p:xfrm>
        <a:graphic>
          <a:graphicData uri="http://schemas.openxmlformats.org/presentationml/2006/ole">
            <mc:AlternateContent xmlns:mc="http://schemas.openxmlformats.org/markup-compatibility/2006">
              <mc:Choice xmlns:v="urn:schemas-microsoft-com:vml" Requires="v">
                <p:oleObj name="Worksheet" r:id="rId2" imgW="5667325" imgH="3057673" progId="Excel.Sheet.12">
                  <p:embed/>
                </p:oleObj>
              </mc:Choice>
              <mc:Fallback>
                <p:oleObj name="Worksheet" r:id="rId2" imgW="5667325" imgH="3057673" progId="Excel.Sheet.12">
                  <p:embed/>
                  <p:pic>
                    <p:nvPicPr>
                      <p:cNvPr id="3" name="Object 2">
                        <a:extLst>
                          <a:ext uri="{FF2B5EF4-FFF2-40B4-BE49-F238E27FC236}">
                            <a16:creationId xmlns:a16="http://schemas.microsoft.com/office/drawing/2014/main" id="{4C8286F9-CDEE-E4FE-0631-7859D9B440B8}"/>
                          </a:ext>
                        </a:extLst>
                      </p:cNvPr>
                      <p:cNvPicPr/>
                      <p:nvPr/>
                    </p:nvPicPr>
                    <p:blipFill>
                      <a:blip r:embed="rId3"/>
                      <a:stretch>
                        <a:fillRect/>
                      </a:stretch>
                    </p:blipFill>
                    <p:spPr>
                      <a:xfrm>
                        <a:off x="822960" y="426720"/>
                        <a:ext cx="10530839" cy="5929630"/>
                      </a:xfrm>
                      <a:prstGeom prst="rect">
                        <a:avLst/>
                      </a:prstGeom>
                    </p:spPr>
                  </p:pic>
                </p:oleObj>
              </mc:Fallback>
            </mc:AlternateContent>
          </a:graphicData>
        </a:graphic>
      </p:graphicFrame>
    </p:spTree>
    <p:extLst>
      <p:ext uri="{BB962C8B-B14F-4D97-AF65-F5344CB8AC3E}">
        <p14:creationId xmlns:p14="http://schemas.microsoft.com/office/powerpoint/2010/main" val="4073946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9C3156E-DBF0-EB94-924D-023BD6CB6EA7}"/>
              </a:ext>
            </a:extLst>
          </p:cNvPr>
          <p:cNvSpPr>
            <a:spLocks noGrp="1"/>
          </p:cNvSpPr>
          <p:nvPr>
            <p:ph type="sldNum" sz="quarter" idx="12"/>
          </p:nvPr>
        </p:nvSpPr>
        <p:spPr/>
        <p:txBody>
          <a:bodyPr/>
          <a:lstStyle/>
          <a:p>
            <a:fld id="{FDC85815-5761-4C6B-9B2B-205E99795B9E}" type="slidenum">
              <a:rPr lang="en-IE" smtClean="0"/>
              <a:t>16</a:t>
            </a:fld>
            <a:endParaRPr lang="en-IE"/>
          </a:p>
        </p:txBody>
      </p:sp>
      <p:graphicFrame>
        <p:nvGraphicFramePr>
          <p:cNvPr id="3" name="Object 2">
            <a:extLst>
              <a:ext uri="{FF2B5EF4-FFF2-40B4-BE49-F238E27FC236}">
                <a16:creationId xmlns:a16="http://schemas.microsoft.com/office/drawing/2014/main" id="{3A02E487-5AC6-A24E-A840-76B241F5AED2}"/>
              </a:ext>
            </a:extLst>
          </p:cNvPr>
          <p:cNvGraphicFramePr>
            <a:graphicFrameLocks noChangeAspect="1"/>
          </p:cNvGraphicFramePr>
          <p:nvPr>
            <p:extLst>
              <p:ext uri="{D42A27DB-BD31-4B8C-83A1-F6EECF244321}">
                <p14:modId xmlns:p14="http://schemas.microsoft.com/office/powerpoint/2010/main" val="2618531743"/>
              </p:ext>
            </p:extLst>
          </p:nvPr>
        </p:nvGraphicFramePr>
        <p:xfrm>
          <a:off x="944880" y="441960"/>
          <a:ext cx="10271760" cy="5914390"/>
        </p:xfrm>
        <a:graphic>
          <a:graphicData uri="http://schemas.openxmlformats.org/presentationml/2006/ole">
            <mc:AlternateContent xmlns:mc="http://schemas.openxmlformats.org/markup-compatibility/2006">
              <mc:Choice xmlns:v="urn:schemas-microsoft-com:vml" Requires="v">
                <p:oleObj name="Worksheet" r:id="rId2" imgW="3324186" imgH="2866857" progId="Excel.Sheet.12">
                  <p:embed/>
                </p:oleObj>
              </mc:Choice>
              <mc:Fallback>
                <p:oleObj name="Worksheet" r:id="rId2" imgW="3324186" imgH="2866857" progId="Excel.Sheet.12">
                  <p:embed/>
                  <p:pic>
                    <p:nvPicPr>
                      <p:cNvPr id="3" name="Object 2">
                        <a:extLst>
                          <a:ext uri="{FF2B5EF4-FFF2-40B4-BE49-F238E27FC236}">
                            <a16:creationId xmlns:a16="http://schemas.microsoft.com/office/drawing/2014/main" id="{3A02E487-5AC6-A24E-A840-76B241F5AED2}"/>
                          </a:ext>
                        </a:extLst>
                      </p:cNvPr>
                      <p:cNvPicPr/>
                      <p:nvPr/>
                    </p:nvPicPr>
                    <p:blipFill>
                      <a:blip r:embed="rId3"/>
                      <a:stretch>
                        <a:fillRect/>
                      </a:stretch>
                    </p:blipFill>
                    <p:spPr>
                      <a:xfrm>
                        <a:off x="944880" y="441960"/>
                        <a:ext cx="10271760" cy="5914390"/>
                      </a:xfrm>
                      <a:prstGeom prst="rect">
                        <a:avLst/>
                      </a:prstGeom>
                    </p:spPr>
                  </p:pic>
                </p:oleObj>
              </mc:Fallback>
            </mc:AlternateContent>
          </a:graphicData>
        </a:graphic>
      </p:graphicFrame>
    </p:spTree>
    <p:extLst>
      <p:ext uri="{BB962C8B-B14F-4D97-AF65-F5344CB8AC3E}">
        <p14:creationId xmlns:p14="http://schemas.microsoft.com/office/powerpoint/2010/main" val="4274051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2FF192E-D369-C3EB-9A28-67975183AED9}"/>
              </a:ext>
            </a:extLst>
          </p:cNvPr>
          <p:cNvSpPr>
            <a:spLocks noGrp="1"/>
          </p:cNvSpPr>
          <p:nvPr>
            <p:ph type="sldNum" sz="quarter" idx="12"/>
          </p:nvPr>
        </p:nvSpPr>
        <p:spPr/>
        <p:txBody>
          <a:bodyPr/>
          <a:lstStyle/>
          <a:p>
            <a:fld id="{FDC85815-5761-4C6B-9B2B-205E99795B9E}" type="slidenum">
              <a:rPr lang="en-IE" smtClean="0"/>
              <a:t>17</a:t>
            </a:fld>
            <a:endParaRPr lang="en-IE"/>
          </a:p>
        </p:txBody>
      </p:sp>
      <p:graphicFrame>
        <p:nvGraphicFramePr>
          <p:cNvPr id="3" name="Object 2">
            <a:extLst>
              <a:ext uri="{FF2B5EF4-FFF2-40B4-BE49-F238E27FC236}">
                <a16:creationId xmlns:a16="http://schemas.microsoft.com/office/drawing/2014/main" id="{1A4E302E-8553-EB4D-D1D0-9E3CAEBDA7D8}"/>
              </a:ext>
            </a:extLst>
          </p:cNvPr>
          <p:cNvGraphicFramePr>
            <a:graphicFrameLocks noChangeAspect="1"/>
          </p:cNvGraphicFramePr>
          <p:nvPr>
            <p:extLst>
              <p:ext uri="{D42A27DB-BD31-4B8C-83A1-F6EECF244321}">
                <p14:modId xmlns:p14="http://schemas.microsoft.com/office/powerpoint/2010/main" val="1745926629"/>
              </p:ext>
            </p:extLst>
          </p:nvPr>
        </p:nvGraphicFramePr>
        <p:xfrm>
          <a:off x="1143001" y="457200"/>
          <a:ext cx="9479280" cy="5899150"/>
        </p:xfrm>
        <a:graphic>
          <a:graphicData uri="http://schemas.openxmlformats.org/presentationml/2006/ole">
            <mc:AlternateContent xmlns:mc="http://schemas.openxmlformats.org/markup-compatibility/2006">
              <mc:Choice xmlns:v="urn:schemas-microsoft-com:vml" Requires="v">
                <p:oleObj name="Worksheet" r:id="rId2" imgW="3876558" imgH="3057673" progId="Excel.Sheet.12">
                  <p:embed/>
                </p:oleObj>
              </mc:Choice>
              <mc:Fallback>
                <p:oleObj name="Worksheet" r:id="rId2" imgW="3876558" imgH="3057673" progId="Excel.Sheet.12">
                  <p:embed/>
                  <p:pic>
                    <p:nvPicPr>
                      <p:cNvPr id="3" name="Object 2">
                        <a:extLst>
                          <a:ext uri="{FF2B5EF4-FFF2-40B4-BE49-F238E27FC236}">
                            <a16:creationId xmlns:a16="http://schemas.microsoft.com/office/drawing/2014/main" id="{1A4E302E-8553-EB4D-D1D0-9E3CAEBDA7D8}"/>
                          </a:ext>
                        </a:extLst>
                      </p:cNvPr>
                      <p:cNvPicPr/>
                      <p:nvPr/>
                    </p:nvPicPr>
                    <p:blipFill>
                      <a:blip r:embed="rId3"/>
                      <a:stretch>
                        <a:fillRect/>
                      </a:stretch>
                    </p:blipFill>
                    <p:spPr>
                      <a:xfrm>
                        <a:off x="1143001" y="457200"/>
                        <a:ext cx="9479280" cy="5899150"/>
                      </a:xfrm>
                      <a:prstGeom prst="rect">
                        <a:avLst/>
                      </a:prstGeom>
                    </p:spPr>
                  </p:pic>
                </p:oleObj>
              </mc:Fallback>
            </mc:AlternateContent>
          </a:graphicData>
        </a:graphic>
      </p:graphicFrame>
    </p:spTree>
    <p:extLst>
      <p:ext uri="{BB962C8B-B14F-4D97-AF65-F5344CB8AC3E}">
        <p14:creationId xmlns:p14="http://schemas.microsoft.com/office/powerpoint/2010/main" val="1182314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781776B-89CB-0206-2164-158BCE42CE3A}"/>
              </a:ext>
            </a:extLst>
          </p:cNvPr>
          <p:cNvSpPr>
            <a:spLocks noGrp="1"/>
          </p:cNvSpPr>
          <p:nvPr>
            <p:ph type="sldNum" sz="quarter" idx="12"/>
          </p:nvPr>
        </p:nvSpPr>
        <p:spPr/>
        <p:txBody>
          <a:bodyPr/>
          <a:lstStyle/>
          <a:p>
            <a:fld id="{FDC85815-5761-4C6B-9B2B-205E99795B9E}" type="slidenum">
              <a:rPr lang="en-IE" smtClean="0"/>
              <a:t>18</a:t>
            </a:fld>
            <a:endParaRPr lang="en-IE"/>
          </a:p>
        </p:txBody>
      </p:sp>
      <p:graphicFrame>
        <p:nvGraphicFramePr>
          <p:cNvPr id="3" name="Object 2">
            <a:extLst>
              <a:ext uri="{FF2B5EF4-FFF2-40B4-BE49-F238E27FC236}">
                <a16:creationId xmlns:a16="http://schemas.microsoft.com/office/drawing/2014/main" id="{C86FADEE-4757-F95E-1746-A8E39ABBB19C}"/>
              </a:ext>
            </a:extLst>
          </p:cNvPr>
          <p:cNvGraphicFramePr>
            <a:graphicFrameLocks noChangeAspect="1"/>
          </p:cNvGraphicFramePr>
          <p:nvPr>
            <p:extLst>
              <p:ext uri="{D42A27DB-BD31-4B8C-83A1-F6EECF244321}">
                <p14:modId xmlns:p14="http://schemas.microsoft.com/office/powerpoint/2010/main" val="313191089"/>
              </p:ext>
            </p:extLst>
          </p:nvPr>
        </p:nvGraphicFramePr>
        <p:xfrm>
          <a:off x="990600" y="411480"/>
          <a:ext cx="9601200" cy="5806440"/>
        </p:xfrm>
        <a:graphic>
          <a:graphicData uri="http://schemas.openxmlformats.org/presentationml/2006/ole">
            <mc:AlternateContent xmlns:mc="http://schemas.openxmlformats.org/markup-compatibility/2006">
              <mc:Choice xmlns:v="urn:schemas-microsoft-com:vml" Requires="v">
                <p:oleObj name="Worksheet" r:id="rId2" imgW="3324186" imgH="2866857" progId="Excel.Sheet.12">
                  <p:embed/>
                </p:oleObj>
              </mc:Choice>
              <mc:Fallback>
                <p:oleObj name="Worksheet" r:id="rId2" imgW="3324186" imgH="2866857" progId="Excel.Sheet.12">
                  <p:embed/>
                  <p:pic>
                    <p:nvPicPr>
                      <p:cNvPr id="3" name="Object 2">
                        <a:extLst>
                          <a:ext uri="{FF2B5EF4-FFF2-40B4-BE49-F238E27FC236}">
                            <a16:creationId xmlns:a16="http://schemas.microsoft.com/office/drawing/2014/main" id="{C86FADEE-4757-F95E-1746-A8E39ABBB19C}"/>
                          </a:ext>
                        </a:extLst>
                      </p:cNvPr>
                      <p:cNvPicPr/>
                      <p:nvPr/>
                    </p:nvPicPr>
                    <p:blipFill>
                      <a:blip r:embed="rId3"/>
                      <a:stretch>
                        <a:fillRect/>
                      </a:stretch>
                    </p:blipFill>
                    <p:spPr>
                      <a:xfrm>
                        <a:off x="990600" y="411480"/>
                        <a:ext cx="9601200" cy="5806440"/>
                      </a:xfrm>
                      <a:prstGeom prst="rect">
                        <a:avLst/>
                      </a:prstGeom>
                    </p:spPr>
                  </p:pic>
                </p:oleObj>
              </mc:Fallback>
            </mc:AlternateContent>
          </a:graphicData>
        </a:graphic>
      </p:graphicFrame>
    </p:spTree>
    <p:extLst>
      <p:ext uri="{BB962C8B-B14F-4D97-AF65-F5344CB8AC3E}">
        <p14:creationId xmlns:p14="http://schemas.microsoft.com/office/powerpoint/2010/main" val="2039583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Autofit/>
          </a:bodyPr>
          <a:lstStyle/>
          <a:p>
            <a:pPr marL="36900" marR="0" lvl="0" indent="0" defTabSz="914400" rtl="0" eaLnBrk="1" fontAlgn="auto" latinLnBrk="0" hangingPunct="1">
              <a:lnSpc>
                <a:spcPct val="120000"/>
              </a:lnSpc>
              <a:spcBef>
                <a:spcPts val="1000"/>
              </a:spcBef>
              <a:spcAft>
                <a:spcPts val="0"/>
              </a:spcAft>
              <a:tabLst/>
              <a:defRPr/>
            </a:pPr>
            <a:b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b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2.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Employed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commenced</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6th April 1995 to 31st December 2012</a:t>
            </a: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24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312917"/>
            <a:ext cx="10465450" cy="5240283"/>
          </a:xfrm>
          <a:prstGeom prst="rect">
            <a:avLst/>
          </a:prstGeom>
          <a:ln w="57150">
            <a:noFill/>
          </a:ln>
        </p:spPr>
        <p:txBody>
          <a:bodyPr vert="horz" lIns="91440" tIns="45720" rIns="91440" bIns="45720" numCol="1" rtlCol="0" anchor="t">
            <a:noAutofit/>
          </a:bodyPr>
          <a:lstStyle/>
          <a:p>
            <a:pPr marL="36900" marR="0" lvl="0" algn="l" defTabSz="914400" rtl="0" eaLnBrk="1" fontAlgn="auto" latinLnBrk="0" hangingPunct="1">
              <a:lnSpc>
                <a:spcPct val="120000"/>
              </a:lnSpc>
              <a:spcBef>
                <a:spcPts val="1000"/>
              </a:spcBef>
              <a:spcAft>
                <a:spcPts val="0"/>
              </a:spcAft>
              <a:buClr>
                <a:srgbClr val="B71E42"/>
              </a:buClr>
              <a:buSzPct val="100000"/>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They are liable to pay a Class A rate of PRSI and their Superannuation Pension will be integrated with Welfare payments of Benefits and Pensions</a:t>
            </a: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6900" marR="0" lvl="0" algn="l" defTabSz="914400" rtl="0" eaLnBrk="1" fontAlgn="auto" latinLnBrk="0" hangingPunct="1">
              <a:lnSpc>
                <a:spcPct val="120000"/>
              </a:lnSpc>
              <a:spcBef>
                <a:spcPts val="1000"/>
              </a:spcBef>
              <a:spcAft>
                <a:spcPts val="0"/>
              </a:spcAft>
              <a:buClr>
                <a:srgbClr val="B71E42"/>
              </a:buClr>
              <a:buSzPct val="100000"/>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As Class A PRSI contributors they have entitlement to the full range of Welfare Benefits and Pensions immediately upon retirement, They can claim Jobseekers provided Welfare are satisfied they are </a:t>
            </a:r>
            <a:r>
              <a:rPr lang="en-US" sz="24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“available for, capable of, and, actively seeking employment”. </a:t>
            </a:r>
            <a:r>
              <a:rPr lang="en-US" sz="2400" dirty="0">
                <a:latin typeface="Gill Sans MT" panose="020B0502020104020203" pitchFamily="34" charset="0"/>
                <a:ea typeface="Segoe UI" panose="020B0502040204020203" pitchFamily="34" charset="0"/>
                <a:cs typeface="Segoe UI Semilight" panose="020B0402040204020203" pitchFamily="34" charset="0"/>
              </a:rPr>
              <a:t>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If the Supplementary Pension is greater than the Welfare payment you can claim the balance of the supplementary pension. The maximum weekly Supplementary Pension for a person with 40 years service is €265.30 (€13,844 a year). The Supplementary Penson is payable when not employed or on a Welfare payment. </a:t>
            </a:r>
          </a:p>
          <a:p>
            <a:pPr marL="36900" marR="0" lvl="0" algn="l" defTabSz="914400" rtl="0" eaLnBrk="1" fontAlgn="auto" latinLnBrk="0" hangingPunct="1">
              <a:lnSpc>
                <a:spcPct val="120000"/>
              </a:lnSpc>
              <a:spcBef>
                <a:spcPts val="1000"/>
              </a:spcBef>
              <a:spcAft>
                <a:spcPts val="0"/>
              </a:spcAft>
              <a:buClr>
                <a:srgbClr val="B71E42"/>
              </a:buClr>
              <a:buSzPct val="100000"/>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Jobseekers Benefit ceases after 9 months </a:t>
            </a: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Tree>
    <p:extLst>
      <p:ext uri="{BB962C8B-B14F-4D97-AF65-F5344CB8AC3E}">
        <p14:creationId xmlns:p14="http://schemas.microsoft.com/office/powerpoint/2010/main" val="3950768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FEE12-DCF7-37DB-114B-1E75D3665FF2}"/>
              </a:ext>
            </a:extLst>
          </p:cNvPr>
          <p:cNvSpPr>
            <a:spLocks noGrp="1"/>
          </p:cNvSpPr>
          <p:nvPr>
            <p:ph type="ctrTitle"/>
          </p:nvPr>
        </p:nvSpPr>
        <p:spPr>
          <a:xfrm>
            <a:off x="1524000" y="1122363"/>
            <a:ext cx="9144000" cy="660717"/>
          </a:xfrm>
        </p:spPr>
        <p:txBody>
          <a:bodyPr>
            <a:normAutofit/>
          </a:bodyPr>
          <a:lstStyle/>
          <a:p>
            <a:r>
              <a:rPr lang="en-IE" sz="3000" dirty="0">
                <a:latin typeface="+mn-lt"/>
              </a:rPr>
              <a:t>There are 3 principal categories of Public Servants</a:t>
            </a:r>
          </a:p>
        </p:txBody>
      </p:sp>
      <p:sp>
        <p:nvSpPr>
          <p:cNvPr id="3" name="Subtitle 2">
            <a:extLst>
              <a:ext uri="{FF2B5EF4-FFF2-40B4-BE49-F238E27FC236}">
                <a16:creationId xmlns:a16="http://schemas.microsoft.com/office/drawing/2014/main" id="{A9164D71-5EF7-810A-FD37-8091D953F4DC}"/>
              </a:ext>
            </a:extLst>
          </p:cNvPr>
          <p:cNvSpPr>
            <a:spLocks noGrp="1"/>
          </p:cNvSpPr>
          <p:nvPr>
            <p:ph type="subTitle" idx="1"/>
          </p:nvPr>
        </p:nvSpPr>
        <p:spPr>
          <a:xfrm>
            <a:off x="1524000" y="2301240"/>
            <a:ext cx="9144000" cy="2956560"/>
          </a:xfrm>
        </p:spPr>
        <p:txBody>
          <a:bodyPr>
            <a:normAutofit fontScale="92500" lnSpcReduction="20000"/>
          </a:bodyPr>
          <a:lstStyle/>
          <a:p>
            <a:pPr marL="457200" indent="-457200" algn="l">
              <a:buFont typeface="+mj-lt"/>
              <a:buAutoNum type="arabicPeriod"/>
            </a:pPr>
            <a:r>
              <a:rPr lang="en-IE" dirty="0"/>
              <a:t>Employed Pre-April 1995 or was a Pre-April 1995 Public Servant immediately prior to taking up permanent and pensionable service post-April 1995</a:t>
            </a:r>
          </a:p>
          <a:p>
            <a:pPr marL="457200" indent="-457200" algn="l">
              <a:buFont typeface="+mj-lt"/>
              <a:buAutoNum type="arabicPeriod"/>
            </a:pPr>
            <a:endParaRPr lang="en-IE" dirty="0"/>
          </a:p>
          <a:p>
            <a:pPr marL="457200" indent="-457200" algn="l">
              <a:buFont typeface="+mj-lt"/>
              <a:buAutoNum type="arabicPeriod"/>
            </a:pPr>
            <a:r>
              <a:rPr lang="en-IE" dirty="0"/>
              <a:t>Employed after 6</a:t>
            </a:r>
            <a:r>
              <a:rPr lang="en-IE" baseline="30000" dirty="0"/>
              <a:t>th</a:t>
            </a:r>
            <a:r>
              <a:rPr lang="en-IE" dirty="0"/>
              <a:t> April 1995 and prior to 31</a:t>
            </a:r>
            <a:r>
              <a:rPr lang="en-IE" baseline="30000" dirty="0"/>
              <a:t>st</a:t>
            </a:r>
            <a:r>
              <a:rPr lang="en-IE" dirty="0"/>
              <a:t> December 2012 who will be entitled to a Supplementary Pension when not claiming Welfare or being employed</a:t>
            </a:r>
          </a:p>
          <a:p>
            <a:pPr marL="457200" indent="-457200" algn="l">
              <a:buFont typeface="+mj-lt"/>
              <a:buAutoNum type="arabicPeriod"/>
            </a:pPr>
            <a:endParaRPr lang="en-IE" dirty="0"/>
          </a:p>
          <a:p>
            <a:pPr marL="457200" indent="-457200" algn="l">
              <a:buFont typeface="+mj-lt"/>
              <a:buAutoNum type="arabicPeriod"/>
            </a:pPr>
            <a:r>
              <a:rPr lang="en-IE" dirty="0"/>
              <a:t>Took up employment in the public service since 1</a:t>
            </a:r>
            <a:r>
              <a:rPr lang="en-IE" baseline="30000" dirty="0"/>
              <a:t>st</a:t>
            </a:r>
            <a:r>
              <a:rPr lang="en-IE" dirty="0"/>
              <a:t> January 2013</a:t>
            </a:r>
          </a:p>
        </p:txBody>
      </p:sp>
      <p:sp>
        <p:nvSpPr>
          <p:cNvPr id="4" name="Slide Number Placeholder 3">
            <a:extLst>
              <a:ext uri="{FF2B5EF4-FFF2-40B4-BE49-F238E27FC236}">
                <a16:creationId xmlns:a16="http://schemas.microsoft.com/office/drawing/2014/main" id="{0B19B394-31E6-3941-E556-DA68D3E3B3CB}"/>
              </a:ext>
            </a:extLst>
          </p:cNvPr>
          <p:cNvSpPr>
            <a:spLocks noGrp="1"/>
          </p:cNvSpPr>
          <p:nvPr>
            <p:ph type="sldNum" sz="quarter" idx="12"/>
          </p:nvPr>
        </p:nvSpPr>
        <p:spPr/>
        <p:txBody>
          <a:bodyPr/>
          <a:lstStyle/>
          <a:p>
            <a:fld id="{FDC85815-5761-4C6B-9B2B-205E99795B9E}" type="slidenum">
              <a:rPr lang="en-IE" smtClean="0"/>
              <a:t>2</a:t>
            </a:fld>
            <a:endParaRPr lang="en-IE"/>
          </a:p>
        </p:txBody>
      </p:sp>
    </p:spTree>
    <p:extLst>
      <p:ext uri="{BB962C8B-B14F-4D97-AF65-F5344CB8AC3E}">
        <p14:creationId xmlns:p14="http://schemas.microsoft.com/office/powerpoint/2010/main" val="638769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Autofit/>
          </a:bodyPr>
          <a:lstStyle/>
          <a:p>
            <a:pPr marL="36900" marR="0" lvl="0" indent="0" defTabSz="914400" rtl="0" eaLnBrk="1" fontAlgn="auto" latinLnBrk="0" hangingPunct="1">
              <a:lnSpc>
                <a:spcPct val="120000"/>
              </a:lnSpc>
              <a:spcBef>
                <a:spcPts val="1000"/>
              </a:spcBef>
              <a:spcAft>
                <a:spcPts val="0"/>
              </a:spcAft>
              <a:tabLst/>
              <a:defRPr/>
            </a:pPr>
            <a:b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b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Employed after 5th April 1995 and prior to 31st December 2012</a:t>
            </a: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24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4719"/>
            <a:ext cx="10465450" cy="5436756"/>
          </a:xfrm>
          <a:prstGeom prst="rect">
            <a:avLst/>
          </a:prstGeom>
          <a:ln w="57150">
            <a:noFill/>
          </a:ln>
        </p:spPr>
        <p:txBody>
          <a:bodyPr vert="horz" lIns="91440" tIns="45720" rIns="91440" bIns="45720" numCol="1" rtlCol="0" anchor="t">
            <a:noAutofit/>
          </a:bodyPr>
          <a:lstStyle/>
          <a:p>
            <a:pPr marL="36900" marR="0" lvl="0" algn="l" defTabSz="914400" rtl="0" eaLnBrk="1" fontAlgn="auto" latinLnBrk="0" hangingPunct="1">
              <a:lnSpc>
                <a:spcPct val="120000"/>
              </a:lnSpc>
              <a:spcBef>
                <a:spcPts val="1000"/>
              </a:spcBef>
              <a:spcAft>
                <a:spcPts val="0"/>
              </a:spcAft>
              <a:buClr>
                <a:srgbClr val="B71E42"/>
              </a:buClr>
              <a:buSzPct val="100000"/>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6900" marR="0" lvl="0" algn="l" defTabSz="914400" rtl="0" eaLnBrk="1" fontAlgn="auto" latinLnBrk="0" hangingPunct="1">
              <a:lnSpc>
                <a:spcPct val="120000"/>
              </a:lnSpc>
              <a:spcBef>
                <a:spcPts val="1000"/>
              </a:spcBef>
              <a:spcAft>
                <a:spcPts val="0"/>
              </a:spcAft>
              <a:buClr>
                <a:srgbClr val="B71E42"/>
              </a:buClr>
              <a:buSzPct val="100000"/>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For a Public Sector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employee</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who is born in 1968 or afterwards, the maximum Welfare Pension will only be paid to those with at least 2,080 weeks of PRSI Paid and Credited during their working life. If you retire after 35 years Public service the chances are likely that, by not working post-retirement, you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may</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be short of the 2,080 weeks target that would have guarantee the maximum State Pension. However, the Superannuation Supplementary Pension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may</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cover the</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shortfall in the State Pension entitlement for the rest of your life. If your only employment was the 35 years  </a:t>
            </a:r>
          </a:p>
        </p:txBody>
      </p:sp>
    </p:spTree>
    <p:extLst>
      <p:ext uri="{BB962C8B-B14F-4D97-AF65-F5344CB8AC3E}">
        <p14:creationId xmlns:p14="http://schemas.microsoft.com/office/powerpoint/2010/main" val="26347724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pPr marL="36900" marR="0" lvl="0" indent="0" defTabSz="914400" rtl="0" eaLnBrk="1" fontAlgn="auto" latinLnBrk="0" hangingPunct="1">
              <a:lnSpc>
                <a:spcPct val="120000"/>
              </a:lnSpc>
              <a:spcBef>
                <a:spcPts val="1000"/>
              </a:spcBef>
              <a:spcAft>
                <a:spcPts val="0"/>
              </a:spcAft>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Employed after 5th April 1995 and prior to 31st December 2012</a:t>
            </a: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4719"/>
            <a:ext cx="10465450" cy="5436756"/>
          </a:xfrm>
          <a:prstGeom prst="rect">
            <a:avLst/>
          </a:prstGeom>
          <a:ln w="57150">
            <a:noFill/>
          </a:ln>
        </p:spPr>
        <p:txBody>
          <a:bodyPr vert="horz" lIns="91440" tIns="45720" rIns="91440" bIns="45720" numCol="1" rtlCol="0" anchor="t">
            <a:normAutofit/>
          </a:bodyPr>
          <a:lstStyle/>
          <a:p>
            <a:pPr marL="36900" marR="0" lvl="0" algn="l" defTabSz="914400" rtl="0" eaLnBrk="1" fontAlgn="auto" latinLnBrk="0" hangingPunct="1">
              <a:lnSpc>
                <a:spcPct val="120000"/>
              </a:lnSpc>
              <a:spcBef>
                <a:spcPts val="1000"/>
              </a:spcBef>
              <a:spcAft>
                <a:spcPts val="0"/>
              </a:spcAft>
              <a:buClr>
                <a:srgbClr val="B71E42"/>
              </a:buClr>
              <a:buSzPct val="100000"/>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6900" marR="0" lvl="0" algn="l" defTabSz="914400" rtl="0" eaLnBrk="1" fontAlgn="auto" latinLnBrk="0" hangingPunct="1">
              <a:lnSpc>
                <a:spcPct val="120000"/>
              </a:lnSpc>
              <a:spcBef>
                <a:spcPts val="1000"/>
              </a:spcBef>
              <a:spcAft>
                <a:spcPts val="0"/>
              </a:spcAft>
              <a:buClr>
                <a:srgbClr val="B71E42"/>
              </a:buClr>
              <a:buSzPct val="100000"/>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Child Caring Credits, that can increase your State Pension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entitlement</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can be claimed for periods of post retirement if you maintain you have ceased employment to care for a child under age 12</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a:t>
            </a:r>
          </a:p>
          <a:p>
            <a:pPr marL="36900" marR="0" lvl="0" algn="l" defTabSz="914400" rtl="0" eaLnBrk="1" fontAlgn="auto" latinLnBrk="0" hangingPunct="1">
              <a:lnSpc>
                <a:spcPct val="120000"/>
              </a:lnSpc>
              <a:spcBef>
                <a:spcPts val="1000"/>
              </a:spcBef>
              <a:spcAft>
                <a:spcPts val="0"/>
              </a:spcAft>
              <a:buClr>
                <a:srgbClr val="B71E42"/>
              </a:buClr>
              <a:buSzPct val="100000"/>
              <a:tabLst/>
              <a:defRPr/>
            </a:pPr>
            <a:endPar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6900" marR="0" lvl="0" algn="l" defTabSz="914400" rtl="0" eaLnBrk="1" fontAlgn="auto" latinLnBrk="0" hangingPunct="1">
              <a:lnSpc>
                <a:spcPct val="120000"/>
              </a:lnSpc>
              <a:spcBef>
                <a:spcPts val="1000"/>
              </a:spcBef>
              <a:spcAft>
                <a:spcPts val="0"/>
              </a:spcAft>
              <a:buClr>
                <a:srgbClr val="B71E42"/>
              </a:buClr>
              <a:buSzPct val="100000"/>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Only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one parent can claim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Child Caring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credits at any one time. If that parent is not the named party on the Child Benefit payment they would be advised to complete the Form HM1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hlinkClick r:id="rId3"/>
              </a:rPr>
              <a:t>https://www.gov.ie/en/form/ad8b9-homemakers-scheme-application-form-hm1/</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to be the registered party who will be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claiming</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Child Caring Credits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to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be included in their State Pension Contributory calculations.</a:t>
            </a:r>
          </a:p>
          <a:p>
            <a:pPr marL="36900" marR="0" lvl="0" algn="l" defTabSz="914400" rtl="0" eaLnBrk="1" fontAlgn="auto" latinLnBrk="0" hangingPunct="1">
              <a:lnSpc>
                <a:spcPct val="120000"/>
              </a:lnSpc>
              <a:spcBef>
                <a:spcPts val="1000"/>
              </a:spcBef>
              <a:spcAft>
                <a:spcPts val="0"/>
              </a:spcAft>
              <a:buClr>
                <a:srgbClr val="B71E42"/>
              </a:buClr>
              <a:buSzPct val="100000"/>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t>
            </a:r>
          </a:p>
        </p:txBody>
      </p:sp>
    </p:spTree>
    <p:extLst>
      <p:ext uri="{BB962C8B-B14F-4D97-AF65-F5344CB8AC3E}">
        <p14:creationId xmlns:p14="http://schemas.microsoft.com/office/powerpoint/2010/main" val="2933386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Autofit/>
          </a:bodyPr>
          <a:lstStyle/>
          <a:p>
            <a:pPr marL="36900">
              <a:lnSpc>
                <a:spcPct val="120000"/>
              </a:lnSpc>
              <a:spcBef>
                <a:spcPts val="1000"/>
              </a:spcBef>
              <a:defRPr/>
            </a:pP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Potential consequences on not having post-retirement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PRSI Contributions or Credits:  </a:t>
            </a:r>
            <a:r>
              <a:rPr lang="en-US" sz="24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Treatment Benefits</a:t>
            </a:r>
            <a:b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24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4719"/>
            <a:ext cx="10465450" cy="5436756"/>
          </a:xfrm>
          <a:prstGeom prst="rect">
            <a:avLst/>
          </a:prstGeom>
          <a:ln w="57150">
            <a:noFill/>
          </a:ln>
        </p:spPr>
        <p:txBody>
          <a:bodyPr vert="horz" lIns="91440" tIns="45720" rIns="91440" bIns="45720" numCol="1" rtlCol="0" anchor="t">
            <a:normAutofit/>
          </a:bodyPr>
          <a:lstStyle/>
          <a:p>
            <a:pPr marL="36900" marR="0" lvl="0" algn="l" defTabSz="914400" rtl="0" eaLnBrk="1" fontAlgn="auto" latinLnBrk="0" hangingPunct="1">
              <a:lnSpc>
                <a:spcPct val="120000"/>
              </a:lnSpc>
              <a:spcBef>
                <a:spcPts val="1000"/>
              </a:spcBef>
              <a:spcAft>
                <a:spcPts val="0"/>
              </a:spcAft>
              <a:buClr>
                <a:srgbClr val="B71E42"/>
              </a:buClr>
              <a:buSzPct val="100000"/>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Y</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our entitlement to Welfare’s Treatment Benefit of Dental and Optical will cease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after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2 calendar years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after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retirement.</a:t>
            </a:r>
          </a:p>
          <a:p>
            <a:pPr marL="36900" marR="0" lvl="0" algn="l" defTabSz="914400" rtl="0" eaLnBrk="1" fontAlgn="auto" latinLnBrk="0" hangingPunct="1">
              <a:lnSpc>
                <a:spcPct val="120000"/>
              </a:lnSpc>
              <a:spcBef>
                <a:spcPts val="1000"/>
              </a:spcBef>
              <a:spcAft>
                <a:spcPts val="0"/>
              </a:spcAft>
              <a:buClr>
                <a:srgbClr val="B71E42"/>
              </a:buClr>
              <a:buSzPct val="100000"/>
              <a:tabLst/>
              <a:defRPr/>
            </a:pPr>
            <a:endPar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p:txBody>
      </p:sp>
    </p:spTree>
    <p:extLst>
      <p:ext uri="{BB962C8B-B14F-4D97-AF65-F5344CB8AC3E}">
        <p14:creationId xmlns:p14="http://schemas.microsoft.com/office/powerpoint/2010/main" val="35576271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Autofit/>
          </a:bodyPr>
          <a:lstStyle/>
          <a:p>
            <a:pPr marL="36900">
              <a:lnSpc>
                <a:spcPct val="120000"/>
              </a:lnSpc>
              <a:spcBef>
                <a:spcPts val="1000"/>
              </a:spcBef>
              <a:defRPr/>
            </a:pP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Potential consequences on not having post-retirement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PRSI Contributions or Credits:  </a:t>
            </a:r>
            <a:r>
              <a:rPr lang="en-US" sz="24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Qualified Adult payment</a:t>
            </a:r>
            <a:b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24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4719"/>
            <a:ext cx="10465450" cy="5436756"/>
          </a:xfrm>
          <a:prstGeom prst="rect">
            <a:avLst/>
          </a:prstGeom>
          <a:ln w="57150">
            <a:noFill/>
          </a:ln>
        </p:spPr>
        <p:txBody>
          <a:bodyPr vert="horz" lIns="91440" tIns="45720" rIns="91440" bIns="45720" numCol="1" rtlCol="0" anchor="t">
            <a:normAutofit/>
          </a:bodyPr>
          <a:lstStyle/>
          <a:p>
            <a:pPr marL="36900" marR="0" lvl="0" algn="l" defTabSz="914400" rtl="0" eaLnBrk="1" fontAlgn="auto" latinLnBrk="0" hangingPunct="1">
              <a:lnSpc>
                <a:spcPct val="120000"/>
              </a:lnSpc>
              <a:spcBef>
                <a:spcPts val="1000"/>
              </a:spcBef>
              <a:spcAft>
                <a:spcPts val="0"/>
              </a:spcAft>
              <a:buClr>
                <a:srgbClr val="B71E42"/>
              </a:buClr>
              <a:buSzPct val="100000"/>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t>
            </a:r>
            <a:endPar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A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qualification to a reduced State Pension Contributory can affect y</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our spouse’s entitlement to a means-</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a:t>
            </a:r>
            <a:r>
              <a:rPr kumimoji="0" lang="en-US" sz="2400" b="0" i="0" u="none" strike="noStrike" kern="1200" cap="none" spc="0" normalizeH="0" baseline="0" noProof="0" dirty="0" err="1">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ested</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Qualified Adult payment, as the QA weekly rate is predicated on the weekly rate of your Social Welfare State Pension Contributory. If ye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take up residence abroad the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entitlement to the QA will cease.</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Tip, your spouse can still qualify for the maximum Qualified Adult payment if their weekly income is less than €100 or their capital does not exceed €57,000, jointly held assets or capital will be means tested on half their value.</a:t>
            </a: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Tree>
    <p:extLst>
      <p:ext uri="{BB962C8B-B14F-4D97-AF65-F5344CB8AC3E}">
        <p14:creationId xmlns:p14="http://schemas.microsoft.com/office/powerpoint/2010/main" val="1329846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Autofit/>
          </a:bodyPr>
          <a:lstStyle/>
          <a:p>
            <a:pPr marL="36900" marR="0" lvl="0" indent="0" algn="l" defTabSz="914400" rtl="0" eaLnBrk="1" fontAlgn="auto" latinLnBrk="0" hangingPunct="1">
              <a:lnSpc>
                <a:spcPct val="120000"/>
              </a:lnSpc>
              <a:spcBef>
                <a:spcPts val="1000"/>
              </a:spcBef>
              <a:spcAft>
                <a:spcPts val="0"/>
              </a:spcAft>
              <a:buClr>
                <a:srgbClr val="B71E42"/>
              </a:buClr>
              <a:buSzPct val="100000"/>
              <a:buFontTx/>
              <a:buNone/>
              <a:tabLst/>
              <a:defRPr/>
            </a:pP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Potential consequences on not having post-retirement PRSI Contributions or Credits:  </a:t>
            </a: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Survivors Contributory Pension</a:t>
            </a: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24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4719"/>
            <a:ext cx="10465450" cy="5436756"/>
          </a:xfrm>
          <a:prstGeom prst="rect">
            <a:avLst/>
          </a:prstGeom>
          <a:ln w="57150">
            <a:noFill/>
          </a:ln>
        </p:spPr>
        <p:txBody>
          <a:bodyPr vert="horz" lIns="91440" tIns="45720" rIns="91440" bIns="45720" numCol="1" rtlCol="0" anchor="t">
            <a:normAutofit lnSpcReduction="10000"/>
          </a:bodyPr>
          <a:lstStyle/>
          <a:p>
            <a:pPr marL="36900" marR="0" lvl="0" algn="l" defTabSz="914400" rtl="0" eaLnBrk="1" fontAlgn="auto" latinLnBrk="0" hangingPunct="1">
              <a:lnSpc>
                <a:spcPct val="120000"/>
              </a:lnSpc>
              <a:spcBef>
                <a:spcPts val="1000"/>
              </a:spcBef>
              <a:spcAft>
                <a:spcPts val="0"/>
              </a:spcAft>
              <a:buClr>
                <a:srgbClr val="B71E42"/>
              </a:buClr>
              <a:buSzPct val="100000"/>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The weekly rate</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of a Survivors Contributory Pension (Widows/Widowers Pension) can be reduced depending on the time of death of a spouse.  A death of a spouse that is close to age 66 or later may reduce the weekly rate of the pension as the Average Test required may be stretched below a certain</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threshold</a:t>
            </a: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The Short Yearly Average: The maximum Survivors pension rate is payable (€265.30 &gt; age 66) to those with an average of 39 weeks of PRSI Contributions in the last 3 or 5 years.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If you cease having PRSI contributions either paid or credited post-retirement, within 2 years of retirement you will fail to qualify for the Survivors Pension under this test.</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Tree>
    <p:extLst>
      <p:ext uri="{BB962C8B-B14F-4D97-AF65-F5344CB8AC3E}">
        <p14:creationId xmlns:p14="http://schemas.microsoft.com/office/powerpoint/2010/main" val="2629872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Autofit/>
          </a:bodyPr>
          <a:lstStyle/>
          <a:p>
            <a:pPr marL="36900" marR="0" lvl="0" indent="0" algn="l" defTabSz="914400" rtl="0" eaLnBrk="1" fontAlgn="auto" latinLnBrk="0" hangingPunct="1">
              <a:lnSpc>
                <a:spcPct val="120000"/>
              </a:lnSpc>
              <a:spcBef>
                <a:spcPts val="1000"/>
              </a:spcBef>
              <a:spcAft>
                <a:spcPts val="0"/>
              </a:spcAft>
              <a:buClr>
                <a:srgbClr val="B71E42"/>
              </a:buClr>
              <a:buSzPct val="100000"/>
              <a:buFontTx/>
              <a:buNone/>
              <a:tabLst/>
              <a:defRPr/>
            </a:pP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Potential consequences on not having post-retirement PRSI Contributions or Credits:  </a:t>
            </a: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Survivors Contributory Pension</a:t>
            </a: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24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4719"/>
            <a:ext cx="10465450" cy="5436756"/>
          </a:xfrm>
          <a:prstGeom prst="rect">
            <a:avLst/>
          </a:prstGeom>
          <a:ln w="57150">
            <a:noFill/>
          </a:ln>
        </p:spPr>
        <p:txBody>
          <a:bodyPr vert="horz" lIns="91440" tIns="45720" rIns="91440" bIns="45720" numCol="1" rtlCol="0" anchor="t">
            <a:normAutofit fontScale="92500" lnSpcReduction="10000"/>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Long Yearly Average: If 48 or greater, you will qualify for the maximum weekly rate., currently €265.30 (at age 66)  However, as ye both age, there is a reducing chance of having an Average of 48 if you have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less than 40</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years of employment.</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If the Long Average is between 36-47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the survivor</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will qualify for a reduced rate of €260.10</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If the Long Average is between 24-35 you will qualify for a reduced rate of €254.00</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A minimum of 1,200 weeks of PRSI contributions paid and credited (excluding child-caring) will guarantee an average in the range 24-35 over a 49 year period from age 16 to 65. </a:t>
            </a: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Tree>
    <p:extLst>
      <p:ext uri="{BB962C8B-B14F-4D97-AF65-F5344CB8AC3E}">
        <p14:creationId xmlns:p14="http://schemas.microsoft.com/office/powerpoint/2010/main" val="564856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B113-154C-BD2D-A5A3-8818B10EE252}"/>
              </a:ext>
            </a:extLst>
          </p:cNvPr>
          <p:cNvSpPr>
            <a:spLocks noGrp="1"/>
          </p:cNvSpPr>
          <p:nvPr>
            <p:ph type="title"/>
          </p:nvPr>
        </p:nvSpPr>
        <p:spPr>
          <a:xfrm>
            <a:off x="834260" y="172895"/>
            <a:ext cx="10515600" cy="822263"/>
          </a:xfrm>
        </p:spPr>
        <p:txBody>
          <a:bodyPr>
            <a:normAutofit/>
          </a:bodyPr>
          <a:lstStyle/>
          <a:p>
            <a:pPr marL="457200" marR="0" lvl="0" indent="-457200" defTabSz="914400" rtl="0" eaLnBrk="1" fontAlgn="auto" latinLnBrk="0" hangingPunct="1">
              <a:lnSpc>
                <a:spcPct val="90000"/>
              </a:lnSpc>
              <a:spcBef>
                <a:spcPts val="1000"/>
              </a:spcBef>
              <a:spcAft>
                <a:spcPts val="0"/>
              </a:spcAft>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Employed since 1</a:t>
            </a:r>
            <a:r>
              <a:rPr kumimoji="0" lang="en-US" sz="2400" b="0" i="0" u="none" strike="noStrike" kern="1200" cap="none" spc="0" normalizeH="0" baseline="3000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st</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January 2013</a:t>
            </a:r>
            <a:endParaRPr lang="en-IE" dirty="0"/>
          </a:p>
        </p:txBody>
      </p:sp>
      <p:sp>
        <p:nvSpPr>
          <p:cNvPr id="3" name="Content Placeholder 2">
            <a:extLst>
              <a:ext uri="{FF2B5EF4-FFF2-40B4-BE49-F238E27FC236}">
                <a16:creationId xmlns:a16="http://schemas.microsoft.com/office/drawing/2014/main" id="{DCA78CB6-7D6D-3548-EC4B-367CC3B67E28}"/>
              </a:ext>
            </a:extLst>
          </p:cNvPr>
          <p:cNvSpPr>
            <a:spLocks noGrp="1"/>
          </p:cNvSpPr>
          <p:nvPr>
            <p:ph idx="1"/>
          </p:nvPr>
        </p:nvSpPr>
        <p:spPr>
          <a:xfrm>
            <a:off x="838200" y="1127760"/>
            <a:ext cx="10515600" cy="5410200"/>
          </a:xfrm>
        </p:spPr>
        <p:txBody>
          <a:bodyPr>
            <a:noAutofit/>
          </a:bodyPr>
          <a:lstStyle/>
          <a:p>
            <a:pPr marL="0" indent="0">
              <a:buNone/>
            </a:pPr>
            <a:endParaRPr lang="en-IE" sz="2400" dirty="0">
              <a:latin typeface="Gill Sans MT" panose="020B0502020104020203" pitchFamily="34" charset="0"/>
            </a:endParaRPr>
          </a:p>
          <a:p>
            <a:pPr marL="0" indent="0">
              <a:buNone/>
            </a:pPr>
            <a:r>
              <a:rPr lang="en-IE" sz="2400" dirty="0">
                <a:latin typeface="Gill Sans MT" panose="020B0502020104020203" pitchFamily="34" charset="0"/>
              </a:rPr>
              <a:t>Your Occupational Pension is a stand-alone pension and does not include a Supplementary Pension payment, accordingly that safety net does not exist.</a:t>
            </a:r>
          </a:p>
          <a:p>
            <a:pPr marL="0" indent="0">
              <a:buNone/>
            </a:pPr>
            <a:endParaRPr lang="en-IE" sz="2400" dirty="0">
              <a:latin typeface="Gill Sans MT" panose="020B0502020104020203" pitchFamily="34" charset="0"/>
            </a:endParaRPr>
          </a:p>
          <a:p>
            <a:pPr marL="0" indent="0">
              <a:buNone/>
            </a:pPr>
            <a:r>
              <a:rPr lang="en-IE" sz="2400" dirty="0">
                <a:latin typeface="Gill Sans MT" panose="020B0502020104020203" pitchFamily="34" charset="0"/>
              </a:rPr>
              <a:t>Because the Welfare Pension is not factored into their employment pension, all efforts should be made by these retirees to ensure they accumulate any additional PRSI contributions that would  bring their record up to the 2,080 weeks of PRSI that will guarantee them entitlement to the maximum State Pension Contributory at age 66. </a:t>
            </a:r>
          </a:p>
          <a:p>
            <a:pPr marL="0" indent="0">
              <a:buNone/>
            </a:pPr>
            <a:endParaRPr lang="en-IE" sz="2400" dirty="0">
              <a:latin typeface="Gill Sans MT" panose="020B0502020104020203" pitchFamily="34" charset="0"/>
            </a:endParaRPr>
          </a:p>
        </p:txBody>
      </p:sp>
      <p:sp>
        <p:nvSpPr>
          <p:cNvPr id="4" name="Slide Number Placeholder 3">
            <a:extLst>
              <a:ext uri="{FF2B5EF4-FFF2-40B4-BE49-F238E27FC236}">
                <a16:creationId xmlns:a16="http://schemas.microsoft.com/office/drawing/2014/main" id="{BC0B34BC-7440-2473-DD5D-D894B2175D2D}"/>
              </a:ext>
            </a:extLst>
          </p:cNvPr>
          <p:cNvSpPr>
            <a:spLocks noGrp="1"/>
          </p:cNvSpPr>
          <p:nvPr>
            <p:ph type="sldNum" sz="quarter" idx="12"/>
          </p:nvPr>
        </p:nvSpPr>
        <p:spPr/>
        <p:txBody>
          <a:bodyPr/>
          <a:lstStyle/>
          <a:p>
            <a:fld id="{475E1560-7126-406C-A531-3A398E8D0EEA}" type="slidenum">
              <a:rPr lang="en-US" smtClean="0"/>
              <a:t>26</a:t>
            </a:fld>
            <a:endParaRPr lang="en-US"/>
          </a:p>
        </p:txBody>
      </p:sp>
    </p:spTree>
    <p:extLst>
      <p:ext uri="{BB962C8B-B14F-4D97-AF65-F5344CB8AC3E}">
        <p14:creationId xmlns:p14="http://schemas.microsoft.com/office/powerpoint/2010/main" val="530290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B113-154C-BD2D-A5A3-8818B10EE252}"/>
              </a:ext>
            </a:extLst>
          </p:cNvPr>
          <p:cNvSpPr>
            <a:spLocks noGrp="1"/>
          </p:cNvSpPr>
          <p:nvPr>
            <p:ph type="title"/>
          </p:nvPr>
        </p:nvSpPr>
        <p:spPr>
          <a:xfrm>
            <a:off x="834260" y="310055"/>
            <a:ext cx="10515600" cy="822263"/>
          </a:xfrm>
        </p:spPr>
        <p:txBody>
          <a:bodyPr>
            <a:normAutofit/>
          </a:bodyPr>
          <a:lstStyle/>
          <a:p>
            <a:pPr marL="457200" marR="0" lvl="0" indent="-457200" defTabSz="914400" rtl="0" eaLnBrk="1" fontAlgn="auto" latinLnBrk="0" hangingPunct="1">
              <a:lnSpc>
                <a:spcPct val="90000"/>
              </a:lnSpc>
              <a:spcBef>
                <a:spcPts val="1000"/>
              </a:spcBef>
              <a:spcAft>
                <a:spcPts val="0"/>
              </a:spcAft>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Employed since 1</a:t>
            </a:r>
            <a:r>
              <a:rPr kumimoji="0" lang="en-US" sz="2400" b="0" i="0" u="none" strike="noStrike" kern="1200" cap="none" spc="0" normalizeH="0" baseline="3000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st</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January 2013</a:t>
            </a:r>
            <a:endParaRPr lang="en-IE" dirty="0"/>
          </a:p>
        </p:txBody>
      </p:sp>
      <p:sp>
        <p:nvSpPr>
          <p:cNvPr id="3" name="Content Placeholder 2">
            <a:extLst>
              <a:ext uri="{FF2B5EF4-FFF2-40B4-BE49-F238E27FC236}">
                <a16:creationId xmlns:a16="http://schemas.microsoft.com/office/drawing/2014/main" id="{DCA78CB6-7D6D-3548-EC4B-367CC3B67E28}"/>
              </a:ext>
            </a:extLst>
          </p:cNvPr>
          <p:cNvSpPr>
            <a:spLocks noGrp="1"/>
          </p:cNvSpPr>
          <p:nvPr>
            <p:ph idx="1"/>
          </p:nvPr>
        </p:nvSpPr>
        <p:spPr>
          <a:xfrm>
            <a:off x="838200" y="1005840"/>
            <a:ext cx="10515600" cy="5227320"/>
          </a:xfrm>
        </p:spPr>
        <p:txBody>
          <a:bodyPr>
            <a:noAutofit/>
          </a:bodyPr>
          <a:lstStyle/>
          <a:p>
            <a:pPr marL="0" indent="0">
              <a:buNone/>
            </a:pPr>
            <a:endParaRPr lang="en-IE" sz="2400" dirty="0">
              <a:latin typeface="Gill Sans MT" panose="020B0502020104020203" pitchFamily="34" charset="0"/>
            </a:endParaRPr>
          </a:p>
          <a:p>
            <a:pPr marL="0" indent="0">
              <a:buNone/>
            </a:pPr>
            <a:r>
              <a:rPr lang="en-IE" sz="2400" dirty="0">
                <a:latin typeface="Gill Sans MT" panose="020B0502020104020203" pitchFamily="34" charset="0"/>
              </a:rPr>
              <a:t>Qualification to the State Pension is an exact science and to have ownership of that entitlement they should request a copy of their Welfare records. </a:t>
            </a:r>
          </a:p>
          <a:p>
            <a:pPr marL="0" indent="0">
              <a:buNone/>
            </a:pPr>
            <a:endParaRPr lang="en-IE" sz="2400" dirty="0">
              <a:latin typeface="Gill Sans MT" panose="020B0502020104020203" pitchFamily="34" charset="0"/>
            </a:endParaRPr>
          </a:p>
          <a:p>
            <a:pPr marL="0" indent="0">
              <a:buNone/>
            </a:pPr>
            <a:r>
              <a:rPr kumimoji="0" lang="en-US" sz="2400" b="0" i="0" u="none" strike="noStrike" kern="1200" cap="none" spc="0" normalizeH="0" baseline="0" noProof="0" dirty="0">
                <a:ln>
                  <a:noFill/>
                </a:ln>
                <a:solidFill>
                  <a:srgbClr val="595959"/>
                </a:solidFill>
                <a:effectLst/>
                <a:uLnTx/>
                <a:uFillTx/>
                <a:latin typeface="Gill Sans MT" panose="020B0502020104020203" pitchFamily="34" charset="0"/>
                <a:ea typeface="+mn-ea"/>
                <a:cs typeface="Segoe UI Semilight" panose="020B0402040204020203" pitchFamily="34" charset="0"/>
              </a:rPr>
              <a:t>They can plan to achieve the target of 2,080 weeks that will guarantee entitlement to the maximum weekly State Pension at age 66 </a:t>
            </a:r>
            <a:r>
              <a:rPr kumimoji="0" lang="en-IE" sz="2400" b="0" i="0" u="none" strike="noStrike" kern="1200" cap="none" spc="0" normalizeH="0" baseline="0" noProof="0" dirty="0">
                <a:ln>
                  <a:noFill/>
                </a:ln>
                <a:solidFill>
                  <a:srgbClr val="595959"/>
                </a:solidFill>
                <a:effectLst/>
                <a:uLnTx/>
                <a:uFillTx/>
                <a:latin typeface="Gill Sans MT" panose="020B0502020104020203" pitchFamily="34" charset="0"/>
                <a:ea typeface="+mn-ea"/>
                <a:cs typeface="Segoe UI Semilight" panose="020B0402040204020203" pitchFamily="34" charset="0"/>
              </a:rPr>
              <a:t>by either resuming employment and paying PRSI contributions</a:t>
            </a:r>
          </a:p>
          <a:p>
            <a:pPr marL="0" indent="0">
              <a:buNone/>
            </a:pPr>
            <a:endParaRPr lang="en-IE" sz="2400" dirty="0">
              <a:latin typeface="Gill Sans MT" panose="020B0502020104020203"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sz="2400" b="0" i="0" u="none" strike="noStrike" kern="1200" cap="none" spc="0" normalizeH="0" baseline="0" noProof="0" dirty="0">
                <a:ln>
                  <a:noFill/>
                </a:ln>
                <a:solidFill>
                  <a:srgbClr val="595959"/>
                </a:solidFill>
                <a:effectLst/>
                <a:uLnTx/>
                <a:uFillTx/>
                <a:latin typeface="Gill Sans MT" panose="020B0502020104020203" pitchFamily="34" charset="0"/>
                <a:ea typeface="+mn-ea"/>
                <a:cs typeface="Segoe UI Semilight" panose="020B0402040204020203" pitchFamily="34" charset="0"/>
              </a:rPr>
              <a:t>Avoid gaps in their Social Welfare records going forward.  Anytime off work, “sign on” even if you do not qualify for an actual payment,  by “signing on” you will be awarded Credits for each week of signing which will count towards your pension entitlement.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2400" b="0" i="0" u="none" strike="noStrike" kern="1200" cap="none" spc="0" normalizeH="0" baseline="0" noProof="0" dirty="0">
              <a:ln>
                <a:noFill/>
              </a:ln>
              <a:solidFill>
                <a:srgbClr val="595959"/>
              </a:solidFill>
              <a:effectLst/>
              <a:uLnTx/>
              <a:uFillTx/>
              <a:latin typeface="Gill Sans MT" panose="020B0502020104020203" pitchFamily="34" charset="0"/>
              <a:ea typeface="+mn-ea"/>
              <a:cs typeface="Segoe UI Semilight" panose="020B0402040204020203"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sz="2400" b="0" i="0" u="none" strike="noStrike" kern="1200" cap="none" spc="0" normalizeH="0" baseline="0" noProof="0" dirty="0">
                <a:ln>
                  <a:noFill/>
                </a:ln>
                <a:solidFill>
                  <a:srgbClr val="595959"/>
                </a:solidFill>
                <a:effectLst/>
                <a:uLnTx/>
                <a:uFillTx/>
                <a:latin typeface="Gill Sans MT" panose="020B0502020104020203" pitchFamily="34" charset="0"/>
                <a:ea typeface="+mn-ea"/>
                <a:cs typeface="Segoe UI Semilight" panose="020B0402040204020203" pitchFamily="34" charset="0"/>
              </a:rPr>
              <a:t>If, and when, they reach the 2,080 weeks target they retain entitlement to the maximum pension rate.</a:t>
            </a:r>
          </a:p>
          <a:p>
            <a:pPr marL="0" indent="0">
              <a:buNone/>
            </a:pPr>
            <a:endParaRPr lang="en-IE" sz="2400" dirty="0">
              <a:latin typeface="Gill Sans MT" panose="020B0502020104020203" pitchFamily="34" charset="0"/>
            </a:endParaRPr>
          </a:p>
          <a:p>
            <a:pPr marL="0" indent="0">
              <a:buNone/>
            </a:pPr>
            <a:endParaRPr lang="en-IE" sz="2400" dirty="0">
              <a:latin typeface="Gill Sans MT" panose="020B0502020104020203" pitchFamily="34" charset="0"/>
            </a:endParaRPr>
          </a:p>
          <a:p>
            <a:pPr marL="0" indent="0">
              <a:buNone/>
            </a:pPr>
            <a:r>
              <a:rPr lang="en-IE" sz="2400" dirty="0">
                <a:latin typeface="Gill Sans MT" panose="020B0502020104020203" pitchFamily="34" charset="0"/>
              </a:rPr>
              <a:t>or by claiming Welfare Benefits while not working and being awarded Credits</a:t>
            </a:r>
          </a:p>
        </p:txBody>
      </p:sp>
      <p:sp>
        <p:nvSpPr>
          <p:cNvPr id="4" name="Slide Number Placeholder 3">
            <a:extLst>
              <a:ext uri="{FF2B5EF4-FFF2-40B4-BE49-F238E27FC236}">
                <a16:creationId xmlns:a16="http://schemas.microsoft.com/office/drawing/2014/main" id="{BC0B34BC-7440-2473-DD5D-D894B2175D2D}"/>
              </a:ext>
            </a:extLst>
          </p:cNvPr>
          <p:cNvSpPr>
            <a:spLocks noGrp="1"/>
          </p:cNvSpPr>
          <p:nvPr>
            <p:ph type="sldNum" sz="quarter" idx="12"/>
          </p:nvPr>
        </p:nvSpPr>
        <p:spPr/>
        <p:txBody>
          <a:bodyPr/>
          <a:lstStyle/>
          <a:p>
            <a:fld id="{475E1560-7126-406C-A531-3A398E8D0EEA}" type="slidenum">
              <a:rPr lang="en-US" smtClean="0"/>
              <a:t>27</a:t>
            </a:fld>
            <a:endParaRPr lang="en-US"/>
          </a:p>
        </p:txBody>
      </p:sp>
    </p:spTree>
    <p:extLst>
      <p:ext uri="{BB962C8B-B14F-4D97-AF65-F5344CB8AC3E}">
        <p14:creationId xmlns:p14="http://schemas.microsoft.com/office/powerpoint/2010/main" val="35871489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B113-154C-BD2D-A5A3-8818B10EE252}"/>
              </a:ext>
            </a:extLst>
          </p:cNvPr>
          <p:cNvSpPr>
            <a:spLocks noGrp="1"/>
          </p:cNvSpPr>
          <p:nvPr>
            <p:ph type="title"/>
          </p:nvPr>
        </p:nvSpPr>
        <p:spPr/>
        <p:txBody>
          <a:bodyPr>
            <a:normAutofit fontScale="90000"/>
          </a:bodyPr>
          <a:lstStyle/>
          <a:p>
            <a:pPr marL="457200" marR="0" lvl="0" indent="-457200" defTabSz="914400" rtl="0" eaLnBrk="1" fontAlgn="auto" latinLnBrk="0" hangingPunct="1">
              <a:lnSpc>
                <a:spcPct val="90000"/>
              </a:lnSpc>
              <a:spcBef>
                <a:spcPts val="1000"/>
              </a:spcBef>
              <a:spcAft>
                <a:spcPts val="0"/>
              </a:spcAft>
              <a:tabLst/>
              <a:defRPr/>
            </a:pPr>
            <a:r>
              <a:rPr lang="en-IE" sz="2700" dirty="0">
                <a:solidFill>
                  <a:prstClr val="black"/>
                </a:solidFill>
                <a:latin typeface="Gill Sans MT" panose="020B0502020104020203" pitchFamily="34" charset="0"/>
                <a:ea typeface="+mn-ea"/>
                <a:cs typeface="+mn-cs"/>
              </a:rPr>
              <a:t>State Pension Contributory qualification conditions when dob is 1968+ </a:t>
            </a:r>
            <a:br>
              <a:rPr kumimoji="0" lang="en-IE" sz="2400" b="0" i="0" u="none" strike="noStrike" kern="1200" cap="none" spc="0" normalizeH="0" baseline="0" noProof="0" dirty="0">
                <a:ln>
                  <a:noFill/>
                </a:ln>
                <a:solidFill>
                  <a:prstClr val="black"/>
                </a:solidFill>
                <a:effectLst/>
                <a:uLnTx/>
                <a:uFillTx/>
                <a:latin typeface="Calibri" panose="020F0502020204030204"/>
                <a:ea typeface="+mn-ea"/>
                <a:cs typeface="+mn-cs"/>
              </a:rPr>
            </a:br>
            <a:endParaRPr lang="en-IE" dirty="0"/>
          </a:p>
        </p:txBody>
      </p:sp>
      <p:sp>
        <p:nvSpPr>
          <p:cNvPr id="3" name="Content Placeholder 2">
            <a:extLst>
              <a:ext uri="{FF2B5EF4-FFF2-40B4-BE49-F238E27FC236}">
                <a16:creationId xmlns:a16="http://schemas.microsoft.com/office/drawing/2014/main" id="{DCA78CB6-7D6D-3548-EC4B-367CC3B67E28}"/>
              </a:ext>
            </a:extLst>
          </p:cNvPr>
          <p:cNvSpPr>
            <a:spLocks noGrp="1"/>
          </p:cNvSpPr>
          <p:nvPr>
            <p:ph idx="1"/>
          </p:nvPr>
        </p:nvSpPr>
        <p:spPr>
          <a:xfrm>
            <a:off x="838200" y="1284718"/>
            <a:ext cx="10515600" cy="5298962"/>
          </a:xfrm>
        </p:spPr>
        <p:txBody>
          <a:bodyPr>
            <a:normAutofit/>
          </a:bodyPr>
          <a:lstStyle/>
          <a:p>
            <a:pPr marL="0" indent="0">
              <a:buNone/>
            </a:pPr>
            <a:r>
              <a:rPr lang="en-IE" sz="2200" dirty="0">
                <a:latin typeface="Gill Sans MT" panose="020B0502020104020203" pitchFamily="34" charset="0"/>
              </a:rPr>
              <a:t>The rules for calculation of title to the State Pension Contributory under the Total Contribution Approach (aka Aggregate Contribution Method) are: </a:t>
            </a:r>
          </a:p>
          <a:p>
            <a:pPr>
              <a:lnSpc>
                <a:spcPct val="107000"/>
              </a:lnSpc>
              <a:spcAft>
                <a:spcPts val="800"/>
              </a:spcAft>
            </a:pPr>
            <a:r>
              <a:rPr lang="en-IE" sz="1800" dirty="0">
                <a:solidFill>
                  <a:srgbClr val="222222"/>
                </a:solidFill>
                <a:effectLst/>
                <a:latin typeface="Gill Sans MT" panose="020B0502020104020203" pitchFamily="34" charset="0"/>
                <a:ea typeface="Times New Roman" panose="02020603050405020304" pitchFamily="18" charset="0"/>
                <a:cs typeface="Times New Roman" panose="02020603050405020304" pitchFamily="18" charset="0"/>
              </a:rPr>
              <a:t>A minimum of at least 520 weeks of reckonable* PRSI contributions are required to have been paid before reaching pension age 66 (credits do not count for this minimum requirement). </a:t>
            </a:r>
            <a:endParaRPr lang="en-IE" sz="1800" dirty="0">
              <a:effectLst/>
              <a:latin typeface="Gill Sans MT" panose="020B0502020104020203"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222222"/>
                </a:solidFill>
                <a:effectLst/>
                <a:latin typeface="Gill Sans MT" panose="020B0502020104020203" pitchFamily="34" charset="0"/>
                <a:ea typeface="Times New Roman" panose="02020603050405020304" pitchFamily="18" charset="0"/>
                <a:cs typeface="Times New Roman" panose="02020603050405020304" pitchFamily="18" charset="0"/>
              </a:rPr>
              <a:t>*Pension reckonable PRSI Classes are A, E, F, G, H, N and S</a:t>
            </a:r>
            <a:endParaRPr lang="en-IE" sz="1800" dirty="0">
              <a:effectLst/>
              <a:latin typeface="Gill Sans MT" panose="020B0502020104020203"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IE" sz="1800" dirty="0">
                <a:solidFill>
                  <a:srgbClr val="222222"/>
                </a:solidFill>
                <a:effectLst/>
                <a:latin typeface="Gill Sans MT" panose="020B0502020104020203" pitchFamily="34" charset="0"/>
                <a:ea typeface="Times New Roman" panose="02020603050405020304" pitchFamily="18" charset="0"/>
                <a:cs typeface="Times New Roman" panose="02020603050405020304" pitchFamily="18" charset="0"/>
              </a:rPr>
              <a:t>A Pension claimant with at least 2,080 weeks of PRSI paid and/or credited on their record qualifies for the maximum pension payment (currently €265.30 per week), any lower figure will have their weekly pension rate proportionately reduced.  All periods taken off work, while resident in the state, to care for a child under the age of 12 or for periods caring for a person who required fulltime care and attention will be covered by Home-caring Credits and used in the pension calculations. The number of Home-Caring Credits is capped at 1,040 weeks. The number of “regular” credits is capped at 520 weeks. The number of </a:t>
            </a:r>
            <a:r>
              <a:rPr lang="en-IE" sz="1800" u="sng" dirty="0">
                <a:solidFill>
                  <a:srgbClr val="222222"/>
                </a:solidFill>
                <a:effectLst/>
                <a:latin typeface="Gill Sans MT" panose="020B0502020104020203" pitchFamily="34" charset="0"/>
                <a:ea typeface="Times New Roman" panose="02020603050405020304" pitchFamily="18" charset="0"/>
                <a:cs typeface="Times New Roman" panose="02020603050405020304" pitchFamily="18" charset="0"/>
              </a:rPr>
              <a:t>ALL </a:t>
            </a:r>
            <a:r>
              <a:rPr lang="en-IE" sz="1800" dirty="0">
                <a:solidFill>
                  <a:srgbClr val="222222"/>
                </a:solidFill>
                <a:effectLst/>
                <a:latin typeface="Gill Sans MT" panose="020B0502020104020203" pitchFamily="34" charset="0"/>
                <a:ea typeface="Times New Roman" panose="02020603050405020304" pitchFamily="18" charset="0"/>
                <a:cs typeface="Times New Roman" panose="02020603050405020304" pitchFamily="18" charset="0"/>
              </a:rPr>
              <a:t>credits that can be used in the TCA method is capped at 1,040 weeks. </a:t>
            </a:r>
            <a:endParaRPr lang="en-IE" sz="1800" dirty="0">
              <a:effectLst/>
              <a:latin typeface="Gill Sans MT" panose="020B0502020104020203"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b="1" dirty="0">
                <a:solidFill>
                  <a:srgbClr val="222222"/>
                </a:solidFill>
                <a:effectLst/>
                <a:latin typeface="Gill Sans MT" panose="020B0502020104020203" pitchFamily="34" charset="0"/>
                <a:ea typeface="Times New Roman" panose="02020603050405020304" pitchFamily="18" charset="0"/>
                <a:cs typeface="Times New Roman" panose="02020603050405020304" pitchFamily="18" charset="0"/>
              </a:rPr>
              <a:t>Note: The Department will not award Child Caring Credits for any week they believe the claimant was in receipt of an income or not resident in the State.</a:t>
            </a:r>
            <a:endParaRPr lang="en-IE" sz="1800" dirty="0">
              <a:effectLst/>
              <a:latin typeface="Gill Sans MT" panose="020B0502020104020203" pitchFamily="34" charset="0"/>
              <a:ea typeface="Calibri" panose="020F0502020204030204" pitchFamily="34" charset="0"/>
              <a:cs typeface="Times New Roman" panose="02020603050405020304" pitchFamily="18" charset="0"/>
            </a:endParaRPr>
          </a:p>
          <a:p>
            <a:pPr marL="0" indent="0">
              <a:buNone/>
            </a:pPr>
            <a:endParaRPr lang="en-IE" sz="2200" dirty="0">
              <a:latin typeface="Gill Sans MT" panose="020B0502020104020203" pitchFamily="34" charset="0"/>
            </a:endParaRPr>
          </a:p>
        </p:txBody>
      </p:sp>
      <p:sp>
        <p:nvSpPr>
          <p:cNvPr id="4" name="Slide Number Placeholder 3">
            <a:extLst>
              <a:ext uri="{FF2B5EF4-FFF2-40B4-BE49-F238E27FC236}">
                <a16:creationId xmlns:a16="http://schemas.microsoft.com/office/drawing/2014/main" id="{BC0B34BC-7440-2473-DD5D-D894B2175D2D}"/>
              </a:ext>
            </a:extLst>
          </p:cNvPr>
          <p:cNvSpPr>
            <a:spLocks noGrp="1"/>
          </p:cNvSpPr>
          <p:nvPr>
            <p:ph type="sldNum" sz="quarter" idx="12"/>
          </p:nvPr>
        </p:nvSpPr>
        <p:spPr/>
        <p:txBody>
          <a:bodyPr/>
          <a:lstStyle/>
          <a:p>
            <a:fld id="{475E1560-7126-406C-A531-3A398E8D0EEA}" type="slidenum">
              <a:rPr lang="en-US" smtClean="0"/>
              <a:t>28</a:t>
            </a:fld>
            <a:endParaRPr lang="en-US"/>
          </a:p>
        </p:txBody>
      </p:sp>
    </p:spTree>
    <p:extLst>
      <p:ext uri="{BB962C8B-B14F-4D97-AF65-F5344CB8AC3E}">
        <p14:creationId xmlns:p14="http://schemas.microsoft.com/office/powerpoint/2010/main" val="19754072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B113-154C-BD2D-A5A3-8818B10EE252}"/>
              </a:ext>
            </a:extLst>
          </p:cNvPr>
          <p:cNvSpPr>
            <a:spLocks noGrp="1"/>
          </p:cNvSpPr>
          <p:nvPr>
            <p:ph type="title"/>
          </p:nvPr>
        </p:nvSpPr>
        <p:spPr/>
        <p:txBody>
          <a:bodyPr>
            <a:normAutofit fontScale="90000"/>
          </a:bodyPr>
          <a:lstStyle/>
          <a:p>
            <a:pPr marL="457200" marR="0" lvl="0" indent="-457200" defTabSz="914400" rtl="0" eaLnBrk="1" fontAlgn="auto" latinLnBrk="0" hangingPunct="1">
              <a:lnSpc>
                <a:spcPct val="90000"/>
              </a:lnSpc>
              <a:spcBef>
                <a:spcPts val="1000"/>
              </a:spcBef>
              <a:spcAft>
                <a:spcPts val="0"/>
              </a:spcAft>
              <a:tabLst/>
              <a:defRPr/>
            </a:pPr>
            <a:br>
              <a:rPr kumimoji="0" lang="en-IE"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IE" sz="2400" b="0" i="0" u="none" strike="noStrike" kern="1200" cap="none" spc="0" normalizeH="0" baseline="0" noProof="0" dirty="0">
                <a:ln>
                  <a:noFill/>
                </a:ln>
                <a:solidFill>
                  <a:prstClr val="black"/>
                </a:solidFill>
                <a:effectLst/>
                <a:uLnTx/>
                <a:uFillTx/>
                <a:latin typeface="Calibri" panose="020F0502020204030204"/>
                <a:ea typeface="+mn-ea"/>
                <a:cs typeface="+mn-cs"/>
              </a:rPr>
              <a:t>Employed since 1</a:t>
            </a:r>
            <a:r>
              <a:rPr kumimoji="0" lang="en-IE" sz="2400" b="0" i="0" u="none" strike="noStrike" kern="1200" cap="none" spc="0" normalizeH="0" baseline="30000" noProof="0" dirty="0">
                <a:ln>
                  <a:noFill/>
                </a:ln>
                <a:solidFill>
                  <a:prstClr val="black"/>
                </a:solidFill>
                <a:effectLst/>
                <a:uLnTx/>
                <a:uFillTx/>
                <a:latin typeface="Calibri" panose="020F0502020204030204"/>
                <a:ea typeface="+mn-ea"/>
                <a:cs typeface="+mn-cs"/>
              </a:rPr>
              <a:t>st</a:t>
            </a:r>
            <a:r>
              <a:rPr kumimoji="0" lang="en-IE" sz="2400" b="0" i="0" u="none" strike="noStrike" kern="1200" cap="none" spc="0" normalizeH="0" baseline="0" noProof="0" dirty="0">
                <a:ln>
                  <a:noFill/>
                </a:ln>
                <a:solidFill>
                  <a:prstClr val="black"/>
                </a:solidFill>
                <a:effectLst/>
                <a:uLnTx/>
                <a:uFillTx/>
                <a:latin typeface="Calibri" panose="020F0502020204030204"/>
                <a:ea typeface="+mn-ea"/>
                <a:cs typeface="+mn-cs"/>
              </a:rPr>
              <a:t> January 2013</a:t>
            </a:r>
            <a:br>
              <a:rPr kumimoji="0" lang="en-IE" sz="2400" b="0" i="0" u="none" strike="noStrike" kern="1200" cap="none" spc="0" normalizeH="0" baseline="0" noProof="0" dirty="0">
                <a:ln>
                  <a:noFill/>
                </a:ln>
                <a:solidFill>
                  <a:prstClr val="black"/>
                </a:solidFill>
                <a:effectLst/>
                <a:uLnTx/>
                <a:uFillTx/>
                <a:latin typeface="Calibri" panose="020F0502020204030204"/>
                <a:ea typeface="+mn-ea"/>
                <a:cs typeface="+mn-cs"/>
              </a:rPr>
            </a:br>
            <a:endParaRPr lang="en-IE" dirty="0"/>
          </a:p>
        </p:txBody>
      </p:sp>
      <p:sp>
        <p:nvSpPr>
          <p:cNvPr id="3" name="Content Placeholder 2">
            <a:extLst>
              <a:ext uri="{FF2B5EF4-FFF2-40B4-BE49-F238E27FC236}">
                <a16:creationId xmlns:a16="http://schemas.microsoft.com/office/drawing/2014/main" id="{DCA78CB6-7D6D-3548-EC4B-367CC3B67E28}"/>
              </a:ext>
            </a:extLst>
          </p:cNvPr>
          <p:cNvSpPr>
            <a:spLocks noGrp="1"/>
          </p:cNvSpPr>
          <p:nvPr>
            <p:ph idx="1"/>
          </p:nvPr>
        </p:nvSpPr>
        <p:spPr/>
        <p:txBody>
          <a:bodyPr>
            <a:normAutofit/>
          </a:bodyPr>
          <a:lstStyle/>
          <a:p>
            <a:pPr marL="0" indent="0">
              <a:buNone/>
            </a:pPr>
            <a:r>
              <a:rPr lang="en-IE" sz="2200" dirty="0">
                <a:latin typeface="Gill Sans MT" panose="020B0502020104020203" pitchFamily="34" charset="0"/>
              </a:rPr>
              <a:t>If they cease employment and have children under age 12 and their spouse is still employed they should register with Welfare’s Homemakers Section and be eligible to have Child Caring Credits up to the date of their youngest 12</a:t>
            </a:r>
            <a:r>
              <a:rPr lang="en-IE" sz="2200" baseline="30000" dirty="0">
                <a:latin typeface="Gill Sans MT" panose="020B0502020104020203" pitchFamily="34" charset="0"/>
              </a:rPr>
              <a:t>th</a:t>
            </a:r>
            <a:r>
              <a:rPr lang="en-IE" sz="2200" dirty="0">
                <a:latin typeface="Gill Sans MT" panose="020B0502020104020203" pitchFamily="34" charset="0"/>
              </a:rPr>
              <a:t> birthday included when their State Pension is being calculated.</a:t>
            </a:r>
          </a:p>
          <a:p>
            <a:pPr marL="0" indent="0">
              <a:buNone/>
            </a:pPr>
            <a:endParaRPr lang="en-IE" sz="2200" dirty="0">
              <a:latin typeface="Gill Sans MT" panose="020B0502020104020203" pitchFamily="34" charset="0"/>
            </a:endParaRPr>
          </a:p>
          <a:p>
            <a:pPr marL="0" indent="0">
              <a:buNone/>
            </a:pPr>
            <a:r>
              <a:rPr lang="en-IE" sz="2200" dirty="0">
                <a:latin typeface="Gill Sans MT" panose="020B0502020104020203" pitchFamily="34" charset="0"/>
              </a:rPr>
              <a:t>Paying Voluntary Contributions at the VC1 rate (ex-employee) can be very expensive as it will be charged at a rate of 6.6% of previous salary. </a:t>
            </a:r>
          </a:p>
          <a:p>
            <a:pPr marL="0" indent="0">
              <a:buNone/>
            </a:pPr>
            <a:endParaRPr lang="en-IE" sz="2200" dirty="0">
              <a:latin typeface="Gill Sans MT" panose="020B0502020104020203" pitchFamily="34" charset="0"/>
            </a:endParaRPr>
          </a:p>
          <a:p>
            <a:pPr marL="0" indent="0">
              <a:buNone/>
            </a:pPr>
            <a:r>
              <a:rPr lang="en-IE" sz="2200" dirty="0">
                <a:latin typeface="Gill Sans MT" panose="020B0502020104020203" pitchFamily="34" charset="0"/>
              </a:rPr>
              <a:t>It is possible to reduce the potential VC charge by downloading a minimum of €5,000 in a year from an ARF and paying 52 weeks of Class S PRSI (minimum of €500 of PRSI) and apply in the following year to be admitted as a Voluntary Contributor, the charge for the VC2 rate(ex- Self-Employed) is an annual fee of only €500</a:t>
            </a:r>
          </a:p>
        </p:txBody>
      </p:sp>
      <p:sp>
        <p:nvSpPr>
          <p:cNvPr id="4" name="Slide Number Placeholder 3">
            <a:extLst>
              <a:ext uri="{FF2B5EF4-FFF2-40B4-BE49-F238E27FC236}">
                <a16:creationId xmlns:a16="http://schemas.microsoft.com/office/drawing/2014/main" id="{BC0B34BC-7440-2473-DD5D-D894B2175D2D}"/>
              </a:ext>
            </a:extLst>
          </p:cNvPr>
          <p:cNvSpPr>
            <a:spLocks noGrp="1"/>
          </p:cNvSpPr>
          <p:nvPr>
            <p:ph type="sldNum" sz="quarter" idx="12"/>
          </p:nvPr>
        </p:nvSpPr>
        <p:spPr/>
        <p:txBody>
          <a:bodyPr/>
          <a:lstStyle/>
          <a:p>
            <a:fld id="{475E1560-7126-406C-A531-3A398E8D0EEA}" type="slidenum">
              <a:rPr lang="en-US" smtClean="0"/>
              <a:t>29</a:t>
            </a:fld>
            <a:endParaRPr lang="en-US"/>
          </a:p>
        </p:txBody>
      </p:sp>
    </p:spTree>
    <p:extLst>
      <p:ext uri="{BB962C8B-B14F-4D97-AF65-F5344CB8AC3E}">
        <p14:creationId xmlns:p14="http://schemas.microsoft.com/office/powerpoint/2010/main" val="468917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lang="en-US" sz="3000" dirty="0">
                <a:latin typeface="Gill Sans MT" panose="020B0502020104020203" pitchFamily="34" charset="0"/>
                <a:ea typeface="Segoe UI Light" panose="020B0702040204020203" pitchFamily="34" charset="0"/>
                <a:cs typeface="Segoe UI" panose="020B0502040204020203" pitchFamily="34" charset="0"/>
              </a:rPr>
              <a:t>1. Public Servant employed pre-6</a:t>
            </a:r>
            <a:r>
              <a:rPr lang="en-US" sz="3000" baseline="30000" dirty="0">
                <a:latin typeface="Gill Sans MT" panose="020B0502020104020203" pitchFamily="34" charset="0"/>
                <a:ea typeface="Segoe UI Light" panose="020B0702040204020203" pitchFamily="34" charset="0"/>
                <a:cs typeface="Segoe UI" panose="020B0502040204020203" pitchFamily="34" charset="0"/>
              </a:rPr>
              <a:t>th</a:t>
            </a:r>
            <a:r>
              <a:rPr lang="en-US" sz="3000" dirty="0">
                <a:latin typeface="Gill Sans MT" panose="020B0502020104020203" pitchFamily="34" charset="0"/>
                <a:ea typeface="Segoe UI Light" panose="020B0702040204020203" pitchFamily="34" charset="0"/>
                <a:cs typeface="Segoe UI" panose="020B0502040204020203" pitchFamily="34" charset="0"/>
              </a:rPr>
              <a:t> April 1995 (PRSI @Class D)</a:t>
            </a:r>
          </a:p>
        </p:txBody>
      </p:sp>
      <p:sp>
        <p:nvSpPr>
          <p:cNvPr id="21" name="Content Placeholder 2"/>
          <p:cNvSpPr txBox="1">
            <a:spLocks/>
          </p:cNvSpPr>
          <p:nvPr/>
        </p:nvSpPr>
        <p:spPr>
          <a:xfrm>
            <a:off x="850250" y="1663438"/>
            <a:ext cx="10465450" cy="4692912"/>
          </a:xfrm>
          <a:prstGeom prst="rect">
            <a:avLst/>
          </a:prstGeom>
          <a:ln w="57150">
            <a:noFill/>
          </a:ln>
        </p:spPr>
        <p:txBody>
          <a:bodyPr vert="horz" lIns="91440" tIns="45720" rIns="91440" bIns="45720" numCol="1" rtlCol="0" anchor="t">
            <a:no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PRSI @Class D does not cover entitlement to the State Pension Contributory</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Class D employee is exempt from PRSI on concurrent employment (Class J) or </a:t>
            </a:r>
            <a:r>
              <a:rPr lang="en-US" sz="2400" dirty="0">
                <a:solidFill>
                  <a:prstClr val="black"/>
                </a:solidFill>
                <a:latin typeface="Gill Sans MT" panose="020B0502020104020203" pitchFamily="34" charset="0"/>
              </a:rPr>
              <a:t>s</a:t>
            </a: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elf-employment (Class K)</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No entitlement to Job Seekers Benefit after retirement</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Assuming at least 40 years in Public </a:t>
            </a:r>
            <a:r>
              <a:rPr lang="en-US" sz="2400" dirty="0">
                <a:solidFill>
                  <a:prstClr val="black"/>
                </a:solidFill>
                <a:latin typeface="Gill Sans MT" panose="020B0502020104020203" pitchFamily="34" charset="0"/>
              </a:rPr>
              <a:t>S</a:t>
            </a:r>
            <a:r>
              <a:rPr kumimoji="0" lang="en-US" sz="2400" b="0" i="0" u="none" strike="noStrike" kern="1200" cap="none" spc="0" normalizeH="0" baseline="0" noProof="0" dirty="0" err="1">
                <a:ln>
                  <a:noFill/>
                </a:ln>
                <a:solidFill>
                  <a:prstClr val="black"/>
                </a:solidFill>
                <a:effectLst/>
                <a:uLnTx/>
                <a:uFillTx/>
                <a:latin typeface="Gill Sans MT" panose="020B0502020104020203" pitchFamily="34" charset="0"/>
                <a:ea typeface="+mn-ea"/>
                <a:cs typeface="+mn-cs"/>
              </a:rPr>
              <a:t>ervice</a:t>
            </a: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 you </a:t>
            </a:r>
            <a:r>
              <a:rPr lang="en-US" sz="2400" dirty="0">
                <a:solidFill>
                  <a:prstClr val="black"/>
                </a:solidFill>
                <a:latin typeface="Gill Sans MT" panose="020B0502020104020203" pitchFamily="34" charset="0"/>
              </a:rPr>
              <a:t>or </a:t>
            </a: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your spouse retain a guaranteed entitlement to a Survivors Contributory Pension if and </a:t>
            </a:r>
            <a:r>
              <a:rPr lang="en-US" sz="2400" dirty="0">
                <a:solidFill>
                  <a:prstClr val="black"/>
                </a:solidFill>
                <a:latin typeface="Gill Sans MT" panose="020B0502020104020203" pitchFamily="34" charset="0"/>
              </a:rPr>
              <a:t>when </a:t>
            </a: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one predeceases the other.  Anomaly: If you are divorced and have not remarried or are not cohabitating, you are entitled to the Survivors Contributory Pension if your ex dies, irrespective of them having remarried.  </a:t>
            </a: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0" marR="0" lvl="0" indent="0" algn="ctr" defTabSz="457200" rtl="0" eaLnBrk="1" fontAlgn="auto" latinLnBrk="0" hangingPunct="1">
              <a:lnSpc>
                <a:spcPct val="150000"/>
              </a:lnSpc>
              <a:spcBef>
                <a:spcPts val="0"/>
              </a:spcBef>
              <a:spcAft>
                <a:spcPts val="0"/>
              </a:spcAft>
              <a:buClrTx/>
              <a:buSzTx/>
              <a:buFont typeface="Arial" panose="020B0604020202020204" pitchFamily="34" charset="0"/>
              <a:buNone/>
              <a:tabLst/>
              <a:defRPr/>
            </a:pPr>
            <a:r>
              <a:rPr kumimoji="0" lang="en-US" b="1"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Because a </a:t>
            </a:r>
            <a:r>
              <a:rPr lang="en-US" b="1"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Public Servant</a:t>
            </a:r>
            <a:r>
              <a:rPr kumimoji="0" lang="en-US" b="1"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 gets a full pension after 40 years service, </a:t>
            </a:r>
            <a:r>
              <a:rPr lang="en-US" b="1"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there can be sufficient time remaining before age 66</a:t>
            </a:r>
            <a:r>
              <a:rPr kumimoji="0" lang="en-US" b="1"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 to qualify for a reduced Social Welfare Contributory Pension</a:t>
            </a:r>
          </a:p>
        </p:txBody>
      </p:sp>
      <p:sp>
        <p:nvSpPr>
          <p:cNvPr id="3" name="Slide Number Placeholder 2">
            <a:extLst>
              <a:ext uri="{FF2B5EF4-FFF2-40B4-BE49-F238E27FC236}">
                <a16:creationId xmlns:a16="http://schemas.microsoft.com/office/drawing/2014/main" id="{CA047F6A-354E-EE4A-646D-24ED4ED67D1B}"/>
              </a:ext>
            </a:extLst>
          </p:cNvPr>
          <p:cNvSpPr>
            <a:spLocks noGrp="1"/>
          </p:cNvSpPr>
          <p:nvPr>
            <p:ph type="sldNum" sz="quarter" idx="12"/>
          </p:nvPr>
        </p:nvSpPr>
        <p:spPr/>
        <p:txBody>
          <a:bodyPr/>
          <a:lstStyle/>
          <a:p>
            <a:fld id="{475E1560-7126-406C-A531-3A398E8D0EEA}" type="slidenum">
              <a:rPr lang="en-US" smtClean="0"/>
              <a:t>3</a:t>
            </a:fld>
            <a:endParaRPr lang="en-US"/>
          </a:p>
        </p:txBody>
      </p:sp>
    </p:spTree>
    <p:extLst>
      <p:ext uri="{BB962C8B-B14F-4D97-AF65-F5344CB8AC3E}">
        <p14:creationId xmlns:p14="http://schemas.microsoft.com/office/powerpoint/2010/main" val="37486675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B113-154C-BD2D-A5A3-8818B10EE252}"/>
              </a:ext>
            </a:extLst>
          </p:cNvPr>
          <p:cNvSpPr>
            <a:spLocks noGrp="1"/>
          </p:cNvSpPr>
          <p:nvPr>
            <p:ph type="title"/>
          </p:nvPr>
        </p:nvSpPr>
        <p:spPr/>
        <p:txBody>
          <a:bodyPr>
            <a:noAutofit/>
          </a:bodyPr>
          <a:lstStyle/>
          <a:p>
            <a:pPr marL="457200" marR="0" lvl="0" indent="-457200" defTabSz="914400" rtl="0" eaLnBrk="1" fontAlgn="auto" latinLnBrk="0" hangingPunct="1">
              <a:lnSpc>
                <a:spcPct val="90000"/>
              </a:lnSpc>
              <a:spcBef>
                <a:spcPts val="1000"/>
              </a:spcBef>
              <a:spcAft>
                <a:spcPts val="0"/>
              </a:spcAft>
              <a:tabLst/>
              <a:defRPr/>
            </a:pPr>
            <a:br>
              <a:rPr lang="en-IE" sz="2400" dirty="0">
                <a:solidFill>
                  <a:prstClr val="black"/>
                </a:solidFill>
                <a:latin typeface="Calibri" panose="020F0502020204030204"/>
                <a:ea typeface="+mn-ea"/>
                <a:cs typeface="+mn-cs"/>
              </a:rPr>
            </a:br>
            <a:r>
              <a:rPr lang="en-IE" sz="2400" dirty="0">
                <a:solidFill>
                  <a:prstClr val="black"/>
                </a:solidFill>
                <a:latin typeface="Calibri" panose="020F0502020204030204"/>
                <a:ea typeface="+mn-ea"/>
                <a:cs typeface="+mn-cs"/>
              </a:rPr>
              <a:t>General rules on Welfare Benefits and Pensions</a:t>
            </a:r>
            <a:br>
              <a:rPr kumimoji="0" lang="en-IE" sz="2400" b="0" i="0" u="none" strike="noStrike" kern="1200" cap="none" spc="0" normalizeH="0" baseline="0" noProof="0" dirty="0">
                <a:ln>
                  <a:noFill/>
                </a:ln>
                <a:solidFill>
                  <a:prstClr val="black"/>
                </a:solidFill>
                <a:effectLst/>
                <a:uLnTx/>
                <a:uFillTx/>
                <a:latin typeface="Calibri" panose="020F0502020204030204"/>
                <a:ea typeface="+mn-ea"/>
                <a:cs typeface="+mn-cs"/>
              </a:rPr>
            </a:br>
            <a:endParaRPr lang="en-IE" sz="2400" dirty="0"/>
          </a:p>
        </p:txBody>
      </p:sp>
      <p:sp>
        <p:nvSpPr>
          <p:cNvPr id="3" name="Content Placeholder 2">
            <a:extLst>
              <a:ext uri="{FF2B5EF4-FFF2-40B4-BE49-F238E27FC236}">
                <a16:creationId xmlns:a16="http://schemas.microsoft.com/office/drawing/2014/main" id="{DCA78CB6-7D6D-3548-EC4B-367CC3B67E28}"/>
              </a:ext>
            </a:extLst>
          </p:cNvPr>
          <p:cNvSpPr>
            <a:spLocks noGrp="1"/>
          </p:cNvSpPr>
          <p:nvPr>
            <p:ph idx="1"/>
          </p:nvPr>
        </p:nvSpPr>
        <p:spPr>
          <a:xfrm>
            <a:off x="838200" y="1290656"/>
            <a:ext cx="10515600" cy="5065694"/>
          </a:xfrm>
        </p:spPr>
        <p:txBody>
          <a:bodyPr>
            <a:noAutofit/>
          </a:bodyPr>
          <a:lstStyle/>
          <a:p>
            <a:pPr marL="0" indent="0">
              <a:buNone/>
            </a:pPr>
            <a:r>
              <a:rPr lang="en-IE" sz="2400" dirty="0">
                <a:latin typeface="Gill Sans MT" panose="020B0502020104020203" pitchFamily="34" charset="0"/>
              </a:rPr>
              <a:t>Job Seekers Benefit ceases after 9 months, however if you resume employment paying Class A rate of PRSI for at least 13 weeks you can re-qualify for Job Seekers Benefit for a further 9 months </a:t>
            </a:r>
          </a:p>
          <a:p>
            <a:pPr marL="0" indent="0">
              <a:buNone/>
            </a:pPr>
            <a:endParaRPr lang="en-US" sz="2400" dirty="0">
              <a:latin typeface="Gill Sans MT" panose="020B0502020104020203" pitchFamily="34" charset="0"/>
            </a:endParaRPr>
          </a:p>
          <a:p>
            <a:pPr marL="0" indent="0">
              <a:buNone/>
            </a:pPr>
            <a:r>
              <a:rPr lang="en-US" sz="2400" dirty="0">
                <a:latin typeface="Gill Sans MT" panose="020B0502020104020203" pitchFamily="34" charset="0"/>
              </a:rPr>
              <a:t>Illness Benefit lasts for 2 years and is means tested thereafter,  however if the illness is medically assessed as permanent you can be put on Invalidity Pension which automatically transfers to the maximum rate of the State Pension Contributory at age 66</a:t>
            </a:r>
          </a:p>
          <a:p>
            <a:pPr marL="0" indent="0">
              <a:buNone/>
            </a:pPr>
            <a:endParaRPr lang="en-IE" sz="2400" dirty="0">
              <a:latin typeface="Gill Sans MT" panose="020B0502020104020203" pitchFamily="34" charset="0"/>
            </a:endParaRPr>
          </a:p>
          <a:p>
            <a:pPr marL="0" indent="0">
              <a:buNone/>
            </a:pPr>
            <a:r>
              <a:rPr lang="en-IE" sz="2400" dirty="0">
                <a:latin typeface="Gill Sans MT" panose="020B0502020104020203" pitchFamily="34" charset="0"/>
              </a:rPr>
              <a:t>Self-Employed Class S PRSI does not cover Illness Benefit or Job Seekers Benefit</a:t>
            </a:r>
          </a:p>
          <a:p>
            <a:pPr marL="0" indent="0">
              <a:buNone/>
            </a:pPr>
            <a:endParaRPr lang="en-IE" sz="2400" dirty="0">
              <a:latin typeface="Gill Sans MT" panose="020B0502020104020203" pitchFamily="34" charset="0"/>
            </a:endParaRPr>
          </a:p>
          <a:p>
            <a:pPr marL="0" indent="0">
              <a:buNone/>
            </a:pPr>
            <a:r>
              <a:rPr lang="en-US" sz="2400" dirty="0">
                <a:latin typeface="Gill Sans MT" panose="020B0502020104020203" pitchFamily="34" charset="0"/>
              </a:rPr>
              <a:t>Self-Employed Class S PRSI does cover qualification to Invalidity Pension</a:t>
            </a:r>
          </a:p>
          <a:p>
            <a:pPr marL="0" indent="0">
              <a:buNone/>
            </a:pPr>
            <a:endParaRPr lang="en-IE" sz="2400" dirty="0">
              <a:latin typeface="Gill Sans MT" panose="020B0502020104020203" pitchFamily="34" charset="0"/>
            </a:endParaRPr>
          </a:p>
          <a:p>
            <a:pPr marL="0" indent="0">
              <a:buNone/>
            </a:pPr>
            <a:endParaRPr lang="en-IE" sz="2400" dirty="0">
              <a:latin typeface="Gill Sans MT" panose="020B0502020104020203" pitchFamily="34" charset="0"/>
            </a:endParaRPr>
          </a:p>
          <a:p>
            <a:pPr marL="0" indent="0">
              <a:buNone/>
            </a:pPr>
            <a:endParaRPr lang="en-IE" sz="2400" dirty="0">
              <a:latin typeface="Gill Sans MT" panose="020B0502020104020203" pitchFamily="34" charset="0"/>
            </a:endParaRPr>
          </a:p>
        </p:txBody>
      </p:sp>
      <p:sp>
        <p:nvSpPr>
          <p:cNvPr id="4" name="Slide Number Placeholder 3">
            <a:extLst>
              <a:ext uri="{FF2B5EF4-FFF2-40B4-BE49-F238E27FC236}">
                <a16:creationId xmlns:a16="http://schemas.microsoft.com/office/drawing/2014/main" id="{BC0B34BC-7440-2473-DD5D-D894B2175D2D}"/>
              </a:ext>
            </a:extLst>
          </p:cNvPr>
          <p:cNvSpPr>
            <a:spLocks noGrp="1"/>
          </p:cNvSpPr>
          <p:nvPr>
            <p:ph type="sldNum" sz="quarter" idx="12"/>
          </p:nvPr>
        </p:nvSpPr>
        <p:spPr/>
        <p:txBody>
          <a:bodyPr/>
          <a:lstStyle/>
          <a:p>
            <a:fld id="{475E1560-7126-406C-A531-3A398E8D0EEA}" type="slidenum">
              <a:rPr lang="en-US" smtClean="0"/>
              <a:t>30</a:t>
            </a:fld>
            <a:endParaRPr lang="en-US"/>
          </a:p>
        </p:txBody>
      </p:sp>
    </p:spTree>
    <p:extLst>
      <p:ext uri="{BB962C8B-B14F-4D97-AF65-F5344CB8AC3E}">
        <p14:creationId xmlns:p14="http://schemas.microsoft.com/office/powerpoint/2010/main" val="28171551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B113-154C-BD2D-A5A3-8818B10EE252}"/>
              </a:ext>
            </a:extLst>
          </p:cNvPr>
          <p:cNvSpPr>
            <a:spLocks noGrp="1"/>
          </p:cNvSpPr>
          <p:nvPr>
            <p:ph type="title"/>
          </p:nvPr>
        </p:nvSpPr>
        <p:spPr/>
        <p:txBody>
          <a:bodyPr>
            <a:normAutofit fontScale="90000"/>
          </a:bodyPr>
          <a:lstStyle/>
          <a:p>
            <a:pPr marL="457200" marR="0" lvl="0" indent="-457200" defTabSz="914400" rtl="0" eaLnBrk="1" fontAlgn="auto" latinLnBrk="0" hangingPunct="1">
              <a:lnSpc>
                <a:spcPct val="90000"/>
              </a:lnSpc>
              <a:spcBef>
                <a:spcPts val="1000"/>
              </a:spcBef>
              <a:spcAft>
                <a:spcPts val="0"/>
              </a:spcAft>
              <a:tabLst/>
              <a:defRPr/>
            </a:pPr>
            <a:r>
              <a:rPr lang="en-IE" sz="2400" dirty="0">
                <a:solidFill>
                  <a:prstClr val="black"/>
                </a:solidFill>
                <a:latin typeface="Calibri" panose="020F0502020204030204"/>
                <a:ea typeface="+mn-ea"/>
                <a:cs typeface="+mn-cs"/>
              </a:rPr>
              <a:t>General rules on Occupational Injury and Disablement Benefit</a:t>
            </a:r>
            <a:br>
              <a:rPr kumimoji="0" lang="en-IE" sz="2400" b="0" i="0" u="none" strike="noStrike" kern="1200" cap="none" spc="0" normalizeH="0" baseline="0" noProof="0" dirty="0">
                <a:ln>
                  <a:noFill/>
                </a:ln>
                <a:solidFill>
                  <a:prstClr val="black"/>
                </a:solidFill>
                <a:effectLst/>
                <a:uLnTx/>
                <a:uFillTx/>
                <a:latin typeface="Calibri" panose="020F0502020204030204"/>
                <a:ea typeface="+mn-ea"/>
                <a:cs typeface="+mn-cs"/>
              </a:rPr>
            </a:br>
            <a:endParaRPr lang="en-IE" dirty="0"/>
          </a:p>
        </p:txBody>
      </p:sp>
      <p:sp>
        <p:nvSpPr>
          <p:cNvPr id="3" name="Content Placeholder 2">
            <a:extLst>
              <a:ext uri="{FF2B5EF4-FFF2-40B4-BE49-F238E27FC236}">
                <a16:creationId xmlns:a16="http://schemas.microsoft.com/office/drawing/2014/main" id="{DCA78CB6-7D6D-3548-EC4B-367CC3B67E28}"/>
              </a:ext>
            </a:extLst>
          </p:cNvPr>
          <p:cNvSpPr>
            <a:spLocks noGrp="1"/>
          </p:cNvSpPr>
          <p:nvPr>
            <p:ph idx="1"/>
          </p:nvPr>
        </p:nvSpPr>
        <p:spPr/>
        <p:txBody>
          <a:bodyPr>
            <a:normAutofit/>
          </a:bodyPr>
          <a:lstStyle/>
          <a:p>
            <a:pPr marL="0" indent="0">
              <a:buNone/>
            </a:pPr>
            <a:r>
              <a:rPr lang="en-IE" sz="2200" dirty="0">
                <a:latin typeface="Gill Sans MT" panose="020B0502020104020203" pitchFamily="34" charset="0"/>
              </a:rPr>
              <a:t>Occupation Injury only lasts for 6 months and,  if still medically certified unfit to work, will revert to Illness Benefit. </a:t>
            </a:r>
          </a:p>
          <a:p>
            <a:pPr marL="0" indent="0">
              <a:buNone/>
            </a:pPr>
            <a:endParaRPr lang="en-IE" sz="2200" dirty="0">
              <a:latin typeface="Gill Sans MT" panose="020B0502020104020203" pitchFamily="34" charset="0"/>
            </a:endParaRPr>
          </a:p>
          <a:p>
            <a:pPr marL="0" indent="0">
              <a:buNone/>
            </a:pPr>
            <a:r>
              <a:rPr lang="en-IE" sz="2200" dirty="0">
                <a:latin typeface="Gill Sans MT" panose="020B0502020104020203" pitchFamily="34" charset="0"/>
              </a:rPr>
              <a:t>However, regardless of remaining out sick or resuming employment, the client can still claim a Disablement Pension or a gratuity depending on the severity of the illness</a:t>
            </a:r>
          </a:p>
          <a:p>
            <a:pPr marL="0" indent="0">
              <a:buNone/>
            </a:pPr>
            <a:endParaRPr lang="en-IE" sz="2200" dirty="0">
              <a:latin typeface="Gill Sans MT" panose="020B0502020104020203" pitchFamily="34" charset="0"/>
            </a:endParaRPr>
          </a:p>
          <a:p>
            <a:pPr marL="0" indent="0">
              <a:buNone/>
            </a:pPr>
            <a:r>
              <a:rPr lang="en-IE" sz="2200" dirty="0">
                <a:latin typeface="Gill Sans MT" panose="020B0502020104020203" pitchFamily="34" charset="0"/>
              </a:rPr>
              <a:t>An assessment by a Social Welfare Medical Referee on the degree of the disablement will be made.</a:t>
            </a:r>
          </a:p>
          <a:p>
            <a:pPr marL="0" indent="0">
              <a:buNone/>
            </a:pPr>
            <a:endParaRPr lang="en-IE" sz="2200" dirty="0">
              <a:latin typeface="Gill Sans MT" panose="020B0502020104020203" pitchFamily="34" charset="0"/>
            </a:endParaRPr>
          </a:p>
          <a:p>
            <a:pPr marL="0" indent="0">
              <a:buNone/>
            </a:pPr>
            <a:endParaRPr lang="en-IE" sz="2200" dirty="0">
              <a:latin typeface="Gill Sans MT" panose="020B0502020104020203" pitchFamily="34" charset="0"/>
            </a:endParaRPr>
          </a:p>
          <a:p>
            <a:pPr marL="0" indent="0">
              <a:buNone/>
            </a:pPr>
            <a:r>
              <a:rPr lang="en-IE" sz="2200" dirty="0">
                <a:latin typeface="Gill Sans MT" panose="020B0502020104020203" pitchFamily="34" charset="0"/>
              </a:rPr>
              <a:t> </a:t>
            </a:r>
          </a:p>
          <a:p>
            <a:pPr marL="0" indent="0">
              <a:buNone/>
            </a:pPr>
            <a:endParaRPr lang="en-IE" sz="2200" dirty="0">
              <a:latin typeface="Gill Sans MT" panose="020B0502020104020203" pitchFamily="34" charset="0"/>
            </a:endParaRPr>
          </a:p>
          <a:p>
            <a:pPr marL="0" indent="0">
              <a:buNone/>
            </a:pPr>
            <a:endParaRPr lang="en-IE" sz="2200" dirty="0">
              <a:latin typeface="Gill Sans MT" panose="020B0502020104020203" pitchFamily="34" charset="0"/>
            </a:endParaRPr>
          </a:p>
        </p:txBody>
      </p:sp>
      <p:sp>
        <p:nvSpPr>
          <p:cNvPr id="4" name="Slide Number Placeholder 3">
            <a:extLst>
              <a:ext uri="{FF2B5EF4-FFF2-40B4-BE49-F238E27FC236}">
                <a16:creationId xmlns:a16="http://schemas.microsoft.com/office/drawing/2014/main" id="{BC0B34BC-7440-2473-DD5D-D894B2175D2D}"/>
              </a:ext>
            </a:extLst>
          </p:cNvPr>
          <p:cNvSpPr>
            <a:spLocks noGrp="1"/>
          </p:cNvSpPr>
          <p:nvPr>
            <p:ph type="sldNum" sz="quarter" idx="12"/>
          </p:nvPr>
        </p:nvSpPr>
        <p:spPr/>
        <p:txBody>
          <a:bodyPr/>
          <a:lstStyle/>
          <a:p>
            <a:fld id="{475E1560-7126-406C-A531-3A398E8D0EEA}" type="slidenum">
              <a:rPr lang="en-US" smtClean="0"/>
              <a:t>31</a:t>
            </a:fld>
            <a:endParaRPr lang="en-US"/>
          </a:p>
        </p:txBody>
      </p:sp>
    </p:spTree>
    <p:extLst>
      <p:ext uri="{BB962C8B-B14F-4D97-AF65-F5344CB8AC3E}">
        <p14:creationId xmlns:p14="http://schemas.microsoft.com/office/powerpoint/2010/main" val="12396934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EC8800-E2A8-7F6D-CC02-D19761A705D2}"/>
              </a:ext>
            </a:extLst>
          </p:cNvPr>
          <p:cNvSpPr>
            <a:spLocks noGrp="1"/>
          </p:cNvSpPr>
          <p:nvPr>
            <p:ph type="sldNum" sz="quarter" idx="12"/>
          </p:nvPr>
        </p:nvSpPr>
        <p:spPr>
          <a:xfrm>
            <a:off x="8610600" y="6356350"/>
            <a:ext cx="3133064" cy="365125"/>
          </a:xfrm>
        </p:spPr>
        <p:txBody>
          <a:bodyPr/>
          <a:lstStyle/>
          <a:p>
            <a:fld id="{FDC85815-5761-4C6B-9B2B-205E99795B9E}" type="slidenum">
              <a:rPr lang="en-IE" smtClean="0"/>
              <a:t>32</a:t>
            </a:fld>
            <a:endParaRPr lang="en-IE"/>
          </a:p>
        </p:txBody>
      </p:sp>
      <p:graphicFrame>
        <p:nvGraphicFramePr>
          <p:cNvPr id="3" name="Table 2">
            <a:extLst>
              <a:ext uri="{FF2B5EF4-FFF2-40B4-BE49-F238E27FC236}">
                <a16:creationId xmlns:a16="http://schemas.microsoft.com/office/drawing/2014/main" id="{E0D67A59-F3E2-B77F-CF35-081DD5213CFC}"/>
              </a:ext>
            </a:extLst>
          </p:cNvPr>
          <p:cNvGraphicFramePr>
            <a:graphicFrameLocks noGrp="1"/>
          </p:cNvGraphicFramePr>
          <p:nvPr>
            <p:extLst>
              <p:ext uri="{D42A27DB-BD31-4B8C-83A1-F6EECF244321}">
                <p14:modId xmlns:p14="http://schemas.microsoft.com/office/powerpoint/2010/main" val="2200169893"/>
              </p:ext>
            </p:extLst>
          </p:nvPr>
        </p:nvGraphicFramePr>
        <p:xfrm>
          <a:off x="1676400" y="2462054"/>
          <a:ext cx="9387840" cy="2529840"/>
        </p:xfrm>
        <a:graphic>
          <a:graphicData uri="http://schemas.openxmlformats.org/drawingml/2006/table">
            <a:tbl>
              <a:tblPr/>
              <a:tblGrid>
                <a:gridCol w="4703786">
                  <a:extLst>
                    <a:ext uri="{9D8B030D-6E8A-4147-A177-3AD203B41FA5}">
                      <a16:colId xmlns:a16="http://schemas.microsoft.com/office/drawing/2014/main" val="1893034281"/>
                    </a:ext>
                  </a:extLst>
                </a:gridCol>
                <a:gridCol w="4684054">
                  <a:extLst>
                    <a:ext uri="{9D8B030D-6E8A-4147-A177-3AD203B41FA5}">
                      <a16:colId xmlns:a16="http://schemas.microsoft.com/office/drawing/2014/main" val="2033001051"/>
                    </a:ext>
                  </a:extLst>
                </a:gridCol>
              </a:tblGrid>
              <a:tr h="0">
                <a:tc>
                  <a:txBody>
                    <a:bodyPr/>
                    <a:lstStyle/>
                    <a:p>
                      <a:pPr fontAlgn="t"/>
                      <a:r>
                        <a:rPr lang="en-IE">
                          <a:effectLst/>
                        </a:rPr>
                        <a:t>Degree of Disablement</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E" dirty="0">
                          <a:effectLst/>
                        </a:rPr>
                        <a:t>Pension or Gratuity</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075839813"/>
                  </a:ext>
                </a:extLst>
              </a:tr>
              <a:tr h="0">
                <a:tc>
                  <a:txBody>
                    <a:bodyPr/>
                    <a:lstStyle/>
                    <a:p>
                      <a:pPr fontAlgn="t"/>
                      <a:r>
                        <a:rPr lang="en-IE">
                          <a:effectLst/>
                        </a:rPr>
                        <a:t>20% and above</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dirty="0">
                          <a:solidFill>
                            <a:srgbClr val="FF0000"/>
                          </a:solidFill>
                          <a:effectLst/>
                        </a:rPr>
                        <a:t>Pension always payable. The      pension may be awarded for life or for a provisional (finite) period</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4141354262"/>
                  </a:ext>
                </a:extLst>
              </a:tr>
              <a:tr h="0">
                <a:tc>
                  <a:txBody>
                    <a:bodyPr/>
                    <a:lstStyle/>
                    <a:p>
                      <a:pPr fontAlgn="t"/>
                      <a:r>
                        <a:rPr lang="en-US">
                          <a:effectLst/>
                        </a:rPr>
                        <a:t>Between 15% and 19%, where the assessment is for a limited period (provisional)</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E" dirty="0">
                          <a:solidFill>
                            <a:srgbClr val="FF0000"/>
                          </a:solidFill>
                          <a:effectLst/>
                        </a:rPr>
                        <a:t>Gratuity of &gt;€17,560 is payable</a:t>
                      </a:r>
                    </a:p>
                  </a:txBody>
                  <a:tcPr marL="76200" marR="76200" marT="76200" marB="76200">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674297489"/>
                  </a:ext>
                </a:extLst>
              </a:tr>
              <a:tr h="0">
                <a:tc>
                  <a:txBody>
                    <a:bodyPr/>
                    <a:lstStyle/>
                    <a:p>
                      <a:pPr fontAlgn="t"/>
                      <a:r>
                        <a:rPr lang="en-US">
                          <a:effectLst/>
                        </a:rPr>
                        <a:t>Between 15% and 19% for life</a:t>
                      </a:r>
                    </a:p>
                  </a:txBody>
                  <a:tcPr marL="76200" marR="76200" marT="76200" marB="76200">
                    <a:lnL>
                      <a:noFill/>
                    </a:lnL>
                    <a:lnR>
                      <a:noFill/>
                    </a:lnR>
                    <a:lnT w="9525" cap="flat" cmpd="sng" algn="ctr">
                      <a:solidFill>
                        <a:srgbClr val="DDDDDD"/>
                      </a:solidFill>
                      <a:prstDash val="solid"/>
                      <a:round/>
                      <a:headEnd type="none" w="med" len="med"/>
                      <a:tailEnd type="none" w="med" len="med"/>
                    </a:lnT>
                    <a:lnB>
                      <a:noFill/>
                    </a:lnB>
                  </a:tcPr>
                </a:tc>
                <a:tc>
                  <a:txBody>
                    <a:bodyPr/>
                    <a:lstStyle/>
                    <a:p>
                      <a:pPr fontAlgn="t"/>
                      <a:r>
                        <a:rPr lang="en-US" dirty="0">
                          <a:solidFill>
                            <a:srgbClr val="FF0000"/>
                          </a:solidFill>
                          <a:effectLst/>
                        </a:rPr>
                        <a:t>Option of pension or gratuity</a:t>
                      </a:r>
                    </a:p>
                  </a:txBody>
                  <a:tcPr marL="76200" marR="76200" marT="76200" marB="76200">
                    <a:lnL>
                      <a:noFill/>
                    </a:lnL>
                    <a:lnR>
                      <a:noFill/>
                    </a:lnR>
                    <a:lnT w="9525" cap="flat" cmpd="sng" algn="ctr">
                      <a:solidFill>
                        <a:srgbClr val="DDDDDD"/>
                      </a:solidFill>
                      <a:prstDash val="solid"/>
                      <a:round/>
                      <a:headEnd type="none" w="med" len="med"/>
                      <a:tailEnd type="none" w="med" len="med"/>
                    </a:lnT>
                    <a:lnB>
                      <a:noFill/>
                    </a:lnB>
                  </a:tcPr>
                </a:tc>
                <a:extLst>
                  <a:ext uri="{0D108BD9-81ED-4DB2-BD59-A6C34878D82A}">
                    <a16:rowId xmlns:a16="http://schemas.microsoft.com/office/drawing/2014/main" val="1130338624"/>
                  </a:ext>
                </a:extLst>
              </a:tr>
            </a:tbl>
          </a:graphicData>
        </a:graphic>
      </p:graphicFrame>
      <p:sp>
        <p:nvSpPr>
          <p:cNvPr id="4" name="Rectangle 1">
            <a:extLst>
              <a:ext uri="{FF2B5EF4-FFF2-40B4-BE49-F238E27FC236}">
                <a16:creationId xmlns:a16="http://schemas.microsoft.com/office/drawing/2014/main" id="{32EDB032-2275-B213-2B72-391CB7C7CC06}"/>
              </a:ext>
            </a:extLst>
          </p:cNvPr>
          <p:cNvSpPr>
            <a:spLocks noChangeArrowheads="1"/>
          </p:cNvSpPr>
          <p:nvPr/>
        </p:nvSpPr>
        <p:spPr bwMode="auto">
          <a:xfrm>
            <a:off x="1844040" y="1205714"/>
            <a:ext cx="8608175" cy="76944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2830" tIns="45720" rIns="-14283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i="0" u="none" strike="noStrike" cap="none" normalizeH="0" baseline="0" dirty="0">
                <a:ln>
                  <a:noFill/>
                </a:ln>
                <a:solidFill>
                  <a:srgbClr val="000000"/>
                </a:solidFill>
                <a:effectLst/>
                <a:latin typeface="Gill Sans MT" panose="020B0502020104020203" pitchFamily="34" charset="0"/>
              </a:rPr>
              <a:t>No award of a Disablement Gratuity or Pension can be made if the disablement is assessed at less than 15%.</a:t>
            </a:r>
            <a:endParaRPr kumimoji="0" lang="en-US" altLang="en-US" sz="2200" i="0" u="none" strike="noStrike" cap="none" normalizeH="0" baseline="0" dirty="0">
              <a:ln>
                <a:noFill/>
              </a:ln>
              <a:solidFill>
                <a:schemeClr val="tx1"/>
              </a:solidFill>
              <a:effectLst/>
              <a:latin typeface="Gill Sans MT" panose="020B0502020104020203" pitchFamily="34" charset="0"/>
            </a:endParaRPr>
          </a:p>
        </p:txBody>
      </p:sp>
    </p:spTree>
    <p:extLst>
      <p:ext uri="{BB962C8B-B14F-4D97-AF65-F5344CB8AC3E}">
        <p14:creationId xmlns:p14="http://schemas.microsoft.com/office/powerpoint/2010/main" val="32704098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B235CF2-60AE-E27B-4CC0-C7FE054419FB}"/>
              </a:ext>
            </a:extLst>
          </p:cNvPr>
          <p:cNvSpPr>
            <a:spLocks noGrp="1"/>
          </p:cNvSpPr>
          <p:nvPr>
            <p:ph type="sldNum" sz="quarter" idx="12"/>
          </p:nvPr>
        </p:nvSpPr>
        <p:spPr/>
        <p:txBody>
          <a:bodyPr/>
          <a:lstStyle/>
          <a:p>
            <a:fld id="{FDC85815-5761-4C6B-9B2B-205E99795B9E}" type="slidenum">
              <a:rPr lang="en-IE" smtClean="0"/>
              <a:t>33</a:t>
            </a:fld>
            <a:endParaRPr lang="en-IE"/>
          </a:p>
        </p:txBody>
      </p:sp>
      <p:sp>
        <p:nvSpPr>
          <p:cNvPr id="8" name="TextBox 7">
            <a:extLst>
              <a:ext uri="{FF2B5EF4-FFF2-40B4-BE49-F238E27FC236}">
                <a16:creationId xmlns:a16="http://schemas.microsoft.com/office/drawing/2014/main" id="{53A490CE-2E22-095B-CCF9-BA110A728FFC}"/>
              </a:ext>
            </a:extLst>
          </p:cNvPr>
          <p:cNvSpPr txBox="1"/>
          <p:nvPr/>
        </p:nvSpPr>
        <p:spPr>
          <a:xfrm>
            <a:off x="944880" y="557749"/>
            <a:ext cx="10408920" cy="5909310"/>
          </a:xfrm>
          <a:prstGeom prst="rect">
            <a:avLst/>
          </a:prstGeom>
          <a:noFill/>
        </p:spPr>
        <p:txBody>
          <a:bodyPr wrap="square">
            <a:spAutoFit/>
          </a:bodyPr>
          <a:lstStyle/>
          <a:p>
            <a:pPr algn="l"/>
            <a:r>
              <a:rPr lang="en-US" b="0" i="0" dirty="0">
                <a:effectLst/>
                <a:latin typeface="Arial" panose="020B0604020202020204" pitchFamily="34" charset="0"/>
              </a:rPr>
              <a:t>Disablement Benefit </a:t>
            </a:r>
            <a:r>
              <a:rPr lang="en-US" dirty="0">
                <a:latin typeface="Arial" panose="020B0604020202020204" pitchFamily="34" charset="0"/>
              </a:rPr>
              <a:t>w</a:t>
            </a:r>
            <a:r>
              <a:rPr lang="en-US" b="0" i="0" dirty="0">
                <a:effectLst/>
                <a:latin typeface="Arial" panose="020B0604020202020204" pitchFamily="34" charset="0"/>
              </a:rPr>
              <a:t>eekly Rates</a:t>
            </a:r>
          </a:p>
          <a:p>
            <a:pPr algn="l"/>
            <a:r>
              <a:rPr lang="en-US" b="0" i="0" dirty="0">
                <a:effectLst/>
                <a:latin typeface="Arial" panose="020B0604020202020204" pitchFamily="34" charset="0"/>
              </a:rPr>
              <a:t>100% disablement Maximum personal pension €251.00</a:t>
            </a:r>
          </a:p>
          <a:p>
            <a:pPr algn="l"/>
            <a:endParaRPr lang="en-US" b="0" i="0" dirty="0">
              <a:effectLst/>
              <a:latin typeface="Arial" panose="020B0604020202020204" pitchFamily="34" charset="0"/>
            </a:endParaRPr>
          </a:p>
          <a:p>
            <a:pPr algn="l"/>
            <a:r>
              <a:rPr lang="en-US" b="0" i="0" dirty="0">
                <a:effectLst/>
                <a:latin typeface="Arial" panose="020B0604020202020204" pitchFamily="34" charset="0"/>
              </a:rPr>
              <a:t>20% to 90% disablement</a:t>
            </a:r>
          </a:p>
          <a:p>
            <a:pPr algn="l"/>
            <a:r>
              <a:rPr lang="en-US" b="0" i="0" dirty="0">
                <a:effectLst/>
                <a:latin typeface="Arial" panose="020B0604020202020204" pitchFamily="34" charset="0"/>
              </a:rPr>
              <a:t>Reduced pension</a:t>
            </a:r>
          </a:p>
          <a:p>
            <a:pPr lvl="1"/>
            <a:r>
              <a:rPr lang="en-US" b="0" i="0" dirty="0">
                <a:effectLst/>
                <a:latin typeface="Arial" panose="020B0604020202020204" pitchFamily="34" charset="0"/>
              </a:rPr>
              <a:t>90%    €225.90</a:t>
            </a:r>
          </a:p>
          <a:p>
            <a:pPr lvl="1"/>
            <a:r>
              <a:rPr lang="en-US" b="0" i="0" dirty="0">
                <a:effectLst/>
                <a:latin typeface="Arial" panose="020B0604020202020204" pitchFamily="34" charset="0"/>
              </a:rPr>
              <a:t>80%    €200.80</a:t>
            </a:r>
          </a:p>
          <a:p>
            <a:pPr lvl="1"/>
            <a:r>
              <a:rPr lang="en-US" b="0" i="0" dirty="0">
                <a:effectLst/>
                <a:latin typeface="Arial" panose="020B0604020202020204" pitchFamily="34" charset="0"/>
              </a:rPr>
              <a:t>70%    €175.70</a:t>
            </a:r>
          </a:p>
          <a:p>
            <a:pPr lvl="1"/>
            <a:r>
              <a:rPr lang="en-US" b="0" i="0" dirty="0">
                <a:effectLst/>
                <a:latin typeface="Arial" panose="020B0604020202020204" pitchFamily="34" charset="0"/>
              </a:rPr>
              <a:t>60%    €150.60</a:t>
            </a:r>
          </a:p>
          <a:p>
            <a:pPr lvl="1"/>
            <a:r>
              <a:rPr lang="en-US" b="0" i="0" dirty="0">
                <a:effectLst/>
                <a:latin typeface="Arial" panose="020B0604020202020204" pitchFamily="34" charset="0"/>
              </a:rPr>
              <a:t>50%    €125.50</a:t>
            </a:r>
          </a:p>
          <a:p>
            <a:pPr lvl="1"/>
            <a:r>
              <a:rPr lang="en-US" b="0" i="0" dirty="0">
                <a:effectLst/>
                <a:latin typeface="Arial" panose="020B0604020202020204" pitchFamily="34" charset="0"/>
              </a:rPr>
              <a:t>40%    €100.40</a:t>
            </a:r>
          </a:p>
          <a:p>
            <a:pPr lvl="1"/>
            <a:r>
              <a:rPr lang="en-US" b="0" i="0" dirty="0">
                <a:effectLst/>
                <a:latin typeface="Arial" panose="020B0604020202020204" pitchFamily="34" charset="0"/>
              </a:rPr>
              <a:t>30%      €75.30</a:t>
            </a:r>
          </a:p>
          <a:p>
            <a:pPr lvl="1"/>
            <a:r>
              <a:rPr lang="en-US" b="0" i="0" dirty="0">
                <a:effectLst/>
                <a:latin typeface="Arial" panose="020B0604020202020204" pitchFamily="34" charset="0"/>
              </a:rPr>
              <a:t>20%      €50.20</a:t>
            </a:r>
          </a:p>
          <a:p>
            <a:pPr algn="l"/>
            <a:endParaRPr lang="en-US" b="0" i="0" dirty="0">
              <a:effectLst/>
              <a:latin typeface="Arial" panose="020B0604020202020204" pitchFamily="34" charset="0"/>
            </a:endParaRPr>
          </a:p>
          <a:p>
            <a:pPr algn="l"/>
            <a:r>
              <a:rPr lang="en-US" b="0" i="0" dirty="0">
                <a:effectLst/>
                <a:latin typeface="Arial" panose="020B0604020202020204" pitchFamily="34" charset="0"/>
              </a:rPr>
              <a:t>Between 15% and 19% disablement </a:t>
            </a:r>
            <a:r>
              <a:rPr lang="en-US" dirty="0">
                <a:latin typeface="Arial" panose="020B0604020202020204" pitchFamily="34" charset="0"/>
              </a:rPr>
              <a:t>y</a:t>
            </a:r>
            <a:r>
              <a:rPr lang="en-US" b="0" i="0" dirty="0">
                <a:effectLst/>
                <a:latin typeface="Arial" panose="020B0604020202020204" pitchFamily="34" charset="0"/>
              </a:rPr>
              <a:t>ou may get a lump sum, up to a maximum of €17,560</a:t>
            </a:r>
          </a:p>
          <a:p>
            <a:pPr algn="l"/>
            <a:endParaRPr lang="en-US" dirty="0">
              <a:latin typeface="Arial" panose="020B0604020202020204" pitchFamily="34" charset="0"/>
            </a:endParaRPr>
          </a:p>
          <a:p>
            <a:pPr algn="l"/>
            <a:r>
              <a:rPr lang="en-US" dirty="0">
                <a:solidFill>
                  <a:srgbClr val="FF0000"/>
                </a:solidFill>
                <a:latin typeface="Arial" panose="020B0604020202020204" pitchFamily="34" charset="0"/>
              </a:rPr>
              <a:t>The percentage of Disablement can be medically re-assed at any future date and can be increased or reduced accordingly.</a:t>
            </a:r>
          </a:p>
          <a:p>
            <a:pPr algn="l"/>
            <a:r>
              <a:rPr lang="en-US" dirty="0">
                <a:solidFill>
                  <a:srgbClr val="FF0000"/>
                </a:solidFill>
                <a:latin typeface="Arial" panose="020B0604020202020204" pitchFamily="34" charset="0"/>
              </a:rPr>
              <a:t> </a:t>
            </a:r>
          </a:p>
          <a:p>
            <a:pPr algn="l"/>
            <a:r>
              <a:rPr lang="en-US" b="0" i="0" dirty="0">
                <a:solidFill>
                  <a:srgbClr val="FF0000"/>
                </a:solidFill>
                <a:effectLst/>
                <a:latin typeface="Arial" panose="020B0604020202020204" pitchFamily="34" charset="0"/>
              </a:rPr>
              <a:t>A Disablement Benefit can be paid for life even in conjunction with the awarded of the State Pension Contributory at age 66 </a:t>
            </a:r>
          </a:p>
        </p:txBody>
      </p:sp>
    </p:spTree>
    <p:extLst>
      <p:ext uri="{BB962C8B-B14F-4D97-AF65-F5344CB8AC3E}">
        <p14:creationId xmlns:p14="http://schemas.microsoft.com/office/powerpoint/2010/main" val="27138342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98246-BB47-B4BE-9634-49E2ECF73784}"/>
              </a:ext>
            </a:extLst>
          </p:cNvPr>
          <p:cNvSpPr>
            <a:spLocks noGrp="1"/>
          </p:cNvSpPr>
          <p:nvPr>
            <p:ph type="title"/>
          </p:nvPr>
        </p:nvSpPr>
        <p:spPr>
          <a:xfrm>
            <a:off x="838200" y="365126"/>
            <a:ext cx="10515600" cy="713740"/>
          </a:xfrm>
        </p:spPr>
        <p:txBody>
          <a:bodyPr>
            <a:normAutofit/>
          </a:bodyPr>
          <a:lstStyle/>
          <a:p>
            <a:pPr algn="ctr"/>
            <a:r>
              <a:rPr lang="en-IE" sz="2800" dirty="0"/>
              <a:t>In Summary</a:t>
            </a:r>
          </a:p>
        </p:txBody>
      </p:sp>
      <p:sp>
        <p:nvSpPr>
          <p:cNvPr id="3" name="Content Placeholder 2">
            <a:extLst>
              <a:ext uri="{FF2B5EF4-FFF2-40B4-BE49-F238E27FC236}">
                <a16:creationId xmlns:a16="http://schemas.microsoft.com/office/drawing/2014/main" id="{46726A40-E355-E3C6-A63F-79F9FE37EDC4}"/>
              </a:ext>
            </a:extLst>
          </p:cNvPr>
          <p:cNvSpPr>
            <a:spLocks noGrp="1"/>
          </p:cNvSpPr>
          <p:nvPr>
            <p:ph idx="1"/>
          </p:nvPr>
        </p:nvSpPr>
        <p:spPr>
          <a:xfrm>
            <a:off x="838200" y="1307465"/>
            <a:ext cx="10515600" cy="5185410"/>
          </a:xfrm>
        </p:spPr>
        <p:txBody>
          <a:bodyPr>
            <a:normAutofit fontScale="85000" lnSpcReduction="20000"/>
          </a:bodyPr>
          <a:lstStyle/>
          <a:p>
            <a:r>
              <a:rPr lang="en-IE" dirty="0">
                <a:solidFill>
                  <a:srgbClr val="FF0000"/>
                </a:solidFill>
              </a:rPr>
              <a:t>Pre-April 1995 Public Sector employees: </a:t>
            </a:r>
          </a:p>
          <a:p>
            <a:pPr marL="0" indent="0">
              <a:buNone/>
            </a:pPr>
            <a:r>
              <a:rPr lang="en-IE" dirty="0"/>
              <a:t>Trouser a Defined Benefit Pension and actively plan to also qualify for a reduced State Pension:</a:t>
            </a:r>
          </a:p>
          <a:p>
            <a:pPr marL="457200" lvl="1" indent="0">
              <a:buNone/>
            </a:pPr>
            <a:r>
              <a:rPr lang="en-IE" dirty="0">
                <a:solidFill>
                  <a:schemeClr val="accent1"/>
                </a:solidFill>
              </a:rPr>
              <a:t>Mixed Insurance Pro-Rata Pension </a:t>
            </a:r>
            <a:r>
              <a:rPr lang="en-IE" dirty="0"/>
              <a:t>which only requires a minimum of 260 weeks of “reckonable” contributions paid before age 66</a:t>
            </a:r>
          </a:p>
          <a:p>
            <a:pPr marL="457200" lvl="1" indent="0">
              <a:buNone/>
            </a:pPr>
            <a:r>
              <a:rPr lang="en-IE" dirty="0">
                <a:solidFill>
                  <a:schemeClr val="accent1"/>
                </a:solidFill>
              </a:rPr>
              <a:t>Regular State Pension </a:t>
            </a:r>
            <a:r>
              <a:rPr lang="en-IE" dirty="0"/>
              <a:t>if they have sufficient time to accumulate at least 520 weeks of “reckonable” contributions paid before age 66</a:t>
            </a:r>
            <a:endParaRPr lang="en-IE" dirty="0">
              <a:solidFill>
                <a:srgbClr val="FF0000"/>
              </a:solidFill>
            </a:endParaRPr>
          </a:p>
          <a:p>
            <a:endParaRPr lang="en-IE" dirty="0">
              <a:solidFill>
                <a:srgbClr val="FF0000"/>
              </a:solidFill>
            </a:endParaRPr>
          </a:p>
          <a:p>
            <a:r>
              <a:rPr lang="en-IE" dirty="0">
                <a:solidFill>
                  <a:srgbClr val="FF0000"/>
                </a:solidFill>
              </a:rPr>
              <a:t>Public Sector employees 1</a:t>
            </a:r>
            <a:r>
              <a:rPr lang="en-IE" baseline="30000" dirty="0">
                <a:solidFill>
                  <a:srgbClr val="FF0000"/>
                </a:solidFill>
              </a:rPr>
              <a:t>st</a:t>
            </a:r>
            <a:r>
              <a:rPr lang="en-IE" dirty="0">
                <a:solidFill>
                  <a:srgbClr val="FF0000"/>
                </a:solidFill>
              </a:rPr>
              <a:t> employed between Apr ‘95 and 31</a:t>
            </a:r>
            <a:r>
              <a:rPr lang="en-IE" baseline="30000" dirty="0">
                <a:solidFill>
                  <a:srgbClr val="FF0000"/>
                </a:solidFill>
              </a:rPr>
              <a:t>st</a:t>
            </a:r>
            <a:r>
              <a:rPr lang="en-IE" dirty="0">
                <a:solidFill>
                  <a:srgbClr val="FF0000"/>
                </a:solidFill>
              </a:rPr>
              <a:t> Dec 2012</a:t>
            </a:r>
          </a:p>
          <a:p>
            <a:pPr marL="0" indent="0">
              <a:buNone/>
            </a:pPr>
            <a:r>
              <a:rPr lang="en-IE" dirty="0"/>
              <a:t>Be aware that a reduced State Pension Contributory entitlement may be payable at age 66 and depending on your years of service the Supplementary Pension may not make up the shortfall. Plan to maximise the weekly rate of the State Pension</a:t>
            </a:r>
            <a:r>
              <a:rPr lang="en-IE" dirty="0">
                <a:solidFill>
                  <a:srgbClr val="FF0000"/>
                </a:solidFill>
              </a:rPr>
              <a:t> </a:t>
            </a:r>
          </a:p>
          <a:p>
            <a:endParaRPr lang="en-IE" dirty="0">
              <a:solidFill>
                <a:srgbClr val="FF0000"/>
              </a:solidFill>
            </a:endParaRPr>
          </a:p>
          <a:p>
            <a:r>
              <a:rPr lang="en-IE" dirty="0">
                <a:solidFill>
                  <a:srgbClr val="FF0000"/>
                </a:solidFill>
              </a:rPr>
              <a:t>1</a:t>
            </a:r>
            <a:r>
              <a:rPr lang="en-IE" baseline="30000" dirty="0">
                <a:solidFill>
                  <a:srgbClr val="FF0000"/>
                </a:solidFill>
              </a:rPr>
              <a:t>st</a:t>
            </a:r>
            <a:r>
              <a:rPr lang="en-IE" dirty="0">
                <a:solidFill>
                  <a:srgbClr val="FF0000"/>
                </a:solidFill>
              </a:rPr>
              <a:t> employed in public sector 2013+</a:t>
            </a:r>
          </a:p>
          <a:p>
            <a:pPr marL="0" indent="0">
              <a:buNone/>
            </a:pPr>
            <a:r>
              <a:rPr lang="en-IE" dirty="0"/>
              <a:t>Plan to maximise their Welfare State Pension by accumulating at least 2,080 weeks of PRSI contributions paid or credited before age 66</a:t>
            </a:r>
          </a:p>
        </p:txBody>
      </p:sp>
      <p:sp>
        <p:nvSpPr>
          <p:cNvPr id="4" name="Slide Number Placeholder 3">
            <a:extLst>
              <a:ext uri="{FF2B5EF4-FFF2-40B4-BE49-F238E27FC236}">
                <a16:creationId xmlns:a16="http://schemas.microsoft.com/office/drawing/2014/main" id="{25A85679-4FE2-3E51-79F7-ADDC6B58688F}"/>
              </a:ext>
            </a:extLst>
          </p:cNvPr>
          <p:cNvSpPr>
            <a:spLocks noGrp="1"/>
          </p:cNvSpPr>
          <p:nvPr>
            <p:ph type="sldNum" sz="quarter" idx="12"/>
          </p:nvPr>
        </p:nvSpPr>
        <p:spPr/>
        <p:txBody>
          <a:bodyPr/>
          <a:lstStyle/>
          <a:p>
            <a:fld id="{FDC85815-5761-4C6B-9B2B-205E99795B9E}" type="slidenum">
              <a:rPr lang="en-IE" smtClean="0"/>
              <a:t>34</a:t>
            </a:fld>
            <a:endParaRPr lang="en-IE"/>
          </a:p>
        </p:txBody>
      </p:sp>
    </p:spTree>
    <p:extLst>
      <p:ext uri="{BB962C8B-B14F-4D97-AF65-F5344CB8AC3E}">
        <p14:creationId xmlns:p14="http://schemas.microsoft.com/office/powerpoint/2010/main" val="28738103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419E5-01F5-201E-EAE3-55DB44282535}"/>
              </a:ext>
            </a:extLst>
          </p:cNvPr>
          <p:cNvSpPr>
            <a:spLocks noGrp="1"/>
          </p:cNvSpPr>
          <p:nvPr>
            <p:ph type="title"/>
          </p:nvPr>
        </p:nvSpPr>
        <p:spPr/>
        <p:txBody>
          <a:bodyPr>
            <a:noAutofit/>
          </a:bodyPr>
          <a:lstStyle/>
          <a:p>
            <a:pPr algn="ctr"/>
            <a:r>
              <a:rPr lang="en-IE" sz="5400" dirty="0"/>
              <a:t>Q&amp;A</a:t>
            </a:r>
            <a:br>
              <a:rPr lang="en-IE" sz="5400" dirty="0"/>
            </a:br>
            <a:endParaRPr lang="en-IE" sz="5400" dirty="0"/>
          </a:p>
        </p:txBody>
      </p:sp>
      <p:sp>
        <p:nvSpPr>
          <p:cNvPr id="4" name="Slide Number Placeholder 3">
            <a:extLst>
              <a:ext uri="{FF2B5EF4-FFF2-40B4-BE49-F238E27FC236}">
                <a16:creationId xmlns:a16="http://schemas.microsoft.com/office/drawing/2014/main" id="{681568D1-58A1-C0DC-2D9F-9EA709B87021}"/>
              </a:ext>
            </a:extLst>
          </p:cNvPr>
          <p:cNvSpPr>
            <a:spLocks noGrp="1"/>
          </p:cNvSpPr>
          <p:nvPr>
            <p:ph type="sldNum" sz="quarter" idx="12"/>
          </p:nvPr>
        </p:nvSpPr>
        <p:spPr/>
        <p:txBody>
          <a:bodyPr/>
          <a:lstStyle/>
          <a:p>
            <a:fld id="{FDC85815-5761-4C6B-9B2B-205E99795B9E}" type="slidenum">
              <a:rPr lang="en-IE" smtClean="0"/>
              <a:t>35</a:t>
            </a:fld>
            <a:endParaRPr lang="en-IE"/>
          </a:p>
        </p:txBody>
      </p:sp>
    </p:spTree>
    <p:extLst>
      <p:ext uri="{BB962C8B-B14F-4D97-AF65-F5344CB8AC3E}">
        <p14:creationId xmlns:p14="http://schemas.microsoft.com/office/powerpoint/2010/main" val="3042337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lang="en-US" sz="3000" dirty="0">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p>
        </p:txBody>
      </p:sp>
      <p:sp>
        <p:nvSpPr>
          <p:cNvPr id="21" name="Content Placeholder 2"/>
          <p:cNvSpPr txBox="1">
            <a:spLocks/>
          </p:cNvSpPr>
          <p:nvPr/>
        </p:nvSpPr>
        <p:spPr>
          <a:xfrm>
            <a:off x="850250" y="1432559"/>
            <a:ext cx="10465450" cy="4962985"/>
          </a:xfrm>
          <a:prstGeom prst="rect">
            <a:avLst/>
          </a:prstGeom>
          <a:ln w="57150">
            <a:noFill/>
          </a:ln>
        </p:spPr>
        <p:txBody>
          <a:bodyPr vert="horz" lIns="91440" tIns="45720" rIns="91440" bIns="45720" numCol="1" rtlCol="0" anchor="t">
            <a:no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800" b="0" i="0"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Don’t immediately </a:t>
            </a: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“sign on” at the nearest </a:t>
            </a:r>
            <a:r>
              <a:rPr kumimoji="0" lang="en-US" sz="2800" b="0" i="0" u="none" strike="noStrike" kern="1200" cap="none" spc="0" normalizeH="0" baseline="0" noProof="0" dirty="0" err="1">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Intreo</a:t>
            </a: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office (Employment Exchange) because, </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having been</a:t>
            </a: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previously been insured @ Class D rate of PRSI, the Credits they will award will only give cover for the Survivors Contributory Pension</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Don’t apply to become a Voluntary Contributor because they will admit you as a VC that only covers the Survivors Contributory Pension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F23E8688-9A17-8EF7-BC82-0869F68564DC}"/>
              </a:ext>
            </a:extLst>
          </p:cNvPr>
          <p:cNvSpPr>
            <a:spLocks noGrp="1"/>
          </p:cNvSpPr>
          <p:nvPr>
            <p:ph type="sldNum" sz="quarter" idx="12"/>
          </p:nvPr>
        </p:nvSpPr>
        <p:spPr/>
        <p:txBody>
          <a:bodyPr/>
          <a:lstStyle/>
          <a:p>
            <a:fld id="{475E1560-7126-406C-A531-3A398E8D0EEA}" type="slidenum">
              <a:rPr lang="en-US" smtClean="0"/>
              <a:t>4</a:t>
            </a:fld>
            <a:endParaRPr lang="en-US"/>
          </a:p>
        </p:txBody>
      </p:sp>
    </p:spTree>
    <p:extLst>
      <p:ext uri="{BB962C8B-B14F-4D97-AF65-F5344CB8AC3E}">
        <p14:creationId xmlns:p14="http://schemas.microsoft.com/office/powerpoint/2010/main" val="1830750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lang="en-US" sz="3000" dirty="0">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p>
        </p:txBody>
      </p:sp>
      <p:sp>
        <p:nvSpPr>
          <p:cNvPr id="21" name="Content Placeholder 2"/>
          <p:cNvSpPr txBox="1">
            <a:spLocks/>
          </p:cNvSpPr>
          <p:nvPr/>
        </p:nvSpPr>
        <p:spPr>
          <a:xfrm>
            <a:off x="850250" y="1874519"/>
            <a:ext cx="10465450" cy="4962985"/>
          </a:xfrm>
          <a:prstGeom prst="rect">
            <a:avLst/>
          </a:prstGeom>
          <a:ln w="57150">
            <a:noFill/>
          </a:ln>
        </p:spPr>
        <p:txBody>
          <a:bodyPr vert="horz" lIns="91440" tIns="45720" rIns="91440" bIns="45720" numCol="1" rtlCol="0" anchor="t">
            <a:noAutofit/>
          </a:bodyPr>
          <a:lstStyle/>
          <a:p>
            <a:pPr marL="494100" marR="0" lvl="0" indent="-4572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Do request a copy of your Social Welfare Insurance record which will show all weeks of PRSI contributions paid and credited prior to your employment in the public sector.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Copy can be requested online if registered with MyGov.ie or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Lo Call 0818 690 690 from Welfare’s PRSI Records Section in </a:t>
            </a:r>
            <a:r>
              <a:rPr lang="en-US" sz="2800" dirty="0" err="1">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Buncrana</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Co Donegal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F23E8688-9A17-8EF7-BC82-0869F68564DC}"/>
              </a:ext>
            </a:extLst>
          </p:cNvPr>
          <p:cNvSpPr>
            <a:spLocks noGrp="1"/>
          </p:cNvSpPr>
          <p:nvPr>
            <p:ph type="sldNum" sz="quarter" idx="12"/>
          </p:nvPr>
        </p:nvSpPr>
        <p:spPr/>
        <p:txBody>
          <a:bodyPr/>
          <a:lstStyle/>
          <a:p>
            <a:fld id="{475E1560-7126-406C-A531-3A398E8D0EEA}" type="slidenum">
              <a:rPr lang="en-US" smtClean="0"/>
              <a:t>5</a:t>
            </a:fld>
            <a:endParaRPr lang="en-US"/>
          </a:p>
        </p:txBody>
      </p:sp>
    </p:spTree>
    <p:extLst>
      <p:ext uri="{BB962C8B-B14F-4D97-AF65-F5344CB8AC3E}">
        <p14:creationId xmlns:p14="http://schemas.microsoft.com/office/powerpoint/2010/main" val="3037777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kumimoji="0" lang="en-US" sz="3000" b="0" i="0" u="none" strike="noStrike" kern="1200" cap="none" spc="0" normalizeH="0" baseline="0" noProof="0" dirty="0">
                <a:ln>
                  <a:noFill/>
                </a:ln>
                <a:solidFill>
                  <a:srgbClr val="D24726"/>
                </a:solidFill>
                <a:effectLst/>
                <a:uLnTx/>
                <a:uFillTx/>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0159"/>
            <a:ext cx="10465450" cy="4962985"/>
          </a:xfrm>
          <a:prstGeom prst="rect">
            <a:avLst/>
          </a:prstGeom>
          <a:ln w="57150">
            <a:noFill/>
          </a:ln>
        </p:spPr>
        <p:txBody>
          <a:bodyPr vert="horz" lIns="91440" tIns="45720" rIns="91440" bIns="45720" numCol="1" rtlCol="0" anchor="t">
            <a:noAutofit/>
          </a:bodyPr>
          <a:lstStyle/>
          <a:p>
            <a:pPr marL="379800" indent="-342900">
              <a:lnSpc>
                <a:spcPct val="120000"/>
              </a:lnSpc>
              <a:spcBef>
                <a:spcPts val="1000"/>
              </a:spcBef>
              <a:buClr>
                <a:srgbClr val="B71E42"/>
              </a:buClr>
              <a:buSzPct val="100000"/>
              <a:buFont typeface="Wingdings" panose="05000000000000000000" pitchFamily="2" charset="2"/>
              <a:buChar char="Ø"/>
              <a:defRPr/>
            </a:pPr>
            <a:endPar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79800" indent="-342900">
              <a:lnSpc>
                <a:spcPct val="120000"/>
              </a:lnSpc>
              <a:spcBef>
                <a:spcPts val="1000"/>
              </a:spcBef>
              <a:buClr>
                <a:srgbClr val="B71E42"/>
              </a:buClr>
              <a:buSzPct val="100000"/>
              <a:buFont typeface="Wingdings" panose="05000000000000000000" pitchFamily="2" charset="2"/>
              <a:buChar char="Ø"/>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If you already have at least 260 weeks of reckonable PRSI Contributions Paid (credits don’t count) you </a:t>
            </a:r>
            <a:r>
              <a:rPr lang="en-US" sz="2800" b="1"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will</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at least qualify for a </a:t>
            </a:r>
            <a:r>
              <a:rPr lang="en-US" sz="28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Mixed Insurance Pro-Rata State Pension Contributory </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at age 66</a:t>
            </a:r>
          </a:p>
          <a:p>
            <a:pPr marL="379800" indent="-342900">
              <a:lnSpc>
                <a:spcPct val="120000"/>
              </a:lnSpc>
              <a:spcBef>
                <a:spcPts val="1000"/>
              </a:spcBef>
              <a:buClr>
                <a:srgbClr val="B71E42"/>
              </a:buClr>
              <a:buSzPct val="100000"/>
              <a:buFont typeface="Wingdings" panose="05000000000000000000" pitchFamily="2" charset="2"/>
              <a:buChar char="Ø"/>
              <a:defRPr/>
            </a:pPr>
            <a:endPar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79800" indent="-342900">
              <a:lnSpc>
                <a:spcPct val="120000"/>
              </a:lnSpc>
              <a:spcBef>
                <a:spcPts val="1000"/>
              </a:spcBef>
              <a:buClr>
                <a:srgbClr val="B71E42"/>
              </a:buClr>
              <a:buSzPct val="100000"/>
              <a:buFont typeface="Wingdings" panose="05000000000000000000" pitchFamily="2" charset="2"/>
              <a:buChar char="Ø"/>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If you have potential to get 520 weeks of reckonable PRSI Contributions Paid before age 66 you </a:t>
            </a:r>
            <a:r>
              <a:rPr lang="en-US" sz="2800" b="1"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will</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qualify for a reduced regular </a:t>
            </a:r>
            <a:r>
              <a:rPr lang="en-US" sz="28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State Pension Contributory </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at age 66</a:t>
            </a: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F23E8688-9A17-8EF7-BC82-0869F68564DC}"/>
              </a:ext>
            </a:extLst>
          </p:cNvPr>
          <p:cNvSpPr>
            <a:spLocks noGrp="1"/>
          </p:cNvSpPr>
          <p:nvPr>
            <p:ph type="sldNum" sz="quarter" idx="12"/>
          </p:nvPr>
        </p:nvSpPr>
        <p:spPr/>
        <p:txBody>
          <a:bodyPr/>
          <a:lstStyle/>
          <a:p>
            <a:fld id="{475E1560-7126-406C-A531-3A398E8D0EEA}" type="slidenum">
              <a:rPr lang="en-US" smtClean="0"/>
              <a:t>6</a:t>
            </a:fld>
            <a:endParaRPr lang="en-US"/>
          </a:p>
        </p:txBody>
      </p:sp>
    </p:spTree>
    <p:extLst>
      <p:ext uri="{BB962C8B-B14F-4D97-AF65-F5344CB8AC3E}">
        <p14:creationId xmlns:p14="http://schemas.microsoft.com/office/powerpoint/2010/main" val="3818489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kumimoji="0" lang="en-US" sz="3000" b="0" i="0" u="none" strike="noStrike" kern="1200" cap="none" spc="0" normalizeH="0" baseline="0" noProof="0" dirty="0">
                <a:ln>
                  <a:noFill/>
                </a:ln>
                <a:solidFill>
                  <a:srgbClr val="D24726"/>
                </a:solidFill>
                <a:effectLst/>
                <a:uLnTx/>
                <a:uFillTx/>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463039"/>
            <a:ext cx="10465450" cy="4962985"/>
          </a:xfrm>
          <a:prstGeom prst="rect">
            <a:avLst/>
          </a:prstGeom>
          <a:ln w="57150">
            <a:noFill/>
          </a:ln>
        </p:spPr>
        <p:txBody>
          <a:bodyPr vert="horz" lIns="91440" tIns="45720" rIns="91440" bIns="45720" numCol="1" rtlCol="0" anchor="t">
            <a:noAutofit/>
          </a:bodyPr>
          <a:lstStyle/>
          <a:p>
            <a:pPr marL="494100" indent="-457200">
              <a:lnSpc>
                <a:spcPct val="120000"/>
              </a:lnSpc>
              <a:spcBef>
                <a:spcPts val="1000"/>
              </a:spcBef>
              <a:buClr>
                <a:srgbClr val="B71E42"/>
              </a:buClr>
              <a:buSzPct val="100000"/>
              <a:buFont typeface="Wingdings" panose="05000000000000000000" pitchFamily="2" charset="2"/>
              <a:buChar char="Ø"/>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If you are short of the 260 weeks of PRSI Contributions Paid</a:t>
            </a: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for a </a:t>
            </a:r>
            <a:r>
              <a:rPr kumimoji="0" lang="en-US" sz="28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Mixed Insurance Pro-Rata State Pension Contributory</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plan to achieve that target before age 66 by resuming employment for at least the number of weeks required</a:t>
            </a:r>
          </a:p>
          <a:p>
            <a:pPr marL="379800" indent="-342900">
              <a:lnSpc>
                <a:spcPct val="120000"/>
              </a:lnSpc>
              <a:spcBef>
                <a:spcPts val="1000"/>
              </a:spcBef>
              <a:buClr>
                <a:srgbClr val="B71E42"/>
              </a:buClr>
              <a:buSzPct val="100000"/>
              <a:buFont typeface="Wingdings" panose="05000000000000000000" pitchFamily="2" charset="2"/>
              <a:buChar char="Ø"/>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If you are short of the 520 weeks of PRSI Contributions Paid required for the regular </a:t>
            </a:r>
            <a:r>
              <a:rPr lang="en-US" sz="28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State Pension Contributory </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you can either resume employment paying PRSI or alternatively, provided you already have 260 reckonable weeks paid, make up the difference by paying Voluntary Contributions</a:t>
            </a: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F23E8688-9A17-8EF7-BC82-0869F68564DC}"/>
              </a:ext>
            </a:extLst>
          </p:cNvPr>
          <p:cNvSpPr>
            <a:spLocks noGrp="1"/>
          </p:cNvSpPr>
          <p:nvPr>
            <p:ph type="sldNum" sz="quarter" idx="12"/>
          </p:nvPr>
        </p:nvSpPr>
        <p:spPr/>
        <p:txBody>
          <a:bodyPr/>
          <a:lstStyle/>
          <a:p>
            <a:fld id="{475E1560-7126-406C-A531-3A398E8D0EEA}" type="slidenum">
              <a:rPr lang="en-US" smtClean="0"/>
              <a:t>7</a:t>
            </a:fld>
            <a:endParaRPr lang="en-US"/>
          </a:p>
        </p:txBody>
      </p:sp>
    </p:spTree>
    <p:extLst>
      <p:ext uri="{BB962C8B-B14F-4D97-AF65-F5344CB8AC3E}">
        <p14:creationId xmlns:p14="http://schemas.microsoft.com/office/powerpoint/2010/main" val="4169303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kumimoji="0" lang="en-US" sz="3000" b="0" i="0" u="none" strike="noStrike" kern="1200" cap="none" spc="0" normalizeH="0" baseline="0" noProof="0" dirty="0">
                <a:ln>
                  <a:noFill/>
                </a:ln>
                <a:solidFill>
                  <a:srgbClr val="D24726"/>
                </a:solidFill>
                <a:effectLst/>
                <a:uLnTx/>
                <a:uFillTx/>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0159"/>
            <a:ext cx="10465450" cy="4962985"/>
          </a:xfrm>
          <a:prstGeom prst="rect">
            <a:avLst/>
          </a:prstGeom>
          <a:ln w="57150">
            <a:noFill/>
          </a:ln>
        </p:spPr>
        <p:txBody>
          <a:bodyPr vert="horz" lIns="91440" tIns="45720" rIns="91440" bIns="45720" numCol="1" rtlCol="0" anchor="t">
            <a:noAutofit/>
          </a:bodyPr>
          <a:lstStyle/>
          <a:p>
            <a:pPr marL="494100" marR="0" lvl="0" indent="-4572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Always plan to take up at least ONE week of Class A employment before the end of the year of retirement as this will guarantee having “Change of Status” Credits backdated from the week you took up employment to the 1st January of the previous year.  You could, potentially, add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100 weeks of credits to the records that will be used when calculating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your State Pension Contributory pension.</a:t>
            </a:r>
          </a:p>
          <a:p>
            <a:pPr marL="494100" marR="0" lvl="0" indent="-4572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N</a:t>
            </a:r>
            <a:r>
              <a:rPr kumimoji="0" lang="en-US" sz="2400" b="0" i="0" u="none" strike="noStrike" kern="1200" cap="none" spc="0" normalizeH="0" baseline="0" noProof="0" dirty="0" err="1">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ote</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T</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he Change of Status Credits will never appear on any records supplied to you by the Department</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however, they will be included when they are making a formal decision on your State Pension entitlement)</a:t>
            </a: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F23E8688-9A17-8EF7-BC82-0869F68564DC}"/>
              </a:ext>
            </a:extLst>
          </p:cNvPr>
          <p:cNvSpPr>
            <a:spLocks noGrp="1"/>
          </p:cNvSpPr>
          <p:nvPr>
            <p:ph type="sldNum" sz="quarter" idx="12"/>
          </p:nvPr>
        </p:nvSpPr>
        <p:spPr/>
        <p:txBody>
          <a:bodyPr/>
          <a:lstStyle/>
          <a:p>
            <a:fld id="{475E1560-7126-406C-A531-3A398E8D0EEA}" type="slidenum">
              <a:rPr lang="en-US" smtClean="0"/>
              <a:t>8</a:t>
            </a:fld>
            <a:endParaRPr lang="en-US"/>
          </a:p>
        </p:txBody>
      </p:sp>
    </p:spTree>
    <p:extLst>
      <p:ext uri="{BB962C8B-B14F-4D97-AF65-F5344CB8AC3E}">
        <p14:creationId xmlns:p14="http://schemas.microsoft.com/office/powerpoint/2010/main" val="1926805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kumimoji="0" lang="en-US" sz="3000" b="0" i="0" u="none" strike="noStrike" kern="1200" cap="none" spc="0" normalizeH="0" baseline="0" noProof="0" dirty="0">
                <a:ln>
                  <a:noFill/>
                </a:ln>
                <a:solidFill>
                  <a:srgbClr val="D24726"/>
                </a:solidFill>
                <a:effectLst/>
                <a:uLnTx/>
                <a:uFillTx/>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19199"/>
            <a:ext cx="10465450" cy="5364481"/>
          </a:xfrm>
          <a:prstGeom prst="rect">
            <a:avLst/>
          </a:prstGeom>
          <a:ln w="57150">
            <a:noFill/>
          </a:ln>
        </p:spPr>
        <p:txBody>
          <a:bodyPr vert="horz" lIns="91440" tIns="45720" rIns="91440" bIns="45720" numCol="1" rtlCol="0" anchor="t">
            <a:no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Sample: Retiring 1st November 2024 (43 weeks @ Class D, not used in Welfare pension calculation), takes up employment paying Class A on the 1</a:t>
            </a:r>
            <a:r>
              <a:rPr kumimoji="0" lang="en-US" sz="2400" b="0" i="0" u="none" strike="noStrike" kern="1200" cap="none" spc="0" normalizeH="0" baseline="3000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st</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December 2024, the reckonable for pension records for 2023 and 2024 changes to</a:t>
            </a:r>
          </a:p>
          <a:p>
            <a:pPr marL="494100" lvl="1">
              <a:lnSpc>
                <a:spcPct val="120000"/>
              </a:lnSpc>
              <a:spcBef>
                <a:spcPts val="1000"/>
              </a:spcBef>
              <a:buClr>
                <a:srgbClr val="B71E42"/>
              </a:buClr>
              <a:buSzPct val="100000"/>
              <a:defRPr/>
            </a:pP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2023:                         52 Change of Status Credits</a:t>
            </a:r>
          </a:p>
          <a:p>
            <a:pPr marL="494100" lvl="1">
              <a:lnSpc>
                <a:spcPct val="120000"/>
              </a:lnSpc>
              <a:spcBef>
                <a:spcPts val="1000"/>
              </a:spcBef>
              <a:buClr>
                <a:srgbClr val="B71E42"/>
              </a:buClr>
              <a:buSzPct val="100000"/>
              <a:defRPr/>
            </a:pP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2024: 1 @Class A </a:t>
            </a:r>
            <a:r>
              <a:rPr lang="en-US" sz="24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  </a:t>
            </a: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 48 Change of Status Credits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Warning: If retiring towards the end of the year, do not have holiday pay due as this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could</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increase the number of weeks @ Class D on your record and could leave no post-retirement weeks in the year: </a:t>
            </a: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if 52 Class D for 2024 then any Class A paid will be cancelled</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F23E8688-9A17-8EF7-BC82-0869F68564DC}"/>
              </a:ext>
            </a:extLst>
          </p:cNvPr>
          <p:cNvSpPr>
            <a:spLocks noGrp="1"/>
          </p:cNvSpPr>
          <p:nvPr>
            <p:ph type="sldNum" sz="quarter" idx="12"/>
          </p:nvPr>
        </p:nvSpPr>
        <p:spPr/>
        <p:txBody>
          <a:bodyPr/>
          <a:lstStyle/>
          <a:p>
            <a:fld id="{475E1560-7126-406C-A531-3A398E8D0EEA}" type="slidenum">
              <a:rPr lang="en-US" smtClean="0"/>
              <a:t>9</a:t>
            </a:fld>
            <a:endParaRPr lang="en-US"/>
          </a:p>
        </p:txBody>
      </p:sp>
    </p:spTree>
    <p:extLst>
      <p:ext uri="{BB962C8B-B14F-4D97-AF65-F5344CB8AC3E}">
        <p14:creationId xmlns:p14="http://schemas.microsoft.com/office/powerpoint/2010/main" val="2473318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QuickStarter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4">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6b61b38-1aaa-49c2-9d10-37e4aac3f016" xsi:nil="true"/>
    <lcf76f155ced4ddcb4097134ff3c332f xmlns="d90f0652-5f85-4e5c-acb0-874136ca6fd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D987FFAB408134EBD276D5D145A068B" ma:contentTypeVersion="10" ma:contentTypeDescription="Create a new document." ma:contentTypeScope="" ma:versionID="eab32f40e9d3c9ca2203a26fa1d9a6a8">
  <xsd:schema xmlns:xsd="http://www.w3.org/2001/XMLSchema" xmlns:xs="http://www.w3.org/2001/XMLSchema" xmlns:p="http://schemas.microsoft.com/office/2006/metadata/properties" xmlns:ns2="d90f0652-5f85-4e5c-acb0-874136ca6fd5" xmlns:ns3="86b61b38-1aaa-49c2-9d10-37e4aac3f016" targetNamespace="http://schemas.microsoft.com/office/2006/metadata/properties" ma:root="true" ma:fieldsID="8a3f7c55d66ecdc77281f4da5d4357d8" ns2:_="" ns3:_="">
    <xsd:import namespace="d90f0652-5f85-4e5c-acb0-874136ca6fd5"/>
    <xsd:import namespace="86b61b38-1aaa-49c2-9d10-37e4aac3f01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0f0652-5f85-4e5c-acb0-874136ca6f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d0509728-31c9-4ac3-934d-712f3fb036c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b61b38-1aaa-49c2-9d10-37e4aac3f01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5bf476b-4c01-4d5f-9434-7697c59e5e5b}" ma:internalName="TaxCatchAll" ma:showField="CatchAllData" ma:web="86b61b38-1aaa-49c2-9d10-37e4aac3f0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55E54B-3E18-4C25-8843-CDA132AA8AE3}">
  <ds:schemaRefs>
    <ds:schemaRef ds:uri="http://schemas.microsoft.com/office/2006/metadata/properties"/>
    <ds:schemaRef ds:uri="http://schemas.microsoft.com/office/infopath/2007/PartnerControls"/>
    <ds:schemaRef ds:uri="86b61b38-1aaa-49c2-9d10-37e4aac3f016"/>
    <ds:schemaRef ds:uri="d90f0652-5f85-4e5c-acb0-874136ca6fd5"/>
  </ds:schemaRefs>
</ds:datastoreItem>
</file>

<file path=customXml/itemProps2.xml><?xml version="1.0" encoding="utf-8"?>
<ds:datastoreItem xmlns:ds="http://schemas.openxmlformats.org/officeDocument/2006/customXml" ds:itemID="{662AFA09-F8D4-46E0-BC2B-827D6562E291}">
  <ds:schemaRefs>
    <ds:schemaRef ds:uri="http://schemas.microsoft.com/sharepoint/v3/contenttype/forms"/>
  </ds:schemaRefs>
</ds:datastoreItem>
</file>

<file path=customXml/itemProps3.xml><?xml version="1.0" encoding="utf-8"?>
<ds:datastoreItem xmlns:ds="http://schemas.openxmlformats.org/officeDocument/2006/customXml" ds:itemID="{704971BC-AA17-4ABA-B671-355D440C6409}"/>
</file>

<file path=docProps/app.xml><?xml version="1.0" encoding="utf-8"?>
<Properties xmlns="http://schemas.openxmlformats.org/officeDocument/2006/extended-properties" xmlns:vt="http://schemas.openxmlformats.org/officeDocument/2006/docPropsVTypes">
  <TotalTime>717</TotalTime>
  <Words>4004</Words>
  <Application>Microsoft Office PowerPoint</Application>
  <PresentationFormat>Widescreen</PresentationFormat>
  <Paragraphs>251</Paragraphs>
  <Slides>35</Slides>
  <Notes>18</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35</vt:i4>
      </vt:variant>
    </vt:vector>
  </HeadingPairs>
  <TitlesOfParts>
    <vt:vector size="46" baseType="lpstr">
      <vt:lpstr>Arial</vt:lpstr>
      <vt:lpstr>Calibri</vt:lpstr>
      <vt:lpstr>Calibri Light</vt:lpstr>
      <vt:lpstr>Gill Sans MT</vt:lpstr>
      <vt:lpstr>Segoe UI</vt:lpstr>
      <vt:lpstr>Segoe UI Light</vt:lpstr>
      <vt:lpstr>Segoe UI Semilight</vt:lpstr>
      <vt:lpstr>Wingdings</vt:lpstr>
      <vt:lpstr>Office Theme</vt:lpstr>
      <vt:lpstr>QuickStarter Theme</vt:lpstr>
      <vt:lpstr>Worksheet</vt:lpstr>
      <vt:lpstr>PRSI &amp; Welfare Pension Presentation Galway University </vt:lpstr>
      <vt:lpstr>There are 3 principal categories of Public Servants</vt:lpstr>
      <vt:lpstr>1. Public Servant employed pre-6th April 1995 (PRSI @Class D)</vt:lpstr>
      <vt:lpstr>Pre-April 1995 retiree:  Welfare Do’s and Don’ts</vt:lpstr>
      <vt:lpstr>Pre-April 1995 retiree:  Welfare Do’s and Don’ts</vt:lpstr>
      <vt:lpstr>Pre-April 1995 retiree:  Welfare Do’s and Don’ts</vt:lpstr>
      <vt:lpstr>Pre-April 1995 retiree:  Welfare Do’s and Don’ts</vt:lpstr>
      <vt:lpstr>Pre-April 1995 retiree:  Welfare Do’s and Don’ts</vt:lpstr>
      <vt:lpstr>Pre-April 1995 retiree:  Welfare Do’s and Don’ts</vt:lpstr>
      <vt:lpstr>Pre-April 1995 retiree:  Welfare Do’s and Don’ts</vt:lpstr>
      <vt:lpstr>PowerPoint Presentation</vt:lpstr>
      <vt:lpstr>Post–Retirement:  Welfare Do’s and Don’ts</vt:lpstr>
      <vt:lpstr>Sample Pre April1995 Retiree case </vt:lpstr>
      <vt:lpstr>PowerPoint Presentation</vt:lpstr>
      <vt:lpstr>PowerPoint Presentation</vt:lpstr>
      <vt:lpstr>PowerPoint Presentation</vt:lpstr>
      <vt:lpstr>PowerPoint Presentation</vt:lpstr>
      <vt:lpstr>PowerPoint Presentation</vt:lpstr>
      <vt:lpstr> 2. Employed commenced 6th April 1995 to 31st December 2012 </vt:lpstr>
      <vt:lpstr> Employed after 5th April 1995 and prior to 31st December 2012 </vt:lpstr>
      <vt:lpstr>Employed after 5th April 1995 and prior to 31st December 2012</vt:lpstr>
      <vt:lpstr>  Potential consequences on not having post-retirement PRSI Contributions or Credits:  Treatment Benefits  </vt:lpstr>
      <vt:lpstr>  Potential consequences on not having post-retirement PRSI Contributions or Credits:  Qualified Adult payment  </vt:lpstr>
      <vt:lpstr>  Potential consequences on not having post-retirement PRSI Contributions or Credits:  Survivors Contributory Pension  </vt:lpstr>
      <vt:lpstr>  Potential consequences on not having post-retirement PRSI Contributions or Credits:  Survivors Contributory Pension  </vt:lpstr>
      <vt:lpstr>Employed since 1st January 2013</vt:lpstr>
      <vt:lpstr>Employed since 1st January 2013</vt:lpstr>
      <vt:lpstr>State Pension Contributory qualification conditions when dob is 1968+  </vt:lpstr>
      <vt:lpstr> Employed since 1st January 2013 </vt:lpstr>
      <vt:lpstr> General rules on Welfare Benefits and Pensions </vt:lpstr>
      <vt:lpstr>General rules on Occupational Injury and Disablement Benefit </vt:lpstr>
      <vt:lpstr>PowerPoint Presentation</vt:lpstr>
      <vt:lpstr>PowerPoint Presentation</vt:lpstr>
      <vt:lpstr>In Summary</vt:lpstr>
      <vt:lpstr>Q&amp;A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There are 3 principal categories of retired Prison Officers</dc:title>
  <dc:creator>Brendan Casey</dc:creator>
  <cp:lastModifiedBy>Costello, Karen</cp:lastModifiedBy>
  <cp:revision>12</cp:revision>
  <cp:lastPrinted>2023-11-29T15:22:09Z</cp:lastPrinted>
  <dcterms:created xsi:type="dcterms:W3CDTF">2023-11-24T17:37:41Z</dcterms:created>
  <dcterms:modified xsi:type="dcterms:W3CDTF">2023-11-30T08:16:43Z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0x0101000D987FFAB408134EBD276D5D145A068B</vt:lpwstr>
  </property>
</Properties>
</file>