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sldIdLst>
    <p:sldId id="265" r:id="rId2"/>
    <p:sldId id="264" r:id="rId3"/>
    <p:sldId id="268" r:id="rId4"/>
    <p:sldId id="26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BDD5"/>
    <a:srgbClr val="A5D8E2"/>
    <a:srgbClr val="A4D1E5"/>
    <a:srgbClr val="BBE2E3"/>
    <a:srgbClr val="304554"/>
    <a:srgbClr val="000000"/>
    <a:srgbClr val="25406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1" d="100"/>
          <a:sy n="51" d="100"/>
        </p:scale>
        <p:origin x="-90" y="-522"/>
      </p:cViewPr>
      <p:guideLst>
        <p:guide orient="horz" pos="2160"/>
        <p:guide pos="5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9FC568-31D5-4A45-ACB2-B380BC160A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5EAFE4-8A9B-4610-8EA0-02998FDC6731}" type="slidenum">
              <a:rPr lang="en-US"/>
              <a:pPr/>
              <a:t>1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036140-1829-459B-AFBA-D840630195DD}" type="slidenum">
              <a:rPr lang="en-US"/>
              <a:pPr/>
              <a:t>2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574675" y="0"/>
            <a:ext cx="7959725" cy="3962400"/>
          </a:xfrm>
        </p:spPr>
        <p:txBody>
          <a:bodyPr tIns="0"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574675" y="4267200"/>
            <a:ext cx="7959725" cy="1066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6850" y="0"/>
            <a:ext cx="1989138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675" y="0"/>
            <a:ext cx="5819775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1981200"/>
            <a:ext cx="3903663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738" y="1981200"/>
            <a:ext cx="390525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School Institute Name to go here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6388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04554"/>
                </a:solidFill>
                <a:latin typeface="+mn-lt"/>
              </a:defRPr>
            </a:lvl1pPr>
          </a:lstStyle>
          <a:p>
            <a:r>
              <a:rPr lang="en-US"/>
              <a:t>School Institute Name to go here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0"/>
            <a:ext cx="796131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2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1981200"/>
            <a:ext cx="7961313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rgbClr val="304554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304554"/>
          </a:solidFill>
          <a:latin typeface="Times New Roman" pitchFamily="18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304554"/>
          </a:solidFill>
          <a:latin typeface="Times New Roman" pitchFamily="18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304554"/>
          </a:solidFill>
          <a:latin typeface="Times New Roman" pitchFamily="18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304554"/>
          </a:solidFill>
          <a:latin typeface="Times New Roman" pitchFamily="18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304554"/>
          </a:solidFill>
          <a:latin typeface="Times New Roman" pitchFamily="18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304554"/>
          </a:solidFill>
          <a:latin typeface="Times New Roman" pitchFamily="18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304554"/>
          </a:solidFill>
          <a:latin typeface="Times New Roman" pitchFamily="18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304554"/>
          </a:solidFill>
          <a:latin typeface="Times New Roman" pitchFamily="18" charset="0"/>
          <a:ea typeface="ＭＳ Ｐゴシック" pitchFamily="1" charset="-128"/>
        </a:defRPr>
      </a:lvl9pPr>
    </p:titleStyle>
    <p:bodyStyle>
      <a:lvl1pPr marL="342900" indent="-342900" algn="l" rtl="0" fontAlgn="base">
        <a:spcBef>
          <a:spcPct val="0"/>
        </a:spcBef>
        <a:spcAft>
          <a:spcPts val="900"/>
        </a:spcAft>
        <a:buChar char="•"/>
        <a:defRPr sz="2400">
          <a:solidFill>
            <a:srgbClr val="30455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ts val="900"/>
        </a:spcAft>
        <a:buChar char="–"/>
        <a:defRPr sz="2400">
          <a:solidFill>
            <a:srgbClr val="304554"/>
          </a:solidFill>
          <a:latin typeface="+mn-lt"/>
          <a:ea typeface="+mn-ea"/>
        </a:defRPr>
      </a:lvl2pPr>
      <a:lvl3pPr marL="1143000" indent="-228600" algn="l" rtl="0" fontAlgn="base">
        <a:spcBef>
          <a:spcPct val="0"/>
        </a:spcBef>
        <a:spcAft>
          <a:spcPts val="900"/>
        </a:spcAft>
        <a:buChar char="•"/>
        <a:defRPr sz="2100">
          <a:solidFill>
            <a:srgbClr val="304554"/>
          </a:solidFill>
          <a:latin typeface="+mn-lt"/>
          <a:ea typeface="+mn-ea"/>
        </a:defRPr>
      </a:lvl3pPr>
      <a:lvl4pPr marL="1562100" indent="-228600" algn="l" rtl="0" fontAlgn="base">
        <a:spcBef>
          <a:spcPct val="0"/>
        </a:spcBef>
        <a:spcAft>
          <a:spcPts val="900"/>
        </a:spcAft>
        <a:buChar char="–"/>
        <a:defRPr>
          <a:solidFill>
            <a:srgbClr val="304554"/>
          </a:solidFill>
          <a:latin typeface="+mn-lt"/>
          <a:ea typeface="+mn-ea"/>
        </a:defRPr>
      </a:lvl4pPr>
      <a:lvl5pPr marL="1981200" indent="-228600" algn="l" rtl="0" fontAlgn="base">
        <a:spcBef>
          <a:spcPct val="0"/>
        </a:spcBef>
        <a:spcAft>
          <a:spcPts val="900"/>
        </a:spcAft>
        <a:buChar char="»"/>
        <a:defRPr sz="1600">
          <a:solidFill>
            <a:srgbClr val="304554"/>
          </a:solidFill>
          <a:latin typeface="+mn-lt"/>
          <a:ea typeface="+mn-ea"/>
        </a:defRPr>
      </a:lvl5pPr>
      <a:lvl6pPr marL="2438400" indent="-228600" algn="l" rtl="0" fontAlgn="base">
        <a:spcBef>
          <a:spcPct val="0"/>
        </a:spcBef>
        <a:spcAft>
          <a:spcPts val="900"/>
        </a:spcAft>
        <a:buChar char="»"/>
        <a:defRPr sz="1600">
          <a:solidFill>
            <a:srgbClr val="304554"/>
          </a:solidFill>
          <a:latin typeface="+mn-lt"/>
          <a:ea typeface="+mn-ea"/>
        </a:defRPr>
      </a:lvl6pPr>
      <a:lvl7pPr marL="2895600" indent="-228600" algn="l" rtl="0" fontAlgn="base">
        <a:spcBef>
          <a:spcPct val="0"/>
        </a:spcBef>
        <a:spcAft>
          <a:spcPts val="900"/>
        </a:spcAft>
        <a:buChar char="»"/>
        <a:defRPr sz="1600">
          <a:solidFill>
            <a:srgbClr val="304554"/>
          </a:solidFill>
          <a:latin typeface="+mn-lt"/>
          <a:ea typeface="+mn-ea"/>
        </a:defRPr>
      </a:lvl7pPr>
      <a:lvl8pPr marL="3352800" indent="-228600" algn="l" rtl="0" fontAlgn="base">
        <a:spcBef>
          <a:spcPct val="0"/>
        </a:spcBef>
        <a:spcAft>
          <a:spcPts val="900"/>
        </a:spcAft>
        <a:buChar char="»"/>
        <a:defRPr sz="1600">
          <a:solidFill>
            <a:srgbClr val="304554"/>
          </a:solidFill>
          <a:latin typeface="+mn-lt"/>
          <a:ea typeface="+mn-ea"/>
        </a:defRPr>
      </a:lvl8pPr>
      <a:lvl9pPr marL="3810000" indent="-228600" algn="l" rtl="0" fontAlgn="base">
        <a:spcBef>
          <a:spcPct val="0"/>
        </a:spcBef>
        <a:spcAft>
          <a:spcPts val="900"/>
        </a:spcAft>
        <a:buChar char="»"/>
        <a:defRPr sz="1600">
          <a:solidFill>
            <a:srgbClr val="304554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edmond.oreilly@nuigalway.ie" TargetMode="External"/><Relationship Id="rId4" Type="http://schemas.openxmlformats.org/officeDocument/2006/relationships/hyperlink" Target="mailto:Eoghan.clifford@nuigalway.i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SC_1063co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28488" y="4437112"/>
            <a:ext cx="3636000" cy="110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b="1" dirty="0" smtClean="0"/>
              <a:t>Civil Engineering</a:t>
            </a:r>
            <a:endParaRPr lang="en-US" b="1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4675" y="0"/>
            <a:ext cx="7959725" cy="3356992"/>
          </a:xfrm>
          <a:noFill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7000" dirty="0" smtClean="0"/>
              <a:t>NUI Galway/EPA Water Research Facility</a:t>
            </a:r>
            <a:endParaRPr lang="en-US" sz="700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4318000"/>
            <a:ext cx="4501381" cy="1271240"/>
          </a:xfrm>
          <a:solidFill>
            <a:schemeClr val="accent1">
              <a:alpha val="90000"/>
            </a:schemeClr>
          </a:solidFill>
        </p:spPr>
        <p:txBody>
          <a:bodyPr/>
          <a:lstStyle/>
          <a:p>
            <a:pPr eaLnBrk="0" hangingPunct="0">
              <a:lnSpc>
                <a:spcPct val="105000"/>
              </a:lnSpc>
            </a:pPr>
            <a:r>
              <a:rPr lang="en-US" sz="1500" b="1" u="sng" dirty="0" smtClean="0">
                <a:solidFill>
                  <a:srgbClr val="254063"/>
                </a:solidFill>
              </a:rPr>
              <a:t>Contacts:</a:t>
            </a:r>
            <a:endParaRPr lang="en-US" sz="1300" b="1" u="sng" dirty="0">
              <a:solidFill>
                <a:srgbClr val="254063"/>
              </a:solidFill>
            </a:endParaRPr>
          </a:p>
          <a:p>
            <a:pPr eaLnBrk="0" hangingPunct="0">
              <a:lnSpc>
                <a:spcPct val="105000"/>
              </a:lnSpc>
            </a:pPr>
            <a:r>
              <a:rPr lang="en-US" sz="1300" b="1" dirty="0" smtClean="0">
                <a:solidFill>
                  <a:srgbClr val="254063"/>
                </a:solidFill>
              </a:rPr>
              <a:t>Eoghan Clifford, Edmond O’Reilly</a:t>
            </a:r>
          </a:p>
          <a:p>
            <a:pPr eaLnBrk="0" hangingPunct="0">
              <a:lnSpc>
                <a:spcPct val="105000"/>
              </a:lnSpc>
            </a:pPr>
            <a:r>
              <a:rPr lang="en-US" sz="1300" b="1" dirty="0" smtClean="0">
                <a:solidFill>
                  <a:srgbClr val="254063"/>
                </a:solidFill>
              </a:rPr>
              <a:t>091 492219/091 492762</a:t>
            </a:r>
          </a:p>
          <a:p>
            <a:pPr eaLnBrk="0" hangingPunct="0">
              <a:lnSpc>
                <a:spcPct val="105000"/>
              </a:lnSpc>
            </a:pPr>
            <a:r>
              <a:rPr lang="en-US" sz="1300" dirty="0" smtClean="0">
                <a:solidFill>
                  <a:srgbClr val="254063"/>
                </a:solidFill>
                <a:hlinkClick r:id="rId4"/>
              </a:rPr>
              <a:t>eoghan.clifford@nuigalway.ie</a:t>
            </a:r>
            <a:r>
              <a:rPr lang="en-US" sz="1300" dirty="0" smtClean="0">
                <a:solidFill>
                  <a:srgbClr val="254063"/>
                </a:solidFill>
              </a:rPr>
              <a:t>; </a:t>
            </a:r>
            <a:r>
              <a:rPr lang="en-US" sz="1300" dirty="0" smtClean="0">
                <a:solidFill>
                  <a:srgbClr val="254063"/>
                </a:solidFill>
                <a:hlinkClick r:id="rId5"/>
              </a:rPr>
              <a:t>edmond.oreilly@nuigalway.ie</a:t>
            </a:r>
            <a:r>
              <a:rPr lang="en-US" sz="1300" dirty="0" smtClean="0">
                <a:solidFill>
                  <a:srgbClr val="254063"/>
                </a:solidFill>
              </a:rPr>
              <a:t> </a:t>
            </a:r>
          </a:p>
          <a:p>
            <a:pPr eaLnBrk="0" hangingPunct="0">
              <a:lnSpc>
                <a:spcPct val="105000"/>
              </a:lnSpc>
            </a:pPr>
            <a:endParaRPr lang="en-US" sz="1300" dirty="0" smtClean="0">
              <a:solidFill>
                <a:srgbClr val="254063"/>
              </a:solidFill>
            </a:endParaRP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6066000"/>
            <a:ext cx="1009230" cy="52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b="1" dirty="0" smtClean="0"/>
              <a:t>Civil Engineering</a:t>
            </a:r>
            <a:endParaRPr lang="en-US" b="1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research facility (WRF) </a:t>
            </a:r>
            <a:br>
              <a:rPr lang="en-US" dirty="0" smtClean="0"/>
            </a:br>
            <a:r>
              <a:rPr lang="en-US" dirty="0" smtClean="0"/>
              <a:t>Facilities Overview</a:t>
            </a:r>
            <a:endParaRPr lang="en-US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01675" y="61753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6" name="Picture 2" descr="DSC_1063co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42" y="2060848"/>
            <a:ext cx="903406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 bwMode="auto">
          <a:xfrm>
            <a:off x="3491880" y="2276872"/>
            <a:ext cx="1944216" cy="1728192"/>
          </a:xfrm>
          <a:prstGeom prst="ellipse">
            <a:avLst/>
          </a:prstGeom>
          <a:noFill/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Down Arrow 7"/>
          <p:cNvSpPr/>
          <p:nvPr/>
        </p:nvSpPr>
        <p:spPr bwMode="auto">
          <a:xfrm>
            <a:off x="4211960" y="4005064"/>
            <a:ext cx="504056" cy="1152128"/>
          </a:xfrm>
          <a:prstGeom prst="downArrow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5229200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 smtClean="0">
                <a:solidFill>
                  <a:srgbClr val="000000"/>
                </a:solidFill>
              </a:rPr>
              <a:t>PFBR system</a:t>
            </a:r>
            <a:endParaRPr lang="en-IE" b="1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292080" y="2429272"/>
            <a:ext cx="1584176" cy="1728192"/>
          </a:xfrm>
          <a:prstGeom prst="ellipse">
            <a:avLst/>
          </a:prstGeom>
          <a:noFill/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>
            <a:off x="5868144" y="4149080"/>
            <a:ext cx="504056" cy="1080120"/>
          </a:xfrm>
          <a:prstGeom prst="downArrow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11960" y="5301208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rgbClr val="000000"/>
                </a:solidFill>
              </a:rPr>
              <a:t>2 x primary settlement tanks + balance tank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1691680" y="2852936"/>
            <a:ext cx="1584176" cy="1728192"/>
          </a:xfrm>
          <a:prstGeom prst="ellipse">
            <a:avLst/>
          </a:prstGeom>
          <a:noFill/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2267744" y="4572744"/>
            <a:ext cx="504056" cy="656456"/>
          </a:xfrm>
          <a:prstGeom prst="downArrow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Down Arrow 14"/>
          <p:cNvSpPr/>
          <p:nvPr/>
        </p:nvSpPr>
        <p:spPr bwMode="auto">
          <a:xfrm rot="10800000">
            <a:off x="899592" y="2276872"/>
            <a:ext cx="504056" cy="720080"/>
          </a:xfrm>
          <a:prstGeom prst="downArrow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7380312" y="2708920"/>
            <a:ext cx="1584176" cy="1728192"/>
          </a:xfrm>
          <a:prstGeom prst="ellipse">
            <a:avLst/>
          </a:prstGeom>
          <a:noFill/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7956376" y="4428728"/>
            <a:ext cx="504056" cy="800472"/>
          </a:xfrm>
          <a:prstGeom prst="downArrow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00192" y="5380672"/>
            <a:ext cx="27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 smtClean="0">
                <a:solidFill>
                  <a:srgbClr val="000000"/>
                </a:solidFill>
              </a:rPr>
              <a:t>Other pilot-scale </a:t>
            </a:r>
          </a:p>
          <a:p>
            <a:pPr algn="ctr"/>
            <a:r>
              <a:rPr lang="en-IE" b="1" dirty="0" smtClean="0">
                <a:solidFill>
                  <a:srgbClr val="000000"/>
                </a:solidFill>
              </a:rPr>
              <a:t>research</a:t>
            </a:r>
            <a:endParaRPr lang="en-IE" b="1" dirty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5576" y="5157192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 smtClean="0">
                <a:solidFill>
                  <a:srgbClr val="000000"/>
                </a:solidFill>
              </a:rPr>
              <a:t>Tertiary treatment processes</a:t>
            </a:r>
            <a:endParaRPr lang="en-IE" b="1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7504" y="1517883"/>
            <a:ext cx="212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 smtClean="0">
                <a:solidFill>
                  <a:srgbClr val="000000"/>
                </a:solidFill>
              </a:rPr>
              <a:t>Control </a:t>
            </a:r>
          </a:p>
          <a:p>
            <a:pPr algn="ctr"/>
            <a:r>
              <a:rPr lang="en-IE" b="1" dirty="0" smtClean="0">
                <a:solidFill>
                  <a:srgbClr val="000000"/>
                </a:solidFill>
              </a:rPr>
              <a:t>cabin</a:t>
            </a:r>
            <a:endParaRPr lang="en-IE" b="1" dirty="0">
              <a:solidFill>
                <a:srgbClr val="000000"/>
              </a:solidFill>
            </a:endParaRPr>
          </a:p>
        </p:txBody>
      </p:sp>
      <p:sp>
        <p:nvSpPr>
          <p:cNvPr id="21" name="Down Arrow 20"/>
          <p:cNvSpPr/>
          <p:nvPr/>
        </p:nvSpPr>
        <p:spPr bwMode="auto">
          <a:xfrm rot="17570631">
            <a:off x="4474324" y="3138502"/>
            <a:ext cx="560506" cy="3441848"/>
          </a:xfrm>
          <a:prstGeom prst="downArrow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/>
      <p:bldP spid="9" grpId="1"/>
      <p:bldP spid="10" grpId="0" animBg="1"/>
      <p:bldP spid="10" grpId="1" animBg="1"/>
      <p:bldP spid="11" grpId="0" animBg="1"/>
      <p:bldP spid="11" grpId="1" animBg="1"/>
      <p:bldP spid="12" grpId="0"/>
      <p:bldP spid="12" grpId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/>
      <p:bldP spid="18" grpId="1"/>
      <p:bldP spid="19" grpId="0"/>
      <p:bldP spid="19" grpId="1"/>
      <p:bldP spid="20" grpId="0"/>
      <p:bldP spid="20" grpId="1"/>
      <p:bldP spid="21" grpId="0" animBg="1"/>
      <p:bldP spid="2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716016" y="6309320"/>
            <a:ext cx="41433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en-IE" sz="1400" b="1" dirty="0"/>
              <a:t>Human Machine Interface</a:t>
            </a:r>
            <a:endParaRPr lang="en-GB" sz="900" b="1" dirty="0"/>
          </a:p>
        </p:txBody>
      </p:sp>
      <p:pic>
        <p:nvPicPr>
          <p:cNvPr id="8" name="Picture 2" descr="DSC_1063co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42" y="1484784"/>
            <a:ext cx="903406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 bwMode="auto">
          <a:xfrm>
            <a:off x="467544" y="1988840"/>
            <a:ext cx="1008112" cy="792088"/>
          </a:xfrm>
          <a:prstGeom prst="ellipse">
            <a:avLst/>
          </a:prstGeom>
          <a:noFill/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1187624" y="2564904"/>
            <a:ext cx="3168352" cy="1368152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pic>
        <p:nvPicPr>
          <p:cNvPr id="69636" name="Picture 7" descr="E:\DCIM\100K7440\100_691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2564904"/>
            <a:ext cx="4788024" cy="37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9424" y="4163343"/>
            <a:ext cx="4132536" cy="2650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IE" sz="24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Calibri" pitchFamily="34" charset="0"/>
              </a:rPr>
              <a:t>  </a:t>
            </a:r>
            <a:r>
              <a:rPr lang="en-IE" sz="2000" dirty="0"/>
              <a:t>Human Machine Interface</a:t>
            </a:r>
          </a:p>
          <a:p>
            <a:pPr eaLnBrk="0" hangingPunct="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IE" sz="2000" dirty="0"/>
              <a:t>  Full automation of plant </a:t>
            </a:r>
          </a:p>
          <a:p>
            <a:pPr eaLnBrk="0" hangingPunct="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IE" sz="2000" dirty="0"/>
              <a:t>  Live readings from all sensors</a:t>
            </a:r>
          </a:p>
          <a:p>
            <a:pPr eaLnBrk="0" hangingPunct="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IE" sz="2000" dirty="0"/>
              <a:t>  Data logging</a:t>
            </a:r>
          </a:p>
          <a:p>
            <a:pPr eaLnBrk="0" hangingPunct="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IE" sz="2000" dirty="0"/>
              <a:t>  Remote interrogation/operation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74675" y="0"/>
            <a:ext cx="8569325" cy="18002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30455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0455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Water research facility (WRF) </a:t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0455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0455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Facilities Overview (remote control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30455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&amp; monitoring)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30455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SC_1063co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42" y="1412776"/>
            <a:ext cx="903406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DSC_1070co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789040"/>
            <a:ext cx="353093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Oval 19"/>
          <p:cNvSpPr/>
          <p:nvPr/>
        </p:nvSpPr>
        <p:spPr bwMode="auto">
          <a:xfrm>
            <a:off x="1835696" y="2250321"/>
            <a:ext cx="1584176" cy="1728192"/>
          </a:xfrm>
          <a:prstGeom prst="ellipse">
            <a:avLst/>
          </a:prstGeom>
          <a:noFill/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3203848" y="3573016"/>
            <a:ext cx="2232248" cy="1224136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07504" y="4092748"/>
            <a:ext cx="504056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sz="2000" dirty="0" smtClean="0"/>
              <a:t> Plug and play design</a:t>
            </a:r>
          </a:p>
          <a:p>
            <a:pPr>
              <a:buFont typeface="Arial" pitchFamily="34" charset="0"/>
              <a:buChar char="•"/>
            </a:pPr>
            <a:r>
              <a:rPr lang="en-IE" sz="2000" dirty="0" smtClean="0"/>
              <a:t> Fully automated</a:t>
            </a:r>
          </a:p>
          <a:p>
            <a:pPr>
              <a:buFont typeface="Arial" pitchFamily="34" charset="0"/>
              <a:buChar char="•"/>
            </a:pPr>
            <a:r>
              <a:rPr lang="en-IE" sz="2000" dirty="0" smtClean="0"/>
              <a:t> Manual and automatic sampling </a:t>
            </a:r>
          </a:p>
          <a:p>
            <a:pPr>
              <a:buFont typeface="Arial" pitchFamily="34" charset="0"/>
              <a:buChar char="•"/>
            </a:pPr>
            <a:r>
              <a:rPr lang="en-IE" sz="2000" dirty="0" smtClean="0"/>
              <a:t> Media filtration (e.g. sand , AC …); adsorption columns; disinfection</a:t>
            </a:r>
          </a:p>
          <a:p>
            <a:pPr>
              <a:buFont typeface="Arial" pitchFamily="34" charset="0"/>
              <a:buChar char="•"/>
            </a:pPr>
            <a:r>
              <a:rPr lang="en-IE" sz="2000" dirty="0" smtClean="0"/>
              <a:t> Trial of novel technologies</a:t>
            </a:r>
            <a:r>
              <a:rPr lang="en-IE" dirty="0" smtClean="0"/>
              <a:t>	</a:t>
            </a:r>
            <a:endParaRPr lang="en-IE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74675" y="0"/>
            <a:ext cx="8569325" cy="18002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0" kern="0" dirty="0">
              <a:solidFill>
                <a:srgbClr val="304554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0455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Water research facility (WRF) </a:t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0455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0455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Facilities Overview (tertiary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30455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treatment systems)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30455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7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116</Words>
  <Application>Microsoft Office PowerPoint</Application>
  <PresentationFormat>On-screen Show (4:3)</PresentationFormat>
  <Paragraphs>32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 Presentation</vt:lpstr>
      <vt:lpstr>NUI Galway/EPA Water Research Facility</vt:lpstr>
      <vt:lpstr>Water research facility (WRF)  Facilities Overview</vt:lpstr>
      <vt:lpstr>Slide 3</vt:lpstr>
      <vt:lpstr>Slide 4</vt:lpstr>
    </vt:vector>
  </TitlesOfParts>
  <Company>BFK Strategic Design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BFK Strategic Design Ltd</dc:creator>
  <cp:lastModifiedBy>Eoghan Clifford</cp:lastModifiedBy>
  <cp:revision>44</cp:revision>
  <dcterms:created xsi:type="dcterms:W3CDTF">2009-04-28T13:07:38Z</dcterms:created>
  <dcterms:modified xsi:type="dcterms:W3CDTF">2011-04-12T09:13:42Z</dcterms:modified>
</cp:coreProperties>
</file>