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361" r:id="rId3"/>
    <p:sldId id="262" r:id="rId4"/>
    <p:sldId id="351" r:id="rId5"/>
    <p:sldId id="260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49" r:id="rId16"/>
  </p:sldIdLst>
  <p:sldSz cx="9144000" cy="6858000" type="screen4x3"/>
  <p:notesSz cx="6805613" cy="9944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823C"/>
    <a:srgbClr val="3E6FD2"/>
    <a:srgbClr val="3166CF"/>
    <a:srgbClr val="2D5EC1"/>
    <a:srgbClr val="BDDEFF"/>
    <a:srgbClr val="99CCFF"/>
    <a:srgbClr val="808080"/>
    <a:srgbClr val="ECF852"/>
    <a:srgbClr val="ECFC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3" autoAdjust="0"/>
    <p:restoredTop sz="72272" autoAdjust="0"/>
  </p:normalViewPr>
  <p:slideViewPr>
    <p:cSldViewPr>
      <p:cViewPr>
        <p:scale>
          <a:sx n="100" d="100"/>
          <a:sy n="100" d="100"/>
        </p:scale>
        <p:origin x="-327" y="-5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184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184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DF9B60C-59B5-4907-AF0A-4BFB9B35AE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596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184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3" y="4723170"/>
            <a:ext cx="5445127" cy="4475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184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C01D6C8-CE3B-4200-B90A-165F743AA8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1093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3993" indent="-28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4605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2446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60288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8129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5971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33813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91655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27614EB7-E8F2-4882-87E1-2F7F07192ACB}" type="slidenum">
              <a:rPr lang="en-GB">
                <a:solidFill>
                  <a:schemeClr val="tx1"/>
                </a:solidFill>
                <a:latin typeface="Arial" pitchFamily="34" charset="0"/>
              </a:rPr>
              <a:pPr eaLnBrk="1" hangingPunct="1"/>
              <a:t>1</a:t>
            </a:fld>
            <a:endParaRPr lang="en-GB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1379" name="Rectangle 7"/>
          <p:cNvSpPr txBox="1">
            <a:spLocks noGrp="1" noChangeArrowheads="1"/>
          </p:cNvSpPr>
          <p:nvPr/>
        </p:nvSpPr>
        <p:spPr bwMode="auto">
          <a:xfrm>
            <a:off x="3855772" y="9460651"/>
            <a:ext cx="2930768" cy="46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63" tIns="46332" rIns="92663" bIns="46332" anchor="b"/>
          <a:lstStyle>
            <a:lvl1pPr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r"/>
            <a:fld id="{673BCFCF-EAFA-4B58-A327-C6B509FA2F53}" type="slidenum">
              <a:rPr lang="en-US">
                <a:solidFill>
                  <a:schemeClr val="tx1"/>
                </a:solidFill>
                <a:latin typeface="Times New Roman" pitchFamily="18" charset="0"/>
              </a:rPr>
              <a:pPr algn="r"/>
              <a:t>1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13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74700"/>
            <a:ext cx="4962525" cy="3722688"/>
          </a:xfrm>
          <a:ln/>
        </p:spPr>
      </p:sp>
      <p:sp>
        <p:nvSpPr>
          <p:cNvPr id="1013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005" y="4732711"/>
            <a:ext cx="4936533" cy="4495758"/>
          </a:xfrm>
          <a:noFill/>
        </p:spPr>
        <p:txBody>
          <a:bodyPr lIns="92663" tIns="46332" rIns="92663" bIns="46332"/>
          <a:lstStyle/>
          <a:p>
            <a:pPr marL="228921" indent="-228921" eaLnBrk="1" hangingPunct="1">
              <a:buFontTx/>
              <a:buAutoNum type="arabicPeriod"/>
            </a:pPr>
            <a:r>
              <a:rPr lang="en-GB" dirty="0" smtClean="0"/>
              <a:t>Course based on DG INFSO materials; DG BUDG, contacts with OLAF; meetings with PO/FO</a:t>
            </a:r>
          </a:p>
          <a:p>
            <a:pPr marL="228921" indent="-228921" eaLnBrk="1" hangingPunct="1">
              <a:buFontTx/>
              <a:buAutoNum type="arabicPeriod"/>
            </a:pPr>
            <a:r>
              <a:rPr lang="en-GB" dirty="0" smtClean="0"/>
              <a:t>Biggest challenge   - M.4 Horizontal unit – what we do – reporting AAR; </a:t>
            </a:r>
            <a:r>
              <a:rPr lang="en-GB" dirty="0" err="1" smtClean="0"/>
              <a:t>Qreport</a:t>
            </a:r>
            <a:r>
              <a:rPr lang="en-GB" dirty="0" smtClean="0"/>
              <a:t>; ARA; contact with CoA; Colleagues from M.1 – ex-pot audit; may sound hilarious – we are there </a:t>
            </a:r>
            <a:r>
              <a:rPr lang="en-GB" u="sng" dirty="0" smtClean="0"/>
              <a:t>to learn from you</a:t>
            </a:r>
            <a:r>
              <a:rPr lang="en-GB" dirty="0" smtClean="0"/>
              <a:t>!!!</a:t>
            </a:r>
          </a:p>
          <a:p>
            <a:pPr marL="228921" indent="-228921" eaLnBrk="1" hangingPunct="1">
              <a:buFontTx/>
              <a:buAutoNum type="arabicPeriod"/>
            </a:pPr>
            <a:r>
              <a:rPr lang="en-GB" dirty="0" smtClean="0"/>
              <a:t>Introduction  + CB+MD+ DC</a:t>
            </a:r>
          </a:p>
          <a:p>
            <a:pPr marL="228921" indent="-228921"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3993" indent="-28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4605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2446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60288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8129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5971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33813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91655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DD06ABE1-F0AD-4E2A-BFA5-CDA48956B21F}" type="slidenum">
              <a:rPr lang="en-GB">
                <a:solidFill>
                  <a:schemeClr val="tx1"/>
                </a:solidFill>
                <a:latin typeface="Arial" pitchFamily="34" charset="0"/>
              </a:rPr>
              <a:pPr eaLnBrk="1" hangingPunct="1"/>
              <a:t>10</a:t>
            </a:fld>
            <a:endParaRPr lang="en-GB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3427" name="Rectangle 7"/>
          <p:cNvSpPr txBox="1">
            <a:spLocks noGrp="1" noChangeArrowheads="1"/>
          </p:cNvSpPr>
          <p:nvPr/>
        </p:nvSpPr>
        <p:spPr bwMode="auto">
          <a:xfrm>
            <a:off x="3855772" y="9460651"/>
            <a:ext cx="2930768" cy="46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63" tIns="46332" rIns="92663" bIns="46332" anchor="b"/>
          <a:lstStyle>
            <a:lvl1pPr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r"/>
            <a:fld id="{69FE58E6-2414-4018-B411-3AA803ADB816}" type="slidenum">
              <a:rPr lang="en-US">
                <a:solidFill>
                  <a:schemeClr val="tx1"/>
                </a:solidFill>
                <a:latin typeface="Times New Roman" pitchFamily="18" charset="0"/>
              </a:rPr>
              <a:pPr algn="r"/>
              <a:t>10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34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74700"/>
            <a:ext cx="4962525" cy="3722688"/>
          </a:xfrm>
          <a:ln/>
        </p:spPr>
      </p:sp>
      <p:sp>
        <p:nvSpPr>
          <p:cNvPr id="1034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005" y="4732711"/>
            <a:ext cx="4936533" cy="2115089"/>
          </a:xfrm>
          <a:noFill/>
        </p:spPr>
        <p:txBody>
          <a:bodyPr lIns="92663" tIns="46332" rIns="92663" bIns="46332"/>
          <a:lstStyle/>
          <a:p>
            <a:pPr marL="228921" indent="-228921" eaLnBrk="1" hangingPunct="1"/>
            <a:r>
              <a:rPr lang="en-GB" u="sng" smtClean="0"/>
              <a:t>FRAUD RISK Does Exist in this house -+ SMES the most vulnerable from our experience who are more prone to fraud risk than larger organisations such as universities or industrial companies.</a:t>
            </a:r>
            <a:r>
              <a:rPr lang="en-GB" smtClean="0"/>
              <a:t> </a:t>
            </a:r>
            <a:endParaRPr lang="en-GB" u="sng" smtClean="0"/>
          </a:p>
          <a:p>
            <a:pPr marL="228921" indent="-228921" eaLnBrk="1" hangingPunct="1"/>
            <a:endParaRPr lang="en-GB" u="sng" smtClean="0"/>
          </a:p>
          <a:p>
            <a:pPr marL="228921" indent="-228921" eaLnBrk="1" hangingPunct="1"/>
            <a:r>
              <a:rPr lang="en-GB" u="sng" smtClean="0"/>
              <a:t>Indicators (red flags)</a:t>
            </a:r>
            <a:r>
              <a:rPr lang="en-GB" smtClean="0"/>
              <a:t> of potential fraud and information sources – might not be the same for eveybody</a:t>
            </a:r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3993" indent="-28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4605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2446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60288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8129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5971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33813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91655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DD06ABE1-F0AD-4E2A-BFA5-CDA48956B21F}" type="slidenum">
              <a:rPr lang="en-GB">
                <a:solidFill>
                  <a:schemeClr val="tx1"/>
                </a:solidFill>
                <a:latin typeface="Arial" pitchFamily="34" charset="0"/>
              </a:rPr>
              <a:pPr eaLnBrk="1" hangingPunct="1"/>
              <a:t>11</a:t>
            </a:fld>
            <a:endParaRPr lang="en-GB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3427" name="Rectangle 7"/>
          <p:cNvSpPr txBox="1">
            <a:spLocks noGrp="1" noChangeArrowheads="1"/>
          </p:cNvSpPr>
          <p:nvPr/>
        </p:nvSpPr>
        <p:spPr bwMode="auto">
          <a:xfrm>
            <a:off x="3855772" y="9460651"/>
            <a:ext cx="2930768" cy="46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63" tIns="46332" rIns="92663" bIns="46332" anchor="b"/>
          <a:lstStyle>
            <a:lvl1pPr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r"/>
            <a:fld id="{69FE58E6-2414-4018-B411-3AA803ADB816}" type="slidenum">
              <a:rPr lang="en-US">
                <a:solidFill>
                  <a:schemeClr val="tx1"/>
                </a:solidFill>
                <a:latin typeface="Times New Roman" pitchFamily="18" charset="0"/>
              </a:rPr>
              <a:pPr algn="r"/>
              <a:t>11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34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74700"/>
            <a:ext cx="4962525" cy="3722688"/>
          </a:xfrm>
          <a:ln/>
        </p:spPr>
      </p:sp>
      <p:sp>
        <p:nvSpPr>
          <p:cNvPr id="1034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005" y="4732711"/>
            <a:ext cx="4936533" cy="2115089"/>
          </a:xfrm>
          <a:noFill/>
        </p:spPr>
        <p:txBody>
          <a:bodyPr lIns="92663" tIns="46332" rIns="92663" bIns="46332"/>
          <a:lstStyle/>
          <a:p>
            <a:pPr marL="228921" indent="-228921" eaLnBrk="1" hangingPunct="1"/>
            <a:r>
              <a:rPr lang="en-GB" u="sng" smtClean="0"/>
              <a:t>FRAUD RISK Does Exist in this house -+ SMES the most vulnerable from our experience who are more prone to fraud risk than larger organisations such as universities or industrial companies.</a:t>
            </a:r>
            <a:r>
              <a:rPr lang="en-GB" smtClean="0"/>
              <a:t> </a:t>
            </a:r>
            <a:endParaRPr lang="en-GB" u="sng" smtClean="0"/>
          </a:p>
          <a:p>
            <a:pPr marL="228921" indent="-228921" eaLnBrk="1" hangingPunct="1"/>
            <a:endParaRPr lang="en-GB" u="sng" smtClean="0"/>
          </a:p>
          <a:p>
            <a:pPr marL="228921" indent="-228921" eaLnBrk="1" hangingPunct="1"/>
            <a:r>
              <a:rPr lang="en-GB" u="sng" smtClean="0"/>
              <a:t>Indicators (red flags)</a:t>
            </a:r>
            <a:r>
              <a:rPr lang="en-GB" smtClean="0"/>
              <a:t> of potential fraud and information sources – might not be the same for eveybody</a:t>
            </a:r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3993" indent="-28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4605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2446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60288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8129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5971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33813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91655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DD06ABE1-F0AD-4E2A-BFA5-CDA48956B21F}" type="slidenum">
              <a:rPr lang="en-GB">
                <a:solidFill>
                  <a:schemeClr val="tx1"/>
                </a:solidFill>
                <a:latin typeface="Arial" pitchFamily="34" charset="0"/>
              </a:rPr>
              <a:pPr eaLnBrk="1" hangingPunct="1"/>
              <a:t>12</a:t>
            </a:fld>
            <a:endParaRPr lang="en-GB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3427" name="Rectangle 7"/>
          <p:cNvSpPr txBox="1">
            <a:spLocks noGrp="1" noChangeArrowheads="1"/>
          </p:cNvSpPr>
          <p:nvPr/>
        </p:nvSpPr>
        <p:spPr bwMode="auto">
          <a:xfrm>
            <a:off x="3855772" y="9460651"/>
            <a:ext cx="2930768" cy="46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63" tIns="46332" rIns="92663" bIns="46332" anchor="b"/>
          <a:lstStyle>
            <a:lvl1pPr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r"/>
            <a:fld id="{69FE58E6-2414-4018-B411-3AA803ADB816}" type="slidenum">
              <a:rPr lang="en-US">
                <a:solidFill>
                  <a:schemeClr val="tx1"/>
                </a:solidFill>
                <a:latin typeface="Times New Roman" pitchFamily="18" charset="0"/>
              </a:rPr>
              <a:pPr algn="r"/>
              <a:t>12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34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74700"/>
            <a:ext cx="4962525" cy="3722688"/>
          </a:xfrm>
          <a:ln/>
        </p:spPr>
      </p:sp>
      <p:sp>
        <p:nvSpPr>
          <p:cNvPr id="1034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005" y="4732711"/>
            <a:ext cx="4936533" cy="2115089"/>
          </a:xfrm>
          <a:noFill/>
        </p:spPr>
        <p:txBody>
          <a:bodyPr lIns="92663" tIns="46332" rIns="92663" bIns="46332"/>
          <a:lstStyle/>
          <a:p>
            <a:pPr marL="228921" indent="-228921" eaLnBrk="1" hangingPunct="1"/>
            <a:r>
              <a:rPr lang="en-GB" u="sng" smtClean="0"/>
              <a:t>FRAUD RISK Does Exist in this house -+ SMES the most vulnerable from our experience who are more prone to fraud risk than larger organisations such as universities or industrial companies.</a:t>
            </a:r>
            <a:r>
              <a:rPr lang="en-GB" smtClean="0"/>
              <a:t> </a:t>
            </a:r>
            <a:endParaRPr lang="en-GB" u="sng" smtClean="0"/>
          </a:p>
          <a:p>
            <a:pPr marL="228921" indent="-228921" eaLnBrk="1" hangingPunct="1"/>
            <a:endParaRPr lang="en-GB" u="sng" smtClean="0"/>
          </a:p>
          <a:p>
            <a:pPr marL="228921" indent="-228921" eaLnBrk="1" hangingPunct="1"/>
            <a:r>
              <a:rPr lang="en-GB" u="sng" smtClean="0"/>
              <a:t>Indicators (red flags)</a:t>
            </a:r>
            <a:r>
              <a:rPr lang="en-GB" smtClean="0"/>
              <a:t> of potential fraud and information sources – might not be the same for eveybody</a:t>
            </a:r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3993" indent="-28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4605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2446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60288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8129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5971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33813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91655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DD06ABE1-F0AD-4E2A-BFA5-CDA48956B21F}" type="slidenum">
              <a:rPr lang="en-GB">
                <a:solidFill>
                  <a:schemeClr val="tx1"/>
                </a:solidFill>
                <a:latin typeface="Arial" pitchFamily="34" charset="0"/>
              </a:rPr>
              <a:pPr eaLnBrk="1" hangingPunct="1"/>
              <a:t>13</a:t>
            </a:fld>
            <a:endParaRPr lang="en-GB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3427" name="Rectangle 7"/>
          <p:cNvSpPr txBox="1">
            <a:spLocks noGrp="1" noChangeArrowheads="1"/>
          </p:cNvSpPr>
          <p:nvPr/>
        </p:nvSpPr>
        <p:spPr bwMode="auto">
          <a:xfrm>
            <a:off x="3855772" y="9460651"/>
            <a:ext cx="2930768" cy="46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63" tIns="46332" rIns="92663" bIns="46332" anchor="b"/>
          <a:lstStyle>
            <a:lvl1pPr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r"/>
            <a:fld id="{69FE58E6-2414-4018-B411-3AA803ADB816}" type="slidenum">
              <a:rPr lang="en-US">
                <a:solidFill>
                  <a:schemeClr val="tx1"/>
                </a:solidFill>
                <a:latin typeface="Times New Roman" pitchFamily="18" charset="0"/>
              </a:rPr>
              <a:pPr algn="r"/>
              <a:t>13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34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74700"/>
            <a:ext cx="4962525" cy="3722688"/>
          </a:xfrm>
          <a:ln/>
        </p:spPr>
      </p:sp>
      <p:sp>
        <p:nvSpPr>
          <p:cNvPr id="1034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005" y="4732711"/>
            <a:ext cx="4936533" cy="2115089"/>
          </a:xfrm>
          <a:noFill/>
        </p:spPr>
        <p:txBody>
          <a:bodyPr lIns="92663" tIns="46332" rIns="92663" bIns="46332"/>
          <a:lstStyle/>
          <a:p>
            <a:pPr marL="228921" indent="-228921" eaLnBrk="1" hangingPunct="1"/>
            <a:r>
              <a:rPr lang="en-GB" u="sng" smtClean="0"/>
              <a:t>FRAUD RISK Does Exist in this house -+ SMES the most vulnerable from our experience who are more prone to fraud risk than larger organisations such as universities or industrial companies.</a:t>
            </a:r>
            <a:r>
              <a:rPr lang="en-GB" smtClean="0"/>
              <a:t> </a:t>
            </a:r>
            <a:endParaRPr lang="en-GB" u="sng" smtClean="0"/>
          </a:p>
          <a:p>
            <a:pPr marL="228921" indent="-228921" eaLnBrk="1" hangingPunct="1"/>
            <a:endParaRPr lang="en-GB" u="sng" smtClean="0"/>
          </a:p>
          <a:p>
            <a:pPr marL="228921" indent="-228921" eaLnBrk="1" hangingPunct="1"/>
            <a:r>
              <a:rPr lang="en-GB" u="sng" smtClean="0"/>
              <a:t>Indicators (red flags)</a:t>
            </a:r>
            <a:r>
              <a:rPr lang="en-GB" smtClean="0"/>
              <a:t> of potential fraud and information sources – might not be the same for eveybody</a:t>
            </a:r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3993" indent="-28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4605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2446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60288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8129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5971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33813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91655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DD06ABE1-F0AD-4E2A-BFA5-CDA48956B21F}" type="slidenum">
              <a:rPr lang="en-GB">
                <a:solidFill>
                  <a:schemeClr val="tx1"/>
                </a:solidFill>
                <a:latin typeface="Arial" pitchFamily="34" charset="0"/>
              </a:rPr>
              <a:pPr eaLnBrk="1" hangingPunct="1"/>
              <a:t>14</a:t>
            </a:fld>
            <a:endParaRPr lang="en-GB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3427" name="Rectangle 7"/>
          <p:cNvSpPr txBox="1">
            <a:spLocks noGrp="1" noChangeArrowheads="1"/>
          </p:cNvSpPr>
          <p:nvPr/>
        </p:nvSpPr>
        <p:spPr bwMode="auto">
          <a:xfrm>
            <a:off x="3855772" y="9460651"/>
            <a:ext cx="2930768" cy="46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63" tIns="46332" rIns="92663" bIns="46332" anchor="b"/>
          <a:lstStyle>
            <a:lvl1pPr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r"/>
            <a:fld id="{69FE58E6-2414-4018-B411-3AA803ADB816}" type="slidenum">
              <a:rPr lang="en-US">
                <a:solidFill>
                  <a:schemeClr val="tx1"/>
                </a:solidFill>
                <a:latin typeface="Times New Roman" pitchFamily="18" charset="0"/>
              </a:rPr>
              <a:pPr algn="r"/>
              <a:t>14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34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74700"/>
            <a:ext cx="4962525" cy="3722688"/>
          </a:xfrm>
          <a:ln/>
        </p:spPr>
      </p:sp>
      <p:sp>
        <p:nvSpPr>
          <p:cNvPr id="1034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005" y="4732711"/>
            <a:ext cx="4936533" cy="2115089"/>
          </a:xfrm>
          <a:noFill/>
        </p:spPr>
        <p:txBody>
          <a:bodyPr lIns="92663" tIns="46332" rIns="92663" bIns="46332"/>
          <a:lstStyle/>
          <a:p>
            <a:pPr marL="228921" indent="-228921" eaLnBrk="1" hangingPunct="1"/>
            <a:r>
              <a:rPr lang="en-GB" u="sng" smtClean="0"/>
              <a:t>FRAUD RISK Does Exist in this house -+ SMES the most vulnerable from our experience who are more prone to fraud risk than larger organisations such as universities or industrial companies.</a:t>
            </a:r>
            <a:r>
              <a:rPr lang="en-GB" smtClean="0"/>
              <a:t> </a:t>
            </a:r>
            <a:endParaRPr lang="en-GB" u="sng" smtClean="0"/>
          </a:p>
          <a:p>
            <a:pPr marL="228921" indent="-228921" eaLnBrk="1" hangingPunct="1"/>
            <a:endParaRPr lang="en-GB" u="sng" smtClean="0"/>
          </a:p>
          <a:p>
            <a:pPr marL="228921" indent="-228921" eaLnBrk="1" hangingPunct="1"/>
            <a:r>
              <a:rPr lang="en-GB" u="sng" smtClean="0"/>
              <a:t>Indicators (red flags)</a:t>
            </a:r>
            <a:r>
              <a:rPr lang="en-GB" smtClean="0"/>
              <a:t> of potential fraud and information sources – might not be the same for eveybody</a:t>
            </a:r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3993" indent="-28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4605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2446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60288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8129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5971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33813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91655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C7EF3E1A-FD9F-4E73-8763-EFEFFFA51047}" type="slidenum">
              <a:rPr lang="en-GB">
                <a:solidFill>
                  <a:schemeClr val="tx1"/>
                </a:solidFill>
                <a:latin typeface="Arial" pitchFamily="34" charset="0"/>
              </a:rPr>
              <a:pPr eaLnBrk="1" hangingPunct="1"/>
              <a:t>15</a:t>
            </a:fld>
            <a:endParaRPr lang="en-GB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92515" name="Rectangle 7"/>
          <p:cNvSpPr txBox="1">
            <a:spLocks noGrp="1" noChangeArrowheads="1"/>
          </p:cNvSpPr>
          <p:nvPr/>
        </p:nvSpPr>
        <p:spPr bwMode="auto">
          <a:xfrm>
            <a:off x="3855772" y="9460651"/>
            <a:ext cx="2930768" cy="46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63" tIns="46332" rIns="92663" bIns="46332" anchor="b"/>
          <a:lstStyle>
            <a:lvl1pPr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r"/>
            <a:fld id="{52FDDDC5-8E72-4ABC-B930-1A38627A4E84}" type="slidenum">
              <a:rPr lang="en-US">
                <a:solidFill>
                  <a:schemeClr val="tx1"/>
                </a:solidFill>
                <a:latin typeface="Times New Roman" pitchFamily="18" charset="0"/>
              </a:rPr>
              <a:pPr algn="r"/>
              <a:t>15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92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74700"/>
            <a:ext cx="4962525" cy="3722688"/>
          </a:xfrm>
          <a:ln/>
        </p:spPr>
      </p:sp>
      <p:sp>
        <p:nvSpPr>
          <p:cNvPr id="192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005" y="4732711"/>
            <a:ext cx="4936533" cy="2115089"/>
          </a:xfrm>
          <a:noFill/>
        </p:spPr>
        <p:txBody>
          <a:bodyPr lIns="92663" tIns="46332" rIns="92663" bIns="46332"/>
          <a:lstStyle/>
          <a:p>
            <a:pPr eaLnBrk="1" hangingPunct="1"/>
            <a:endParaRPr lang="en-US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3993" indent="-28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4605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2446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60288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8129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5971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33813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91655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27614EB7-E8F2-4882-87E1-2F7F07192ACB}" type="slidenum">
              <a:rPr lang="en-GB">
                <a:solidFill>
                  <a:schemeClr val="tx1"/>
                </a:solidFill>
                <a:latin typeface="Arial" pitchFamily="34" charset="0"/>
              </a:rPr>
              <a:pPr eaLnBrk="1" hangingPunct="1"/>
              <a:t>2</a:t>
            </a:fld>
            <a:endParaRPr lang="en-GB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1379" name="Rectangle 7"/>
          <p:cNvSpPr txBox="1">
            <a:spLocks noGrp="1" noChangeArrowheads="1"/>
          </p:cNvSpPr>
          <p:nvPr/>
        </p:nvSpPr>
        <p:spPr bwMode="auto">
          <a:xfrm>
            <a:off x="3855772" y="9460651"/>
            <a:ext cx="2930768" cy="46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63" tIns="46332" rIns="92663" bIns="46332" anchor="b"/>
          <a:lstStyle>
            <a:lvl1pPr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r"/>
            <a:fld id="{673BCFCF-EAFA-4B58-A327-C6B509FA2F53}" type="slidenum">
              <a:rPr lang="en-US">
                <a:solidFill>
                  <a:schemeClr val="tx1"/>
                </a:solidFill>
                <a:latin typeface="Times New Roman" pitchFamily="18" charset="0"/>
              </a:rPr>
              <a:pPr algn="r"/>
              <a:t>2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13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74700"/>
            <a:ext cx="4962525" cy="3722688"/>
          </a:xfrm>
          <a:ln/>
        </p:spPr>
      </p:sp>
      <p:sp>
        <p:nvSpPr>
          <p:cNvPr id="1013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005" y="4732711"/>
            <a:ext cx="4936533" cy="4495758"/>
          </a:xfrm>
          <a:noFill/>
        </p:spPr>
        <p:txBody>
          <a:bodyPr lIns="92663" tIns="46332" rIns="92663" bIns="46332"/>
          <a:lstStyle/>
          <a:p>
            <a:pPr marL="228921" indent="-228921" eaLnBrk="1" hangingPunct="1">
              <a:buFontTx/>
              <a:buAutoNum type="arabicPeriod"/>
            </a:pPr>
            <a:r>
              <a:rPr lang="en-GB" dirty="0" smtClean="0"/>
              <a:t>Course based on DG INFSO materials; DG BUDG, contacts with OLAF; meetings with PO/FO</a:t>
            </a:r>
          </a:p>
          <a:p>
            <a:pPr marL="228921" indent="-228921" eaLnBrk="1" hangingPunct="1">
              <a:buFontTx/>
              <a:buAutoNum type="arabicPeriod"/>
            </a:pPr>
            <a:r>
              <a:rPr lang="en-GB" dirty="0" smtClean="0"/>
              <a:t>Biggest challenge   - M.4 Horizontal unit – what we do – reporting AAR; </a:t>
            </a:r>
            <a:r>
              <a:rPr lang="en-GB" dirty="0" err="1" smtClean="0"/>
              <a:t>Qreport</a:t>
            </a:r>
            <a:r>
              <a:rPr lang="en-GB" dirty="0" smtClean="0"/>
              <a:t>; ARA; contact with CoA; Colleagues from M.1 – ex-pot audit; may sound hilarious – we are there </a:t>
            </a:r>
            <a:r>
              <a:rPr lang="en-GB" u="sng" dirty="0" smtClean="0"/>
              <a:t>to learn from you</a:t>
            </a:r>
            <a:r>
              <a:rPr lang="en-GB" dirty="0" smtClean="0"/>
              <a:t>!!!</a:t>
            </a:r>
          </a:p>
          <a:p>
            <a:pPr marL="228921" indent="-228921" eaLnBrk="1" hangingPunct="1">
              <a:buFontTx/>
              <a:buAutoNum type="arabicPeriod"/>
            </a:pPr>
            <a:r>
              <a:rPr lang="en-GB" dirty="0" smtClean="0"/>
              <a:t>Introduction  + CB+MD+ DC</a:t>
            </a:r>
          </a:p>
          <a:p>
            <a:pPr marL="228921" indent="-228921"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3993" indent="-28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4605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2446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60288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8129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5971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33813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91655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D0321A36-9083-4675-8765-F5D874A07D31}" type="slidenum">
              <a:rPr lang="en-GB">
                <a:solidFill>
                  <a:schemeClr val="tx1"/>
                </a:solidFill>
                <a:latin typeface="Arial" pitchFamily="34" charset="0"/>
              </a:rPr>
              <a:pPr eaLnBrk="1" hangingPunct="1"/>
              <a:t>3</a:t>
            </a:fld>
            <a:endParaRPr lang="en-GB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5475" name="Rectangle 7"/>
          <p:cNvSpPr txBox="1">
            <a:spLocks noGrp="1" noChangeArrowheads="1"/>
          </p:cNvSpPr>
          <p:nvPr/>
        </p:nvSpPr>
        <p:spPr bwMode="auto">
          <a:xfrm>
            <a:off x="3855772" y="9460651"/>
            <a:ext cx="2930768" cy="46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63" tIns="46332" rIns="92663" bIns="46332" anchor="b"/>
          <a:lstStyle>
            <a:lvl1pPr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r"/>
            <a:fld id="{38B909DD-2648-4E29-9CC7-427026743069}" type="slidenum">
              <a:rPr lang="en-US">
                <a:solidFill>
                  <a:schemeClr val="tx1"/>
                </a:solidFill>
                <a:latin typeface="Times New Roman" pitchFamily="18" charset="0"/>
              </a:rPr>
              <a:pPr algn="r"/>
              <a:t>3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54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74700"/>
            <a:ext cx="4962525" cy="3722688"/>
          </a:xfrm>
          <a:ln/>
        </p:spPr>
      </p:sp>
      <p:sp>
        <p:nvSpPr>
          <p:cNvPr id="1054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005" y="4732711"/>
            <a:ext cx="4936533" cy="2115089"/>
          </a:xfrm>
          <a:noFill/>
        </p:spPr>
        <p:txBody>
          <a:bodyPr lIns="92663" tIns="46332" rIns="92663" bIns="46332"/>
          <a:lstStyle/>
          <a:p>
            <a:pPr marL="743993" lvl="1" indent="-286151" eaLnBrk="1" hangingPunct="1">
              <a:lnSpc>
                <a:spcPct val="145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sz="800">
                <a:latin typeface="Tahoma" pitchFamily="34" charset="0"/>
              </a:rPr>
              <a:t>This course is about </a:t>
            </a:r>
            <a:r>
              <a:rPr lang="en-GB" sz="800" b="1">
                <a:latin typeface="Tahoma" pitchFamily="34" charset="0"/>
              </a:rPr>
              <a:t>increasing the effectiveness of controls currently carried out</a:t>
            </a:r>
            <a:r>
              <a:rPr lang="en-GB" sz="800">
                <a:latin typeface="Tahoma" pitchFamily="34" charset="0"/>
              </a:rPr>
              <a:t> not imposing an additional layer of controlControls are sufficient ; It is ABOUT HOW TO MAKE THEM WORK BETTER; SIMPLE CHECKS AND CONTROLS ; EASY TO USE in your daily work;</a:t>
            </a:r>
          </a:p>
          <a:p>
            <a:pPr marL="743993" lvl="1" indent="-286151" eaLnBrk="1" hangingPunct="1">
              <a:lnSpc>
                <a:spcPct val="145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GB" sz="800">
              <a:latin typeface="Tahoma" pitchFamily="34" charset="0"/>
            </a:endParaRPr>
          </a:p>
          <a:p>
            <a:pPr marL="743993" lvl="1" indent="-286151" eaLnBrk="1" hangingPunct="1">
              <a:lnSpc>
                <a:spcPct val="145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sz="800">
                <a:latin typeface="Tahoma" pitchFamily="34" charset="0"/>
              </a:rPr>
              <a:t>Our DG sign the DoA at the end of the year;  resources assigned to the activities have been used in accordance with the prinicples of financial management and control procedures in place ; legality and regularity of underlying transactions</a:t>
            </a:r>
          </a:p>
          <a:p>
            <a:pPr marL="743993" lvl="1" indent="-286151" eaLnBrk="1" hangingPunct="1">
              <a:lnSpc>
                <a:spcPct val="145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GB" sz="800">
              <a:latin typeface="Tahoma" pitchFamily="34" charset="0"/>
            </a:endParaRPr>
          </a:p>
          <a:p>
            <a:pPr marL="743993" lvl="1" indent="-286151" eaLnBrk="1" hangingPunct="1">
              <a:lnSpc>
                <a:spcPct val="145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sz="800">
                <a:latin typeface="Tahoma" pitchFamily="34" charset="0"/>
              </a:rPr>
              <a:t>Acknowledge the fact that PO/FO are neither auditors nor detectives; Interface to the consortium- well placed to spot the problem; It is easy to spot warning signs that may be innocent but also may  indicate irregularity. </a:t>
            </a:r>
            <a:r>
              <a:rPr lang="en-GB" sz="800" b="1" u="sng">
                <a:latin typeface="Tahoma" pitchFamily="34" charset="0"/>
              </a:rPr>
              <a:t>Tip of the iceberg!! </a:t>
            </a:r>
            <a:r>
              <a:rPr lang="en-GB" sz="800" b="1" u="sng"/>
              <a:t> POs s have the best position to detect FRAUD! Anomalies: Face 2 face !with beneficiaries </a:t>
            </a:r>
            <a:r>
              <a:rPr lang="en-GB" sz="800" b="1"/>
              <a:t>Professional scepticism</a:t>
            </a:r>
            <a:r>
              <a:rPr lang="en-GB" sz="800"/>
              <a:t> means recognizing throughout the process that  there is a possibility of fraud and remaining alert for potential indicators; not being obsessed by fraud but simply aware; stay alert;</a:t>
            </a:r>
          </a:p>
          <a:p>
            <a:pPr marL="743993" lvl="1" indent="-286151" eaLnBrk="1" hangingPunct="1">
              <a:lnSpc>
                <a:spcPct val="145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sz="800"/>
              <a:t>BEAR in MIND: things might not be as they look like</a:t>
            </a:r>
          </a:p>
          <a:p>
            <a:pPr marL="171691" indent="-17169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endParaRPr lang="en-GB" sz="800" b="1" u="sng">
              <a:latin typeface="Tahoma" pitchFamily="34" charset="0"/>
            </a:endParaRPr>
          </a:p>
          <a:p>
            <a:pPr marL="171691" indent="-171691" eaLnBrk="1" hangingPunct="1">
              <a:lnSpc>
                <a:spcPct val="80000"/>
              </a:lnSpc>
              <a:buFontTx/>
              <a:buChar char="•"/>
            </a:pPr>
            <a:endParaRPr lang="en-GB" sz="800">
              <a:latin typeface="Tahoma" pitchFamily="34" charset="0"/>
            </a:endParaRPr>
          </a:p>
          <a:p>
            <a:pPr marL="743993" lvl="1" indent="-286151" eaLnBrk="1" hangingPunct="1">
              <a:lnSpc>
                <a:spcPct val="145000"/>
              </a:lnSpc>
              <a:spcBef>
                <a:spcPct val="20000"/>
              </a:spcBef>
              <a:buClr>
                <a:schemeClr val="tx1"/>
              </a:buClr>
            </a:pPr>
            <a:endParaRPr lang="en-GB" sz="800"/>
          </a:p>
          <a:p>
            <a:pPr marL="171691" indent="-171691" eaLnBrk="1" hangingPunct="1">
              <a:lnSpc>
                <a:spcPct val="80000"/>
              </a:lnSpc>
              <a:buFontTx/>
              <a:buChar char="•"/>
            </a:pPr>
            <a:endParaRPr lang="en-GB" sz="80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3993" indent="-28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4605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2446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60288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8129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5971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33813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91655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D0321A36-9083-4675-8765-F5D874A07D31}" type="slidenum">
              <a:rPr lang="en-GB">
                <a:solidFill>
                  <a:schemeClr val="tx1"/>
                </a:solidFill>
                <a:latin typeface="Arial" pitchFamily="34" charset="0"/>
              </a:rPr>
              <a:pPr eaLnBrk="1" hangingPunct="1"/>
              <a:t>4</a:t>
            </a:fld>
            <a:endParaRPr lang="en-GB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5475" name="Rectangle 7"/>
          <p:cNvSpPr txBox="1">
            <a:spLocks noGrp="1" noChangeArrowheads="1"/>
          </p:cNvSpPr>
          <p:nvPr/>
        </p:nvSpPr>
        <p:spPr bwMode="auto">
          <a:xfrm>
            <a:off x="3855772" y="9460651"/>
            <a:ext cx="2930768" cy="46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63" tIns="46332" rIns="92663" bIns="46332" anchor="b"/>
          <a:lstStyle>
            <a:lvl1pPr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r"/>
            <a:fld id="{38B909DD-2648-4E29-9CC7-427026743069}" type="slidenum">
              <a:rPr lang="en-US">
                <a:solidFill>
                  <a:schemeClr val="tx1"/>
                </a:solidFill>
                <a:latin typeface="Times New Roman" pitchFamily="18" charset="0"/>
              </a:rPr>
              <a:pPr algn="r"/>
              <a:t>4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54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74700"/>
            <a:ext cx="4962525" cy="3722688"/>
          </a:xfrm>
          <a:ln/>
        </p:spPr>
      </p:sp>
      <p:sp>
        <p:nvSpPr>
          <p:cNvPr id="1054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005" y="4732711"/>
            <a:ext cx="4936533" cy="2115089"/>
          </a:xfrm>
          <a:noFill/>
        </p:spPr>
        <p:txBody>
          <a:bodyPr lIns="92663" tIns="46332" rIns="92663" bIns="46332"/>
          <a:lstStyle/>
          <a:p>
            <a:pPr marL="743993" lvl="1" indent="-286151" eaLnBrk="1" hangingPunct="1">
              <a:lnSpc>
                <a:spcPct val="145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sz="800">
                <a:latin typeface="Tahoma" pitchFamily="34" charset="0"/>
              </a:rPr>
              <a:t>This course is about </a:t>
            </a:r>
            <a:r>
              <a:rPr lang="en-GB" sz="800" b="1">
                <a:latin typeface="Tahoma" pitchFamily="34" charset="0"/>
              </a:rPr>
              <a:t>increasing the effectiveness of controls currently carried out</a:t>
            </a:r>
            <a:r>
              <a:rPr lang="en-GB" sz="800">
                <a:latin typeface="Tahoma" pitchFamily="34" charset="0"/>
              </a:rPr>
              <a:t> not imposing an additional layer of controlControls are sufficient ; It is ABOUT HOW TO MAKE THEM WORK BETTER; SIMPLE CHECKS AND CONTROLS ; EASY TO USE in your daily work;</a:t>
            </a:r>
          </a:p>
          <a:p>
            <a:pPr marL="743993" lvl="1" indent="-286151" eaLnBrk="1" hangingPunct="1">
              <a:lnSpc>
                <a:spcPct val="145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GB" sz="800">
              <a:latin typeface="Tahoma" pitchFamily="34" charset="0"/>
            </a:endParaRPr>
          </a:p>
          <a:p>
            <a:pPr marL="743993" lvl="1" indent="-286151" eaLnBrk="1" hangingPunct="1">
              <a:lnSpc>
                <a:spcPct val="145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sz="800">
                <a:latin typeface="Tahoma" pitchFamily="34" charset="0"/>
              </a:rPr>
              <a:t>Our DG sign the DoA at the end of the year;  resources assigned to the activities have been used in accordance with the prinicples of financial management and control procedures in place ; legality and regularity of underlying transactions</a:t>
            </a:r>
          </a:p>
          <a:p>
            <a:pPr marL="743993" lvl="1" indent="-286151" eaLnBrk="1" hangingPunct="1">
              <a:lnSpc>
                <a:spcPct val="145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GB" sz="800">
              <a:latin typeface="Tahoma" pitchFamily="34" charset="0"/>
            </a:endParaRPr>
          </a:p>
          <a:p>
            <a:pPr marL="743993" lvl="1" indent="-286151" eaLnBrk="1" hangingPunct="1">
              <a:lnSpc>
                <a:spcPct val="145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sz="800">
                <a:latin typeface="Tahoma" pitchFamily="34" charset="0"/>
              </a:rPr>
              <a:t>Acknowledge the fact that PO/FO are neither auditors nor detectives; Interface to the consortium- well placed to spot the problem; It is easy to spot warning signs that may be innocent but also may  indicate irregularity. </a:t>
            </a:r>
            <a:r>
              <a:rPr lang="en-GB" sz="800" b="1" u="sng">
                <a:latin typeface="Tahoma" pitchFamily="34" charset="0"/>
              </a:rPr>
              <a:t>Tip of the iceberg!! </a:t>
            </a:r>
            <a:r>
              <a:rPr lang="en-GB" sz="800" b="1" u="sng"/>
              <a:t> POs s have the best position to detect FRAUD! Anomalies: Face 2 face !with beneficiaries </a:t>
            </a:r>
            <a:r>
              <a:rPr lang="en-GB" sz="800" b="1"/>
              <a:t>Professional scepticism</a:t>
            </a:r>
            <a:r>
              <a:rPr lang="en-GB" sz="800"/>
              <a:t> means recognizing throughout the process that  there is a possibility of fraud and remaining alert for potential indicators; not being obsessed by fraud but simply aware; stay alert;</a:t>
            </a:r>
          </a:p>
          <a:p>
            <a:pPr marL="743993" lvl="1" indent="-286151" eaLnBrk="1" hangingPunct="1">
              <a:lnSpc>
                <a:spcPct val="145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GB" sz="800"/>
              <a:t>BEAR in MIND: things might not be as they look like</a:t>
            </a:r>
          </a:p>
          <a:p>
            <a:pPr marL="171691" indent="-171691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endParaRPr lang="en-GB" sz="800" b="1" u="sng">
              <a:latin typeface="Tahoma" pitchFamily="34" charset="0"/>
            </a:endParaRPr>
          </a:p>
          <a:p>
            <a:pPr marL="171691" indent="-171691" eaLnBrk="1" hangingPunct="1">
              <a:lnSpc>
                <a:spcPct val="80000"/>
              </a:lnSpc>
              <a:buFontTx/>
              <a:buChar char="•"/>
            </a:pPr>
            <a:endParaRPr lang="en-GB" sz="800">
              <a:latin typeface="Tahoma" pitchFamily="34" charset="0"/>
            </a:endParaRPr>
          </a:p>
          <a:p>
            <a:pPr marL="743993" lvl="1" indent="-286151" eaLnBrk="1" hangingPunct="1">
              <a:lnSpc>
                <a:spcPct val="145000"/>
              </a:lnSpc>
              <a:spcBef>
                <a:spcPct val="20000"/>
              </a:spcBef>
              <a:buClr>
                <a:schemeClr val="tx1"/>
              </a:buClr>
            </a:pPr>
            <a:endParaRPr lang="en-GB" sz="800"/>
          </a:p>
          <a:p>
            <a:pPr marL="171691" indent="-171691" eaLnBrk="1" hangingPunct="1">
              <a:lnSpc>
                <a:spcPct val="80000"/>
              </a:lnSpc>
              <a:buFontTx/>
              <a:buChar char="•"/>
            </a:pPr>
            <a:endParaRPr lang="en-GB" sz="80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3993" indent="-28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4605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2446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60288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8129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5971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33813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91655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DD06ABE1-F0AD-4E2A-BFA5-CDA48956B21F}" type="slidenum">
              <a:rPr lang="en-GB">
                <a:solidFill>
                  <a:schemeClr val="tx1"/>
                </a:solidFill>
                <a:latin typeface="Arial" pitchFamily="34" charset="0"/>
              </a:rPr>
              <a:pPr eaLnBrk="1" hangingPunct="1"/>
              <a:t>5</a:t>
            </a:fld>
            <a:endParaRPr lang="en-GB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3427" name="Rectangle 7"/>
          <p:cNvSpPr txBox="1">
            <a:spLocks noGrp="1" noChangeArrowheads="1"/>
          </p:cNvSpPr>
          <p:nvPr/>
        </p:nvSpPr>
        <p:spPr bwMode="auto">
          <a:xfrm>
            <a:off x="3855772" y="9460651"/>
            <a:ext cx="2930768" cy="46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63" tIns="46332" rIns="92663" bIns="46332" anchor="b"/>
          <a:lstStyle>
            <a:lvl1pPr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r"/>
            <a:fld id="{69FE58E6-2414-4018-B411-3AA803ADB816}" type="slidenum">
              <a:rPr lang="en-US">
                <a:solidFill>
                  <a:schemeClr val="tx1"/>
                </a:solidFill>
                <a:latin typeface="Times New Roman" pitchFamily="18" charset="0"/>
              </a:rPr>
              <a:pPr algn="r"/>
              <a:t>5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34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74700"/>
            <a:ext cx="4962525" cy="3722688"/>
          </a:xfrm>
          <a:ln/>
        </p:spPr>
      </p:sp>
      <p:sp>
        <p:nvSpPr>
          <p:cNvPr id="1034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005" y="4732711"/>
            <a:ext cx="4936533" cy="2115089"/>
          </a:xfrm>
          <a:noFill/>
        </p:spPr>
        <p:txBody>
          <a:bodyPr lIns="92663" tIns="46332" rIns="92663" bIns="46332"/>
          <a:lstStyle/>
          <a:p>
            <a:pPr marL="228921" indent="-228921" eaLnBrk="1" hangingPunct="1"/>
            <a:r>
              <a:rPr lang="en-GB" u="sng" smtClean="0"/>
              <a:t>FRAUD RISK Does Exist in this house -+ SMES the most vulnerable from our experience who are more prone to fraud risk than larger organisations such as universities or industrial companies.</a:t>
            </a:r>
            <a:r>
              <a:rPr lang="en-GB" smtClean="0"/>
              <a:t> </a:t>
            </a:r>
            <a:endParaRPr lang="en-GB" u="sng" smtClean="0"/>
          </a:p>
          <a:p>
            <a:pPr marL="228921" indent="-228921" eaLnBrk="1" hangingPunct="1"/>
            <a:endParaRPr lang="en-GB" u="sng" smtClean="0"/>
          </a:p>
          <a:p>
            <a:pPr marL="228921" indent="-228921" eaLnBrk="1" hangingPunct="1"/>
            <a:r>
              <a:rPr lang="en-GB" u="sng" smtClean="0"/>
              <a:t>Indicators (red flags)</a:t>
            </a:r>
            <a:r>
              <a:rPr lang="en-GB" smtClean="0"/>
              <a:t> of potential fraud and information sources – might not be the same for eveybody</a:t>
            </a:r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3993" indent="-28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4605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2446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60288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8129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5971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33813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91655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DD06ABE1-F0AD-4E2A-BFA5-CDA48956B21F}" type="slidenum">
              <a:rPr lang="en-GB">
                <a:solidFill>
                  <a:schemeClr val="tx1"/>
                </a:solidFill>
                <a:latin typeface="Arial" pitchFamily="34" charset="0"/>
              </a:rPr>
              <a:pPr eaLnBrk="1" hangingPunct="1"/>
              <a:t>6</a:t>
            </a:fld>
            <a:endParaRPr lang="en-GB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3427" name="Rectangle 7"/>
          <p:cNvSpPr txBox="1">
            <a:spLocks noGrp="1" noChangeArrowheads="1"/>
          </p:cNvSpPr>
          <p:nvPr/>
        </p:nvSpPr>
        <p:spPr bwMode="auto">
          <a:xfrm>
            <a:off x="3855772" y="9460651"/>
            <a:ext cx="2930768" cy="46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63" tIns="46332" rIns="92663" bIns="46332" anchor="b"/>
          <a:lstStyle>
            <a:lvl1pPr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r"/>
            <a:fld id="{69FE58E6-2414-4018-B411-3AA803ADB816}" type="slidenum">
              <a:rPr lang="en-US">
                <a:solidFill>
                  <a:schemeClr val="tx1"/>
                </a:solidFill>
                <a:latin typeface="Times New Roman" pitchFamily="18" charset="0"/>
              </a:rPr>
              <a:pPr algn="r"/>
              <a:t>6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34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74700"/>
            <a:ext cx="4962525" cy="3722688"/>
          </a:xfrm>
          <a:ln/>
        </p:spPr>
      </p:sp>
      <p:sp>
        <p:nvSpPr>
          <p:cNvPr id="1034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005" y="4732711"/>
            <a:ext cx="4936533" cy="2115089"/>
          </a:xfrm>
          <a:noFill/>
        </p:spPr>
        <p:txBody>
          <a:bodyPr lIns="92663" tIns="46332" rIns="92663" bIns="46332"/>
          <a:lstStyle/>
          <a:p>
            <a:pPr marL="228921" indent="-228921" eaLnBrk="1" hangingPunct="1"/>
            <a:r>
              <a:rPr lang="en-GB" u="sng" smtClean="0"/>
              <a:t>FRAUD RISK Does Exist in this house -+ SMES the most vulnerable from our experience who are more prone to fraud risk than larger organisations such as universities or industrial companies.</a:t>
            </a:r>
            <a:r>
              <a:rPr lang="en-GB" smtClean="0"/>
              <a:t> </a:t>
            </a:r>
            <a:endParaRPr lang="en-GB" u="sng" smtClean="0"/>
          </a:p>
          <a:p>
            <a:pPr marL="228921" indent="-228921" eaLnBrk="1" hangingPunct="1"/>
            <a:endParaRPr lang="en-GB" u="sng" smtClean="0"/>
          </a:p>
          <a:p>
            <a:pPr marL="228921" indent="-228921" eaLnBrk="1" hangingPunct="1"/>
            <a:r>
              <a:rPr lang="en-GB" u="sng" smtClean="0"/>
              <a:t>Indicators (red flags)</a:t>
            </a:r>
            <a:r>
              <a:rPr lang="en-GB" smtClean="0"/>
              <a:t> of potential fraud and information sources – might not be the same for eveybody</a:t>
            </a:r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3993" indent="-28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4605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2446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60288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8129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5971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33813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91655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DD06ABE1-F0AD-4E2A-BFA5-CDA48956B21F}" type="slidenum">
              <a:rPr lang="en-GB">
                <a:solidFill>
                  <a:schemeClr val="tx1"/>
                </a:solidFill>
                <a:latin typeface="Arial" pitchFamily="34" charset="0"/>
              </a:rPr>
              <a:pPr eaLnBrk="1" hangingPunct="1"/>
              <a:t>7</a:t>
            </a:fld>
            <a:endParaRPr lang="en-GB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3427" name="Rectangle 7"/>
          <p:cNvSpPr txBox="1">
            <a:spLocks noGrp="1" noChangeArrowheads="1"/>
          </p:cNvSpPr>
          <p:nvPr/>
        </p:nvSpPr>
        <p:spPr bwMode="auto">
          <a:xfrm>
            <a:off x="3855772" y="9460651"/>
            <a:ext cx="2930768" cy="46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63" tIns="46332" rIns="92663" bIns="46332" anchor="b"/>
          <a:lstStyle>
            <a:lvl1pPr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r"/>
            <a:fld id="{69FE58E6-2414-4018-B411-3AA803ADB816}" type="slidenum">
              <a:rPr lang="en-US">
                <a:solidFill>
                  <a:schemeClr val="tx1"/>
                </a:solidFill>
                <a:latin typeface="Times New Roman" pitchFamily="18" charset="0"/>
              </a:rPr>
              <a:pPr algn="r"/>
              <a:t>7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34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74700"/>
            <a:ext cx="4962525" cy="3722688"/>
          </a:xfrm>
          <a:ln/>
        </p:spPr>
      </p:sp>
      <p:sp>
        <p:nvSpPr>
          <p:cNvPr id="1034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005" y="4732711"/>
            <a:ext cx="4936533" cy="2115089"/>
          </a:xfrm>
          <a:noFill/>
        </p:spPr>
        <p:txBody>
          <a:bodyPr lIns="92663" tIns="46332" rIns="92663" bIns="46332"/>
          <a:lstStyle/>
          <a:p>
            <a:pPr marL="228921" indent="-228921" eaLnBrk="1" hangingPunct="1"/>
            <a:r>
              <a:rPr lang="en-GB" u="sng" smtClean="0"/>
              <a:t>FRAUD RISK Does Exist in this house -+ SMES the most vulnerable from our experience who are more prone to fraud risk than larger organisations such as universities or industrial companies.</a:t>
            </a:r>
            <a:r>
              <a:rPr lang="en-GB" smtClean="0"/>
              <a:t> </a:t>
            </a:r>
            <a:endParaRPr lang="en-GB" u="sng" smtClean="0"/>
          </a:p>
          <a:p>
            <a:pPr marL="228921" indent="-228921" eaLnBrk="1" hangingPunct="1"/>
            <a:endParaRPr lang="en-GB" u="sng" smtClean="0"/>
          </a:p>
          <a:p>
            <a:pPr marL="228921" indent="-228921" eaLnBrk="1" hangingPunct="1"/>
            <a:r>
              <a:rPr lang="en-GB" u="sng" smtClean="0"/>
              <a:t>Indicators (red flags)</a:t>
            </a:r>
            <a:r>
              <a:rPr lang="en-GB" smtClean="0"/>
              <a:t> of potential fraud and information sources – might not be the same for eveybody</a:t>
            </a:r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3993" indent="-28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4605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2446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60288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8129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5971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33813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91655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DD06ABE1-F0AD-4E2A-BFA5-CDA48956B21F}" type="slidenum">
              <a:rPr lang="en-GB">
                <a:solidFill>
                  <a:schemeClr val="tx1"/>
                </a:solidFill>
                <a:latin typeface="Arial" pitchFamily="34" charset="0"/>
              </a:rPr>
              <a:pPr eaLnBrk="1" hangingPunct="1"/>
              <a:t>8</a:t>
            </a:fld>
            <a:endParaRPr lang="en-GB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3427" name="Rectangle 7"/>
          <p:cNvSpPr txBox="1">
            <a:spLocks noGrp="1" noChangeArrowheads="1"/>
          </p:cNvSpPr>
          <p:nvPr/>
        </p:nvSpPr>
        <p:spPr bwMode="auto">
          <a:xfrm>
            <a:off x="3855772" y="9460651"/>
            <a:ext cx="2930768" cy="46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63" tIns="46332" rIns="92663" bIns="46332" anchor="b"/>
          <a:lstStyle>
            <a:lvl1pPr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r"/>
            <a:fld id="{69FE58E6-2414-4018-B411-3AA803ADB816}" type="slidenum">
              <a:rPr lang="en-US">
                <a:solidFill>
                  <a:schemeClr val="tx1"/>
                </a:solidFill>
                <a:latin typeface="Times New Roman" pitchFamily="18" charset="0"/>
              </a:rPr>
              <a:pPr algn="r"/>
              <a:t>8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34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74700"/>
            <a:ext cx="4962525" cy="3722688"/>
          </a:xfrm>
          <a:ln/>
        </p:spPr>
      </p:sp>
      <p:sp>
        <p:nvSpPr>
          <p:cNvPr id="1034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005" y="4732711"/>
            <a:ext cx="4936533" cy="2115089"/>
          </a:xfrm>
          <a:noFill/>
        </p:spPr>
        <p:txBody>
          <a:bodyPr lIns="92663" tIns="46332" rIns="92663" bIns="46332"/>
          <a:lstStyle/>
          <a:p>
            <a:pPr marL="228921" indent="-228921" eaLnBrk="1" hangingPunct="1"/>
            <a:r>
              <a:rPr lang="en-GB" u="sng" smtClean="0"/>
              <a:t>FRAUD RISK Does Exist in this house -+ SMES the most vulnerable from our experience who are more prone to fraud risk than larger organisations such as universities or industrial companies.</a:t>
            </a:r>
            <a:r>
              <a:rPr lang="en-GB" smtClean="0"/>
              <a:t> </a:t>
            </a:r>
            <a:endParaRPr lang="en-GB" u="sng" smtClean="0"/>
          </a:p>
          <a:p>
            <a:pPr marL="228921" indent="-228921" eaLnBrk="1" hangingPunct="1"/>
            <a:endParaRPr lang="en-GB" u="sng" smtClean="0"/>
          </a:p>
          <a:p>
            <a:pPr marL="228921" indent="-228921" eaLnBrk="1" hangingPunct="1"/>
            <a:r>
              <a:rPr lang="en-GB" u="sng" smtClean="0"/>
              <a:t>Indicators (red flags)</a:t>
            </a:r>
            <a:r>
              <a:rPr lang="en-GB" smtClean="0"/>
              <a:t> of potential fraud and information sources – might not be the same for eveybody</a:t>
            </a:r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3993" indent="-28615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4605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2446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60288" indent="-228921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8129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5971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33813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91655" indent="-2289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DD06ABE1-F0AD-4E2A-BFA5-CDA48956B21F}" type="slidenum">
              <a:rPr lang="en-GB">
                <a:solidFill>
                  <a:schemeClr val="tx1"/>
                </a:solidFill>
                <a:latin typeface="Arial" pitchFamily="34" charset="0"/>
              </a:rPr>
              <a:pPr eaLnBrk="1" hangingPunct="1"/>
              <a:t>9</a:t>
            </a:fld>
            <a:endParaRPr lang="en-GB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3427" name="Rectangle 7"/>
          <p:cNvSpPr txBox="1">
            <a:spLocks noGrp="1" noChangeArrowheads="1"/>
          </p:cNvSpPr>
          <p:nvPr/>
        </p:nvSpPr>
        <p:spPr bwMode="auto">
          <a:xfrm>
            <a:off x="3855772" y="9460651"/>
            <a:ext cx="2930768" cy="465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63" tIns="46332" rIns="92663" bIns="46332" anchor="b"/>
          <a:lstStyle>
            <a:lvl1pPr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925513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r"/>
            <a:fld id="{69FE58E6-2414-4018-B411-3AA803ADB816}" type="slidenum">
              <a:rPr lang="en-US">
                <a:solidFill>
                  <a:schemeClr val="tx1"/>
                </a:solidFill>
                <a:latin typeface="Times New Roman" pitchFamily="18" charset="0"/>
              </a:rPr>
              <a:pPr algn="r"/>
              <a:t>9</a:t>
            </a:fld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34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774700"/>
            <a:ext cx="4962525" cy="3722688"/>
          </a:xfrm>
          <a:ln/>
        </p:spPr>
      </p:sp>
      <p:sp>
        <p:nvSpPr>
          <p:cNvPr id="1034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005" y="4732711"/>
            <a:ext cx="4936533" cy="2115089"/>
          </a:xfrm>
          <a:noFill/>
        </p:spPr>
        <p:txBody>
          <a:bodyPr lIns="92663" tIns="46332" rIns="92663" bIns="46332"/>
          <a:lstStyle/>
          <a:p>
            <a:pPr marL="228921" indent="-228921" eaLnBrk="1" hangingPunct="1"/>
            <a:r>
              <a:rPr lang="en-GB" u="sng" smtClean="0"/>
              <a:t>FRAUD RISK Does Exist in this house -+ SMES the most vulnerable from our experience who are more prone to fraud risk than larger organisations such as universities or industrial companies.</a:t>
            </a:r>
            <a:r>
              <a:rPr lang="en-GB" smtClean="0"/>
              <a:t> </a:t>
            </a:r>
            <a:endParaRPr lang="en-GB" u="sng" smtClean="0"/>
          </a:p>
          <a:p>
            <a:pPr marL="228921" indent="-228921" eaLnBrk="1" hangingPunct="1"/>
            <a:endParaRPr lang="en-GB" u="sng" smtClean="0"/>
          </a:p>
          <a:p>
            <a:pPr marL="228921" indent="-228921" eaLnBrk="1" hangingPunct="1"/>
            <a:r>
              <a:rPr lang="en-GB" u="sng" smtClean="0"/>
              <a:t>Indicators (red flags)</a:t>
            </a:r>
            <a:r>
              <a:rPr lang="en-GB" smtClean="0"/>
              <a:t> of potential fraud and information sources – might not be the same for eveybody</a:t>
            </a:r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/>
          </a:p>
          <a:p>
            <a:pPr marL="228921" indent="-228921" eaLnBrk="1" hangingPunct="1"/>
            <a:endParaRPr lang="en-GB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/>
            <a:endParaRPr 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284663" y="6642100"/>
            <a:ext cx="611187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smtClean="0"/>
              <a:t>Title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smtClean="0"/>
              <a:t>Subtitle</a:t>
            </a:r>
            <a:endParaRPr lang="en-GB" noProof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9632E553-9207-423C-A8AD-D91E8D746F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61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04380-CA51-4E35-876F-9024EEB195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E244E-C9A5-482A-8B74-813B918025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67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BB654-61E1-4203-B46B-D772F93BCE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349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B9C6B-187E-4A5E-A3F7-5C918CEFC8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04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87E8B-C997-4D57-96BD-1DF9060F39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006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7FBF9-9C16-4071-9295-5AC1E80932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09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26393-31D2-47E3-B04F-3EAAAE4042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625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B1150-EB3B-40DA-BFCC-2E906BD534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4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B5948-7EC9-479E-8CD0-78FD0738FD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4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2BEEA-36D7-4241-80FD-BC7BFF5FD0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11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smtClean="0"/>
              <a:t>Second level</a:t>
            </a:r>
            <a:endParaRPr lang="en-GB" smtClean="0"/>
          </a:p>
          <a:p>
            <a:pPr lvl="1"/>
            <a:r>
              <a:rPr lang="en-GB" smtClean="0"/>
              <a:t>Third level</a:t>
            </a:r>
          </a:p>
          <a:p>
            <a:pPr lvl="2"/>
            <a:r>
              <a:rPr lang="en-GB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6AF17B2-7EDC-48DF-A3CD-9A5AE7D854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67625" y="6659563"/>
            <a:ext cx="611188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60350"/>
            <a:ext cx="1436687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9"/>
          <p:cNvSpPr txBox="1">
            <a:spLocks noGrp="1" noChangeArrowheads="1"/>
          </p:cNvSpPr>
          <p:nvPr/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0000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  <a:latin typeface="Tahoma" pitchFamily="34" charset="0"/>
              </a:rPr>
              <a:t>26/9/2014  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</a:rPr>
              <a:t>slide </a:t>
            </a:r>
            <a:fld id="{4668EA23-59DF-460E-8C2A-200D686CD05E}" type="slidenum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</a:t>
            </a:fld>
            <a:endParaRPr lang="en-GB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471289" y="1412776"/>
            <a:ext cx="8066286" cy="3385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0" hangingPunct="0"/>
            <a:r>
              <a:rPr lang="fr-BE" sz="4800" b="1" dirty="0" err="1" smtClean="0">
                <a:solidFill>
                  <a:srgbClr val="ECF852"/>
                </a:solidFill>
                <a:latin typeface="Tahoma" pitchFamily="34" charset="0"/>
              </a:rPr>
              <a:t>Managing</a:t>
            </a:r>
            <a:r>
              <a:rPr lang="fr-BE" sz="4800" b="1" dirty="0" smtClean="0">
                <a:solidFill>
                  <a:srgbClr val="ECF852"/>
                </a:solidFill>
                <a:latin typeface="Tahoma" pitchFamily="34" charset="0"/>
              </a:rPr>
              <a:t> </a:t>
            </a:r>
            <a:r>
              <a:rPr lang="fr-BE" sz="4800" b="1" dirty="0" err="1" smtClean="0">
                <a:solidFill>
                  <a:srgbClr val="ECF852"/>
                </a:solidFill>
                <a:latin typeface="Tahoma" pitchFamily="34" charset="0"/>
              </a:rPr>
              <a:t>your</a:t>
            </a:r>
            <a:r>
              <a:rPr lang="fr-BE" sz="4800" b="1" dirty="0" smtClean="0">
                <a:solidFill>
                  <a:srgbClr val="ECF852"/>
                </a:solidFill>
                <a:latin typeface="Tahoma" pitchFamily="34" charset="0"/>
              </a:rPr>
              <a:t> </a:t>
            </a:r>
            <a:r>
              <a:rPr lang="fr-BE" sz="4800" b="1" dirty="0" err="1" smtClean="0">
                <a:solidFill>
                  <a:srgbClr val="ECF852"/>
                </a:solidFill>
                <a:latin typeface="Tahoma" pitchFamily="34" charset="0"/>
              </a:rPr>
              <a:t>project</a:t>
            </a:r>
            <a:r>
              <a:rPr lang="fr-BE" sz="4800" b="1" dirty="0" smtClean="0">
                <a:solidFill>
                  <a:srgbClr val="ECF852"/>
                </a:solidFill>
                <a:latin typeface="Tahoma" pitchFamily="34" charset="0"/>
              </a:rPr>
              <a:t>:</a:t>
            </a:r>
          </a:p>
          <a:p>
            <a:pPr algn="r" eaLnBrk="0" hangingPunct="0"/>
            <a:r>
              <a:rPr lang="fr-BE" sz="4800" b="1" dirty="0" err="1" smtClean="0">
                <a:solidFill>
                  <a:srgbClr val="ECF852"/>
                </a:solidFill>
                <a:latin typeface="Tahoma" pitchFamily="34" charset="0"/>
              </a:rPr>
              <a:t>Do's</a:t>
            </a:r>
            <a:r>
              <a:rPr lang="fr-BE" sz="4800" b="1" dirty="0" smtClean="0">
                <a:solidFill>
                  <a:srgbClr val="ECF852"/>
                </a:solidFill>
                <a:latin typeface="Tahoma" pitchFamily="34" charset="0"/>
              </a:rPr>
              <a:t> and </a:t>
            </a:r>
            <a:r>
              <a:rPr lang="fr-BE" sz="4800" b="1" dirty="0" err="1" smtClean="0">
                <a:solidFill>
                  <a:srgbClr val="ECF852"/>
                </a:solidFill>
                <a:latin typeface="Tahoma" pitchFamily="34" charset="0"/>
              </a:rPr>
              <a:t>don'ts</a:t>
            </a:r>
            <a:endParaRPr lang="fr-BE" sz="4800" b="1" dirty="0" smtClean="0">
              <a:solidFill>
                <a:srgbClr val="ECF852"/>
              </a:solidFill>
              <a:latin typeface="Tahoma" pitchFamily="34" charset="0"/>
            </a:endParaRPr>
          </a:p>
          <a:p>
            <a:pPr algn="r" eaLnBrk="0" hangingPunct="0"/>
            <a:endParaRPr lang="fr-BE" sz="2800" b="1" dirty="0" smtClean="0">
              <a:solidFill>
                <a:srgbClr val="ECF852"/>
              </a:solidFill>
              <a:latin typeface="Tahoma" pitchFamily="34" charset="0"/>
            </a:endParaRPr>
          </a:p>
          <a:p>
            <a:pPr algn="r" eaLnBrk="0" hangingPunct="0"/>
            <a:endParaRPr lang="en-GB" sz="2800" b="1" dirty="0">
              <a:solidFill>
                <a:srgbClr val="ECF852"/>
              </a:solidFill>
              <a:latin typeface="Tahoma" pitchFamily="34" charset="0"/>
            </a:endParaRPr>
          </a:p>
          <a:p>
            <a:pPr algn="r" eaLnBrk="0" hangingPunct="0"/>
            <a:r>
              <a:rPr lang="en-GB" sz="3200" b="1" dirty="0">
                <a:solidFill>
                  <a:srgbClr val="ECF852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5508625" y="5210176"/>
            <a:ext cx="30289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0" hangingPunct="0">
              <a:spcBef>
                <a:spcPct val="20000"/>
              </a:spcBef>
            </a:pPr>
            <a:endParaRPr lang="en-GB" b="1" dirty="0">
              <a:solidFill>
                <a:schemeClr val="tx1"/>
              </a:solidFill>
              <a:latin typeface="Tahoma" pitchFamily="34" charset="0"/>
            </a:endParaRPr>
          </a:p>
          <a:p>
            <a:pPr algn="r" eaLnBrk="0" hangingPunct="0">
              <a:spcBef>
                <a:spcPct val="20000"/>
              </a:spcBef>
            </a:pPr>
            <a:r>
              <a:rPr lang="fr-FR" sz="2000" b="1" dirty="0" smtClean="0">
                <a:solidFill>
                  <a:srgbClr val="ECFC20"/>
                </a:solidFill>
                <a:latin typeface="Tahoma" pitchFamily="34" charset="0"/>
              </a:rPr>
              <a:t>Paul Webb</a:t>
            </a:r>
          </a:p>
          <a:p>
            <a:pPr algn="r" eaLnBrk="0" hangingPunct="0">
              <a:spcBef>
                <a:spcPct val="20000"/>
              </a:spcBef>
            </a:pPr>
            <a:r>
              <a:rPr lang="fr-FR" b="1" dirty="0" smtClean="0">
                <a:solidFill>
                  <a:srgbClr val="ECFC20"/>
                </a:solidFill>
                <a:latin typeface="Tahoma" pitchFamily="34" charset="0"/>
              </a:rPr>
              <a:t>DG </a:t>
            </a:r>
            <a:r>
              <a:rPr lang="fr-FR" b="1" dirty="0" err="1" smtClean="0">
                <a:solidFill>
                  <a:srgbClr val="ECFC20"/>
                </a:solidFill>
                <a:latin typeface="Tahoma" pitchFamily="34" charset="0"/>
              </a:rPr>
              <a:t>Research</a:t>
            </a:r>
            <a:r>
              <a:rPr lang="fr-FR" b="1" dirty="0" smtClean="0">
                <a:solidFill>
                  <a:srgbClr val="ECFC20"/>
                </a:solidFill>
                <a:latin typeface="Tahoma" pitchFamily="34" charset="0"/>
              </a:rPr>
              <a:t> and Innovation</a:t>
            </a:r>
            <a:endParaRPr lang="fr-FR" b="1" dirty="0">
              <a:solidFill>
                <a:srgbClr val="ECFC20"/>
              </a:solidFill>
              <a:latin typeface="Tahoma" pitchFamily="34" charset="0"/>
            </a:endParaRPr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0" y="0"/>
            <a:ext cx="356393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spcBef>
                <a:spcPts val="0"/>
              </a:spcBef>
            </a:pPr>
            <a:r>
              <a:rPr lang="fr-FR" sz="1600" b="1" dirty="0">
                <a:solidFill>
                  <a:schemeClr val="tx1"/>
                </a:solidFill>
                <a:latin typeface="Tahoma" pitchFamily="34" charset="0"/>
              </a:rPr>
              <a:t>European Commission</a:t>
            </a:r>
          </a:p>
          <a:p>
            <a:pPr algn="ctr" eaLnBrk="0" hangingPunct="0">
              <a:spcBef>
                <a:spcPts val="0"/>
              </a:spcBef>
            </a:pPr>
            <a:r>
              <a:rPr lang="fr-FR" sz="1600" b="1" dirty="0">
                <a:solidFill>
                  <a:schemeClr val="tx1"/>
                </a:solidFill>
                <a:latin typeface="Tahoma" pitchFamily="34" charset="0"/>
              </a:rPr>
              <a:t>DG </a:t>
            </a:r>
            <a:r>
              <a:rPr lang="fr-FR" sz="1600" b="1" dirty="0" err="1">
                <a:solidFill>
                  <a:schemeClr val="tx1"/>
                </a:solidFill>
                <a:latin typeface="Tahoma" pitchFamily="34" charset="0"/>
              </a:rPr>
              <a:t>Research</a:t>
            </a:r>
            <a:r>
              <a:rPr lang="fr-FR" sz="1600" b="1" dirty="0">
                <a:solidFill>
                  <a:schemeClr val="tx1"/>
                </a:solidFill>
                <a:latin typeface="Tahoma" pitchFamily="34" charset="0"/>
              </a:rPr>
              <a:t> and Innovation</a:t>
            </a:r>
            <a:r>
              <a:rPr lang="pl-PL" b="1" dirty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endParaRPr lang="fr-FR" b="1" dirty="0">
              <a:solidFill>
                <a:schemeClr val="tx1"/>
              </a:solidFill>
              <a:latin typeface="Tahoma" pitchFamily="34" charset="0"/>
            </a:endParaRPr>
          </a:p>
          <a:p>
            <a:pPr algn="r" eaLnBrk="0" hangingPunct="0">
              <a:spcBef>
                <a:spcPct val="20000"/>
              </a:spcBef>
            </a:pPr>
            <a:r>
              <a:rPr lang="fr-FR" b="1" dirty="0">
                <a:solidFill>
                  <a:schemeClr val="tx1"/>
                </a:solidFill>
                <a:latin typeface="Tahoma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9"/>
          <p:cNvSpPr txBox="1">
            <a:spLocks noGrp="1" noChangeArrowheads="1"/>
          </p:cNvSpPr>
          <p:nvPr/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0000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0B41E4A2-6C2C-47A5-A18F-DFE61E6A23AF}" type="datetime1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10/1/2014</a:t>
            </a:fld>
            <a:r>
              <a:rPr lang="en-US">
                <a:solidFill>
                  <a:schemeClr val="tx1"/>
                </a:solidFill>
                <a:latin typeface="Tahoma" pitchFamily="34" charset="0"/>
              </a:rPr>
              <a:t> slide </a:t>
            </a:r>
            <a:fld id="{ABB3E295-B42C-4B3F-82A0-3486D07FC787}" type="slidenum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10</a:t>
            </a:fld>
            <a:endParaRPr lang="en-GB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0"/>
            <a:ext cx="63246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sz="3200" b="1" dirty="0">
              <a:solidFill>
                <a:srgbClr val="ECFC20"/>
              </a:solidFill>
              <a:latin typeface="Tahoma" pitchFamily="34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684213" y="1412875"/>
            <a:ext cx="8136260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</a:rPr>
              <a:t>Establishing systems from the start: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You must declare costs based on the actual amounts spent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Regular errors</a:t>
            </a:r>
            <a:endParaRPr lang="en-US" sz="24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Declaration of the agreed budget for the project – the budget is a maximum amount, not THE amount or a price!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Full costs of assets charged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Internal charging system with no relation to real costs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No demonstrated link of consumables to the project</a:t>
            </a:r>
            <a:endParaRPr lang="en-US" sz="24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GB" sz="2000" dirty="0" smtClean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69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9"/>
          <p:cNvSpPr txBox="1">
            <a:spLocks noGrp="1" noChangeArrowheads="1"/>
          </p:cNvSpPr>
          <p:nvPr/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0000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0B41E4A2-6C2C-47A5-A18F-DFE61E6A23AF}" type="datetime1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10/1/2014</a:t>
            </a:fld>
            <a:r>
              <a:rPr lang="en-US">
                <a:solidFill>
                  <a:schemeClr val="tx1"/>
                </a:solidFill>
                <a:latin typeface="Tahoma" pitchFamily="34" charset="0"/>
              </a:rPr>
              <a:t> slide </a:t>
            </a:r>
            <a:fld id="{ABB3E295-B42C-4B3F-82A0-3486D07FC787}" type="slidenum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11</a:t>
            </a:fld>
            <a:endParaRPr lang="en-GB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0"/>
            <a:ext cx="63246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sz="3200" b="1" dirty="0">
              <a:solidFill>
                <a:srgbClr val="ECFC20"/>
              </a:solidFill>
              <a:latin typeface="Tahoma" pitchFamily="34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684213" y="1412875"/>
            <a:ext cx="7745412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</a:rPr>
              <a:t>Establishing systems from the start: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You must demonstrate "best value" in purchasing (MGA Article 10) and sub-contracting </a:t>
            </a:r>
            <a:r>
              <a:rPr lang="en-US" sz="2400" dirty="0">
                <a:solidFill>
                  <a:schemeClr val="tx1"/>
                </a:solidFill>
                <a:latin typeface="Tahoma" pitchFamily="34" charset="0"/>
              </a:rPr>
              <a:t>(MGA Article 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13)</a:t>
            </a:r>
            <a:endParaRPr lang="en-US" sz="24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some level of tendering to demonstrate "best value" – e.g. tender, three offers, market survey ….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We will normally accept your standard practices, when properly used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We will normally accept commercial agreements already in place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Naming the supplier in the contact does not mean that you do not have to demonstrate best value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GB" sz="2000" dirty="0" smtClean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94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9"/>
          <p:cNvSpPr txBox="1">
            <a:spLocks noGrp="1" noChangeArrowheads="1"/>
          </p:cNvSpPr>
          <p:nvPr/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0000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0B41E4A2-6C2C-47A5-A18F-DFE61E6A23AF}" type="datetime1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10/1/2014</a:t>
            </a:fld>
            <a:r>
              <a:rPr lang="en-US">
                <a:solidFill>
                  <a:schemeClr val="tx1"/>
                </a:solidFill>
                <a:latin typeface="Tahoma" pitchFamily="34" charset="0"/>
              </a:rPr>
              <a:t> slide </a:t>
            </a:r>
            <a:fld id="{ABB3E295-B42C-4B3F-82A0-3486D07FC787}" type="slidenum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12</a:t>
            </a:fld>
            <a:endParaRPr lang="en-GB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0"/>
            <a:ext cx="63246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sz="3200" b="1" dirty="0">
              <a:solidFill>
                <a:srgbClr val="ECFC20"/>
              </a:solidFill>
              <a:latin typeface="Tahoma" pitchFamily="34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684213" y="1412875"/>
            <a:ext cx="7745412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</a:rPr>
              <a:t>Establishing systems from the start: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You must demonstrate "best value" in purchasing and sub-contracting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Regular errors</a:t>
            </a:r>
            <a:endParaRPr lang="en-US" sz="24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"best value" not demonstrated – no tender, no offers, no market survey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Participants own normal practices not applied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No documentation kept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GB" sz="2000" dirty="0" smtClean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98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9"/>
          <p:cNvSpPr txBox="1">
            <a:spLocks noGrp="1" noChangeArrowheads="1"/>
          </p:cNvSpPr>
          <p:nvPr/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0000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0B41E4A2-6C2C-47A5-A18F-DFE61E6A23AF}" type="datetime1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10/1/2014</a:t>
            </a:fld>
            <a:r>
              <a:rPr lang="en-US">
                <a:solidFill>
                  <a:schemeClr val="tx1"/>
                </a:solidFill>
                <a:latin typeface="Tahoma" pitchFamily="34" charset="0"/>
              </a:rPr>
              <a:t> slide </a:t>
            </a:r>
            <a:fld id="{ABB3E295-B42C-4B3F-82A0-3486D07FC787}" type="slidenum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13</a:t>
            </a:fld>
            <a:endParaRPr lang="en-GB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0"/>
            <a:ext cx="63246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sz="3200" b="1" dirty="0">
              <a:solidFill>
                <a:srgbClr val="ECFC20"/>
              </a:solidFill>
              <a:latin typeface="Tahoma" pitchFamily="34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684213" y="1412875"/>
            <a:ext cx="7745412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</a:rPr>
              <a:t>Establishing systems from the start: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You must demonstrate "best value" in sub-contracting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4800" dirty="0" smtClean="0">
                <a:solidFill>
                  <a:schemeClr val="tx1"/>
                </a:solidFill>
                <a:latin typeface="Tahoma" pitchFamily="34" charset="0"/>
              </a:rPr>
              <a:t>You may not, under any circumstances, sub-contract to a project partner (MGA Article 13)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GB" sz="2000" dirty="0" smtClean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3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9"/>
          <p:cNvSpPr txBox="1">
            <a:spLocks noGrp="1" noChangeArrowheads="1"/>
          </p:cNvSpPr>
          <p:nvPr/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0000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0B41E4A2-6C2C-47A5-A18F-DFE61E6A23AF}" type="datetime1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10/1/2014</a:t>
            </a:fld>
            <a:r>
              <a:rPr lang="en-US">
                <a:solidFill>
                  <a:schemeClr val="tx1"/>
                </a:solidFill>
                <a:latin typeface="Tahoma" pitchFamily="34" charset="0"/>
              </a:rPr>
              <a:t> slide </a:t>
            </a:r>
            <a:fld id="{ABB3E295-B42C-4B3F-82A0-3486D07FC787}" type="slidenum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14</a:t>
            </a:fld>
            <a:endParaRPr lang="en-GB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0"/>
            <a:ext cx="63246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sz="3200" b="1" dirty="0">
              <a:solidFill>
                <a:srgbClr val="ECFC20"/>
              </a:solidFill>
              <a:latin typeface="Tahoma" pitchFamily="34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395536" y="1412875"/>
            <a:ext cx="8424292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</a:rPr>
              <a:t>Establishing systems from the start: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4800" dirty="0" smtClean="0">
                <a:solidFill>
                  <a:schemeClr val="tx1"/>
                </a:solidFill>
                <a:latin typeface="Tahoma" pitchFamily="34" charset="0"/>
              </a:rPr>
              <a:t>Don't charge costs incurred before the entry into force of the Grant Agreement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(Unless an earlier start date is agreed with the Commission)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MGA Article 3, Article 6(1)a(ii)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48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48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GB" sz="2000" dirty="0" smtClean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06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59"/>
          <p:cNvSpPr txBox="1">
            <a:spLocks noGrp="1" noChangeArrowheads="1"/>
          </p:cNvSpPr>
          <p:nvPr/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0000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1F59B395-734E-46EF-8188-B44F6D70CABB}" type="datetime1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10/1/2014</a:t>
            </a:fld>
            <a:r>
              <a:rPr lang="en-US">
                <a:solidFill>
                  <a:schemeClr val="tx1"/>
                </a:solidFill>
                <a:latin typeface="Tahoma" pitchFamily="34" charset="0"/>
              </a:rPr>
              <a:t> slide </a:t>
            </a:r>
            <a:fld id="{D6959820-B60E-43EC-B4E5-FB12121255AF}" type="slidenum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15</a:t>
            </a:fld>
            <a:endParaRPr lang="en-GB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99331" name="Rectangle 2"/>
          <p:cNvSpPr>
            <a:spLocks noChangeArrowheads="1"/>
          </p:cNvSpPr>
          <p:nvPr/>
        </p:nvSpPr>
        <p:spPr bwMode="auto">
          <a:xfrm>
            <a:off x="2411413" y="188913"/>
            <a:ext cx="6324600" cy="163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US" sz="3200" b="1">
              <a:solidFill>
                <a:srgbClr val="034EA2"/>
              </a:solidFill>
              <a:latin typeface="Tahoma" pitchFamily="34" charset="0"/>
            </a:endParaRPr>
          </a:p>
        </p:txBody>
      </p:sp>
      <p:sp>
        <p:nvSpPr>
          <p:cNvPr id="354307" name="Rectangle 3"/>
          <p:cNvSpPr>
            <a:spLocks noChangeArrowheads="1"/>
          </p:cNvSpPr>
          <p:nvPr/>
        </p:nvSpPr>
        <p:spPr bwMode="auto">
          <a:xfrm>
            <a:off x="683568" y="1772816"/>
            <a:ext cx="7745413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</a:pPr>
            <a:endParaRPr lang="en-GB" sz="2000" b="1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</a:pPr>
            <a:endParaRPr lang="en-GB" sz="2000" b="1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</a:pPr>
            <a:endParaRPr lang="en-GB" sz="2000" b="1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</a:pPr>
            <a:endParaRPr lang="en-GB" sz="2000" b="1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GB" sz="4800" b="1" dirty="0">
                <a:solidFill>
                  <a:srgbClr val="ECFC20"/>
                </a:solidFill>
                <a:latin typeface="Tahoma" pitchFamily="34" charset="0"/>
              </a:rPr>
              <a:t>Thank you!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GB" sz="3200" dirty="0">
              <a:solidFill>
                <a:srgbClr val="ECFC20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GB" sz="200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indent="0" eaLnBrk="1" hangingPunct="1"/>
            <a:r>
              <a:rPr lang="en-US" dirty="0" smtClean="0"/>
              <a:t>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9"/>
          <p:cNvSpPr txBox="1">
            <a:spLocks noGrp="1" noChangeArrowheads="1"/>
          </p:cNvSpPr>
          <p:nvPr/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0000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  <a:latin typeface="Tahoma" pitchFamily="34" charset="0"/>
              </a:rPr>
              <a:t>26/9/2014  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</a:rPr>
              <a:t>slide </a:t>
            </a:r>
            <a:fld id="{4668EA23-59DF-460E-8C2A-200D686CD05E}" type="slidenum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2</a:t>
            </a:fld>
            <a:endParaRPr lang="en-GB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471289" y="1412776"/>
            <a:ext cx="8066286" cy="3385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0" hangingPunct="0"/>
            <a:r>
              <a:rPr lang="fr-BE" sz="4800" b="1" dirty="0" smtClean="0">
                <a:solidFill>
                  <a:srgbClr val="ECF852"/>
                </a:solidFill>
                <a:latin typeface="Tahoma" pitchFamily="34" charset="0"/>
              </a:rPr>
              <a:t>Financial issues:</a:t>
            </a:r>
          </a:p>
          <a:p>
            <a:pPr algn="r" eaLnBrk="0" hangingPunct="0"/>
            <a:r>
              <a:rPr lang="fr-BE" sz="4800" b="1" dirty="0" err="1" smtClean="0">
                <a:solidFill>
                  <a:srgbClr val="ECF852"/>
                </a:solidFill>
                <a:latin typeface="Tahoma" pitchFamily="34" charset="0"/>
              </a:rPr>
              <a:t>Please</a:t>
            </a:r>
            <a:r>
              <a:rPr lang="fr-BE" sz="4800" b="1" dirty="0" smtClean="0">
                <a:solidFill>
                  <a:srgbClr val="ECF852"/>
                </a:solidFill>
                <a:latin typeface="Tahoma" pitchFamily="34" charset="0"/>
              </a:rPr>
              <a:t> help us to help </a:t>
            </a:r>
            <a:r>
              <a:rPr lang="fr-BE" sz="4800" b="1" dirty="0" err="1" smtClean="0">
                <a:solidFill>
                  <a:srgbClr val="ECF852"/>
                </a:solidFill>
                <a:latin typeface="Tahoma" pitchFamily="34" charset="0"/>
              </a:rPr>
              <a:t>you</a:t>
            </a:r>
            <a:r>
              <a:rPr lang="fr-BE" sz="4800" b="1" dirty="0" smtClean="0">
                <a:solidFill>
                  <a:srgbClr val="ECF852"/>
                </a:solidFill>
                <a:latin typeface="Tahoma" pitchFamily="34" charset="0"/>
              </a:rPr>
              <a:t> to </a:t>
            </a:r>
            <a:r>
              <a:rPr lang="fr-BE" sz="4800" b="1" dirty="0" err="1" smtClean="0">
                <a:solidFill>
                  <a:srgbClr val="ECF852"/>
                </a:solidFill>
                <a:latin typeface="Tahoma" pitchFamily="34" charset="0"/>
              </a:rPr>
              <a:t>avoid</a:t>
            </a:r>
            <a:r>
              <a:rPr lang="fr-BE" sz="4800" b="1" dirty="0" smtClean="0">
                <a:solidFill>
                  <a:srgbClr val="ECF852"/>
                </a:solidFill>
                <a:latin typeface="Tahoma" pitchFamily="34" charset="0"/>
              </a:rPr>
              <a:t> </a:t>
            </a:r>
            <a:r>
              <a:rPr lang="fr-BE" sz="4800" b="1" dirty="0" err="1" smtClean="0">
                <a:solidFill>
                  <a:srgbClr val="ECF852"/>
                </a:solidFill>
                <a:latin typeface="Tahoma" pitchFamily="34" charset="0"/>
              </a:rPr>
              <a:t>errors</a:t>
            </a:r>
            <a:r>
              <a:rPr lang="fr-BE" sz="4800" b="1" dirty="0" smtClean="0">
                <a:solidFill>
                  <a:srgbClr val="ECF852"/>
                </a:solidFill>
                <a:latin typeface="Tahoma" pitchFamily="34" charset="0"/>
              </a:rPr>
              <a:t>!</a:t>
            </a:r>
          </a:p>
          <a:p>
            <a:pPr algn="r" eaLnBrk="0" hangingPunct="0"/>
            <a:endParaRPr lang="fr-BE" sz="2800" b="1" dirty="0" smtClean="0">
              <a:solidFill>
                <a:srgbClr val="ECF852"/>
              </a:solidFill>
              <a:latin typeface="Tahoma" pitchFamily="34" charset="0"/>
            </a:endParaRPr>
          </a:p>
          <a:p>
            <a:pPr algn="r" eaLnBrk="0" hangingPunct="0"/>
            <a:r>
              <a:rPr lang="fr-BE" sz="2800" b="1" dirty="0" smtClean="0">
                <a:solidFill>
                  <a:srgbClr val="ECF852"/>
                </a:solidFill>
                <a:latin typeface="Tahoma" pitchFamily="34" charset="0"/>
              </a:rPr>
              <a:t>Tips to </a:t>
            </a:r>
            <a:r>
              <a:rPr lang="fr-BE" sz="2800" b="1" dirty="0" err="1" smtClean="0">
                <a:solidFill>
                  <a:srgbClr val="ECF852"/>
                </a:solidFill>
                <a:latin typeface="Tahoma" pitchFamily="34" charset="0"/>
              </a:rPr>
              <a:t>avoid</a:t>
            </a:r>
            <a:r>
              <a:rPr lang="fr-BE" sz="2800" b="1" dirty="0" smtClean="0">
                <a:solidFill>
                  <a:srgbClr val="ECF852"/>
                </a:solidFill>
                <a:latin typeface="Tahoma" pitchFamily="34" charset="0"/>
              </a:rPr>
              <a:t> </a:t>
            </a:r>
            <a:r>
              <a:rPr lang="fr-BE" sz="2800" b="1" dirty="0" err="1" smtClean="0">
                <a:solidFill>
                  <a:srgbClr val="ECF852"/>
                </a:solidFill>
                <a:latin typeface="Tahoma" pitchFamily="34" charset="0"/>
              </a:rPr>
              <a:t>common</a:t>
            </a:r>
            <a:r>
              <a:rPr lang="fr-BE" sz="2800" b="1" dirty="0" smtClean="0">
                <a:solidFill>
                  <a:srgbClr val="ECF852"/>
                </a:solidFill>
                <a:latin typeface="Tahoma" pitchFamily="34" charset="0"/>
              </a:rPr>
              <a:t> </a:t>
            </a:r>
            <a:r>
              <a:rPr lang="fr-BE" sz="2800" b="1" dirty="0" err="1" smtClean="0">
                <a:solidFill>
                  <a:srgbClr val="ECF852"/>
                </a:solidFill>
                <a:latin typeface="Tahoma" pitchFamily="34" charset="0"/>
              </a:rPr>
              <a:t>errors</a:t>
            </a:r>
            <a:endParaRPr lang="en-GB" sz="2800" b="1" dirty="0">
              <a:solidFill>
                <a:srgbClr val="ECF852"/>
              </a:solidFill>
              <a:latin typeface="Tahoma" pitchFamily="34" charset="0"/>
            </a:endParaRPr>
          </a:p>
          <a:p>
            <a:pPr algn="r" eaLnBrk="0" hangingPunct="0"/>
            <a:r>
              <a:rPr lang="en-GB" sz="3200" b="1" dirty="0">
                <a:solidFill>
                  <a:srgbClr val="ECF852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5508625" y="5662613"/>
            <a:ext cx="30289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0" hangingPunct="0">
              <a:spcBef>
                <a:spcPct val="20000"/>
              </a:spcBef>
            </a:pPr>
            <a:endParaRPr lang="fr-FR" b="1" dirty="0">
              <a:solidFill>
                <a:srgbClr val="ECFC20"/>
              </a:solidFill>
              <a:latin typeface="Tahoma" pitchFamily="34" charset="0"/>
            </a:endParaRPr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0" y="0"/>
            <a:ext cx="356393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spcBef>
                <a:spcPts val="0"/>
              </a:spcBef>
            </a:pPr>
            <a:r>
              <a:rPr lang="fr-FR" sz="1600" b="1" dirty="0">
                <a:solidFill>
                  <a:schemeClr val="tx1"/>
                </a:solidFill>
                <a:latin typeface="Tahoma" pitchFamily="34" charset="0"/>
              </a:rPr>
              <a:t>European Commission</a:t>
            </a:r>
          </a:p>
          <a:p>
            <a:pPr algn="ctr" eaLnBrk="0" hangingPunct="0">
              <a:spcBef>
                <a:spcPts val="0"/>
              </a:spcBef>
            </a:pPr>
            <a:r>
              <a:rPr lang="fr-FR" sz="1600" b="1" dirty="0">
                <a:solidFill>
                  <a:schemeClr val="tx1"/>
                </a:solidFill>
                <a:latin typeface="Tahoma" pitchFamily="34" charset="0"/>
              </a:rPr>
              <a:t>DG </a:t>
            </a:r>
            <a:r>
              <a:rPr lang="fr-FR" sz="1600" b="1" dirty="0" err="1">
                <a:solidFill>
                  <a:schemeClr val="tx1"/>
                </a:solidFill>
                <a:latin typeface="Tahoma" pitchFamily="34" charset="0"/>
              </a:rPr>
              <a:t>Research</a:t>
            </a:r>
            <a:r>
              <a:rPr lang="fr-FR" sz="1600" b="1" dirty="0">
                <a:solidFill>
                  <a:schemeClr val="tx1"/>
                </a:solidFill>
                <a:latin typeface="Tahoma" pitchFamily="34" charset="0"/>
              </a:rPr>
              <a:t> and Innovation</a:t>
            </a:r>
            <a:r>
              <a:rPr lang="pl-PL" b="1" dirty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endParaRPr lang="fr-FR" b="1" dirty="0">
              <a:solidFill>
                <a:schemeClr val="tx1"/>
              </a:solidFill>
              <a:latin typeface="Tahoma" pitchFamily="34" charset="0"/>
            </a:endParaRPr>
          </a:p>
          <a:p>
            <a:pPr algn="r" eaLnBrk="0" hangingPunct="0">
              <a:spcBef>
                <a:spcPct val="20000"/>
              </a:spcBef>
            </a:pPr>
            <a:r>
              <a:rPr lang="fr-FR" b="1" dirty="0">
                <a:solidFill>
                  <a:schemeClr val="tx1"/>
                </a:solidFill>
                <a:latin typeface="Tahoma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6857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9"/>
          <p:cNvSpPr txBox="1">
            <a:spLocks noGrp="1" noChangeArrowheads="1"/>
          </p:cNvSpPr>
          <p:nvPr/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0000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978E5D20-02CA-426C-BB74-37853521E7D7}" type="datetime1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10/1/2014</a:t>
            </a:fld>
            <a:r>
              <a:rPr lang="en-US">
                <a:solidFill>
                  <a:schemeClr val="tx1"/>
                </a:solidFill>
                <a:latin typeface="Tahoma" pitchFamily="34" charset="0"/>
              </a:rPr>
              <a:t> slide </a:t>
            </a:r>
            <a:fld id="{9B452AD3-095F-40C5-BA5F-71983030DEA8}" type="slidenum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3</a:t>
            </a:fld>
            <a:endParaRPr lang="en-GB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0" y="0"/>
            <a:ext cx="68072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fr-BE" sz="3000" b="1" dirty="0" smtClean="0">
                <a:solidFill>
                  <a:srgbClr val="ECFC20"/>
                </a:solidFill>
                <a:latin typeface="Tahoma" pitchFamily="34" charset="0"/>
              </a:rPr>
              <a:t>Financial issues: </a:t>
            </a:r>
            <a:endParaRPr lang="fr-BE" sz="3000" b="1" dirty="0">
              <a:solidFill>
                <a:srgbClr val="ECFC20"/>
              </a:solidFill>
              <a:latin typeface="Tahoma" pitchFamily="34" charset="0"/>
            </a:endParaRPr>
          </a:p>
          <a:p>
            <a:pPr algn="ctr" eaLnBrk="0" hangingPunct="0"/>
            <a:r>
              <a:rPr lang="fr-BE" sz="3000" b="1" dirty="0" err="1" smtClean="0">
                <a:solidFill>
                  <a:srgbClr val="ECFC20"/>
                </a:solidFill>
                <a:latin typeface="Tahoma" pitchFamily="34" charset="0"/>
              </a:rPr>
              <a:t>Consequences</a:t>
            </a:r>
            <a:r>
              <a:rPr lang="fr-BE" sz="3000" b="1" dirty="0" smtClean="0">
                <a:solidFill>
                  <a:srgbClr val="ECFC20"/>
                </a:solidFill>
                <a:latin typeface="Tahoma" pitchFamily="34" charset="0"/>
              </a:rPr>
              <a:t> of </a:t>
            </a:r>
            <a:r>
              <a:rPr lang="fr-BE" sz="3000" b="1" dirty="0" err="1" smtClean="0">
                <a:solidFill>
                  <a:srgbClr val="ECFC20"/>
                </a:solidFill>
                <a:latin typeface="Tahoma" pitchFamily="34" charset="0"/>
              </a:rPr>
              <a:t>errors</a:t>
            </a:r>
            <a:endParaRPr lang="en-GB" sz="3000" b="1" dirty="0">
              <a:solidFill>
                <a:srgbClr val="ECFC20"/>
              </a:solidFill>
              <a:latin typeface="Tahoma" pitchFamily="34" charset="0"/>
            </a:endParaRP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684213" y="1989138"/>
            <a:ext cx="7745412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GB" sz="1900" dirty="0" smtClean="0">
                <a:solidFill>
                  <a:schemeClr val="tx1"/>
                </a:solidFill>
                <a:latin typeface="Tahoma" pitchFamily="34" charset="0"/>
              </a:rPr>
              <a:t>Controls and audits are undertaken by the Commission services </a:t>
            </a:r>
            <a:r>
              <a:rPr lang="en-GB" sz="1900" dirty="0">
                <a:solidFill>
                  <a:schemeClr val="tx1"/>
                </a:solidFill>
                <a:latin typeface="Tahoma" pitchFamily="34" charset="0"/>
              </a:rPr>
              <a:t>(MGA Article 22</a:t>
            </a:r>
            <a:r>
              <a:rPr lang="en-GB" sz="1900" dirty="0" smtClean="0">
                <a:solidFill>
                  <a:schemeClr val="tx1"/>
                </a:solidFill>
                <a:latin typeface="Tahoma" pitchFamily="34" charset="0"/>
              </a:rPr>
              <a:t>) and the European Court of Auditors</a:t>
            </a:r>
            <a:endParaRPr lang="fr-BE" sz="1900" dirty="0" smtClean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Identified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errors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could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lead to:</a:t>
            </a:r>
          </a:p>
          <a:p>
            <a:pPr indent="-4572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fr-BE" sz="1900" dirty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Recovery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of the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undue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amount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(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some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time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after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you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have</a:t>
            </a:r>
          </a:p>
          <a:p>
            <a:pPr indent="-4572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fr-BE" sz="1900" dirty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received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the money!)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r>
              <a:rPr lang="fr-BE" sz="1900" dirty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Penalties 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r>
              <a:rPr lang="fr-BE" sz="1900" dirty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Reputational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damage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r>
              <a:rPr lang="fr-BE" sz="1900" dirty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Financial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losses</a:t>
            </a:r>
            <a:endParaRPr lang="fr-BE" sz="1900" dirty="0" smtClean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r>
              <a:rPr lang="fr-BE" sz="1900" dirty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….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r>
              <a:rPr lang="fr-BE" sz="1900" dirty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9"/>
          <p:cNvSpPr txBox="1">
            <a:spLocks noGrp="1" noChangeArrowheads="1"/>
          </p:cNvSpPr>
          <p:nvPr/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0000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978E5D20-02CA-426C-BB74-37853521E7D7}" type="datetime1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10/1/2014</a:t>
            </a:fld>
            <a:r>
              <a:rPr lang="en-US">
                <a:solidFill>
                  <a:schemeClr val="tx1"/>
                </a:solidFill>
                <a:latin typeface="Tahoma" pitchFamily="34" charset="0"/>
              </a:rPr>
              <a:t> slide </a:t>
            </a:r>
            <a:fld id="{9B452AD3-095F-40C5-BA5F-71983030DEA8}" type="slidenum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4</a:t>
            </a:fld>
            <a:endParaRPr lang="en-GB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0" y="0"/>
            <a:ext cx="68072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fr-BE" sz="3000" b="1" dirty="0" smtClean="0">
                <a:solidFill>
                  <a:srgbClr val="ECFC20"/>
                </a:solidFill>
                <a:latin typeface="Tahoma" pitchFamily="34" charset="0"/>
              </a:rPr>
              <a:t>Financial issues:</a:t>
            </a:r>
          </a:p>
          <a:p>
            <a:pPr algn="ctr" eaLnBrk="0" hangingPunct="0"/>
            <a:r>
              <a:rPr lang="fr-BE" sz="3000" b="1" dirty="0" err="1">
                <a:solidFill>
                  <a:srgbClr val="ECFC20"/>
                </a:solidFill>
                <a:latin typeface="Tahoma" pitchFamily="34" charset="0"/>
              </a:rPr>
              <a:t>C</a:t>
            </a:r>
            <a:r>
              <a:rPr lang="fr-BE" sz="3000" b="1" dirty="0" err="1" smtClean="0">
                <a:solidFill>
                  <a:srgbClr val="ECFC20"/>
                </a:solidFill>
                <a:latin typeface="Tahoma" pitchFamily="34" charset="0"/>
              </a:rPr>
              <a:t>onsequences</a:t>
            </a:r>
            <a:r>
              <a:rPr lang="fr-BE" sz="3000" b="1" dirty="0" smtClean="0">
                <a:solidFill>
                  <a:srgbClr val="ECFC20"/>
                </a:solidFill>
                <a:latin typeface="Tahoma" pitchFamily="34" charset="0"/>
              </a:rPr>
              <a:t> of </a:t>
            </a:r>
            <a:r>
              <a:rPr lang="fr-BE" sz="3000" b="1" dirty="0" err="1" smtClean="0">
                <a:solidFill>
                  <a:srgbClr val="ECFC20"/>
                </a:solidFill>
                <a:latin typeface="Tahoma" pitchFamily="34" charset="0"/>
              </a:rPr>
              <a:t>errors</a:t>
            </a:r>
            <a:endParaRPr lang="en-GB" sz="3000" b="1" dirty="0">
              <a:solidFill>
                <a:srgbClr val="ECFC20"/>
              </a:solidFill>
              <a:latin typeface="Tahoma" pitchFamily="34" charset="0"/>
            </a:endParaRP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684212" y="1989138"/>
            <a:ext cx="8352283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The Commission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prefers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that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you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avoid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these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errors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in the first place!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endParaRPr lang="fr-BE" sz="1900" dirty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r>
              <a:rPr lang="fr-BE" sz="1900" dirty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-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it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makes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life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easier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for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you</a:t>
            </a:r>
            <a:endParaRPr lang="fr-BE" sz="1900" dirty="0" smtClean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r>
              <a:rPr lang="fr-BE" sz="1900" dirty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-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it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makes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life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easier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for us</a:t>
            </a: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r>
              <a:rPr lang="fr-BE" sz="1900" dirty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-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it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avoids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unnecessary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conflict</a:t>
            </a:r>
            <a:endParaRPr lang="fr-BE" sz="1900" dirty="0" smtClean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r>
              <a:rPr lang="fr-BE" sz="1900" dirty="0">
                <a:solidFill>
                  <a:schemeClr val="tx1"/>
                </a:solidFill>
                <a:latin typeface="Tahoma" pitchFamily="34" charset="0"/>
              </a:rPr>
              <a:t>	</a:t>
            </a:r>
            <a:endParaRPr lang="fr-BE" sz="1900" dirty="0" smtClean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endParaRPr lang="fr-BE" sz="1900" dirty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	-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it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allows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us all to </a:t>
            </a:r>
            <a:r>
              <a:rPr lang="fr-BE" sz="1900" dirty="0" err="1" smtClean="0">
                <a:solidFill>
                  <a:schemeClr val="tx1"/>
                </a:solidFill>
                <a:latin typeface="Tahoma" pitchFamily="34" charset="0"/>
              </a:rPr>
              <a:t>concentrate</a:t>
            </a:r>
            <a:r>
              <a:rPr lang="fr-BE" sz="1900" dirty="0" smtClean="0">
                <a:solidFill>
                  <a:schemeClr val="tx1"/>
                </a:solidFill>
                <a:latin typeface="Tahoma" pitchFamily="34" charset="0"/>
              </a:rPr>
              <a:t> on the provision of excellent science</a:t>
            </a:r>
            <a:endParaRPr lang="en-GB" sz="1900" dirty="0">
              <a:solidFill>
                <a:schemeClr val="tx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44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9"/>
          <p:cNvSpPr txBox="1">
            <a:spLocks noGrp="1" noChangeArrowheads="1"/>
          </p:cNvSpPr>
          <p:nvPr/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0000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0B41E4A2-6C2C-47A5-A18F-DFE61E6A23AF}" type="datetime1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10/1/2014</a:t>
            </a:fld>
            <a:r>
              <a:rPr lang="en-US">
                <a:solidFill>
                  <a:schemeClr val="tx1"/>
                </a:solidFill>
                <a:latin typeface="Tahoma" pitchFamily="34" charset="0"/>
              </a:rPr>
              <a:t> slide </a:t>
            </a:r>
            <a:fld id="{ABB3E295-B42C-4B3F-82A0-3486D07FC787}" type="slidenum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5</a:t>
            </a:fld>
            <a:endParaRPr lang="en-GB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0"/>
            <a:ext cx="63246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fr-BE" sz="4800" b="1" dirty="0" smtClean="0">
                <a:solidFill>
                  <a:srgbClr val="ECFC20"/>
                </a:solidFill>
                <a:latin typeface="Tahoma" pitchFamily="34" charset="0"/>
              </a:rPr>
              <a:t>Our </a:t>
            </a:r>
            <a:r>
              <a:rPr lang="fr-BE" sz="4800" b="1" dirty="0" err="1" smtClean="0">
                <a:solidFill>
                  <a:srgbClr val="ECFC20"/>
                </a:solidFill>
                <a:latin typeface="Tahoma" pitchFamily="34" charset="0"/>
              </a:rPr>
              <a:t>advice</a:t>
            </a:r>
            <a:r>
              <a:rPr lang="fr-BE" sz="4800" b="1" dirty="0" smtClean="0">
                <a:solidFill>
                  <a:srgbClr val="ECFC20"/>
                </a:solidFill>
                <a:latin typeface="Tahoma" pitchFamily="34" charset="0"/>
              </a:rPr>
              <a:t> </a:t>
            </a:r>
            <a:endParaRPr lang="en-GB" sz="4800" b="1" dirty="0">
              <a:solidFill>
                <a:srgbClr val="ECFC20"/>
              </a:solidFill>
              <a:latin typeface="Tahoma" pitchFamily="34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684213" y="1412875"/>
            <a:ext cx="7745412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36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</a:rPr>
              <a:t>Follow the simple steps set out in the following slides, which will help you to avoid the most common errors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</a:rPr>
              <a:t>Then check the guidance (Annotated Model Grant Agreement – MGA) when you need to!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GB" sz="2000" dirty="0" smtClean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9"/>
          <p:cNvSpPr txBox="1">
            <a:spLocks noGrp="1" noChangeArrowheads="1"/>
          </p:cNvSpPr>
          <p:nvPr/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0000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0B41E4A2-6C2C-47A5-A18F-DFE61E6A23AF}" type="datetime1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10/1/2014</a:t>
            </a:fld>
            <a:r>
              <a:rPr lang="en-US">
                <a:solidFill>
                  <a:schemeClr val="tx1"/>
                </a:solidFill>
                <a:latin typeface="Tahoma" pitchFamily="34" charset="0"/>
              </a:rPr>
              <a:t> slide </a:t>
            </a:r>
            <a:fld id="{ABB3E295-B42C-4B3F-82A0-3486D07FC787}" type="slidenum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6</a:t>
            </a:fld>
            <a:endParaRPr lang="en-GB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0"/>
            <a:ext cx="63246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sz="3200" b="1" dirty="0">
              <a:solidFill>
                <a:srgbClr val="ECFC20"/>
              </a:solidFill>
              <a:latin typeface="Tahoma" pitchFamily="34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684213" y="1412875"/>
            <a:ext cx="7745412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</a:rPr>
              <a:t>Grant proposal and signature stage: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Check that all third parties have been </a:t>
            </a:r>
            <a:r>
              <a:rPr lang="en-US" sz="2400" b="1" dirty="0" smtClean="0">
                <a:solidFill>
                  <a:schemeClr val="tx1"/>
                </a:solidFill>
                <a:latin typeface="Tahoma" pitchFamily="34" charset="0"/>
              </a:rPr>
              <a:t>clearly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 declared (MGA Articles 6, 11, 12, 14)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Check that all sub-contracting of scientific (or other) work has been </a:t>
            </a:r>
            <a:r>
              <a:rPr lang="en-US" sz="2400" b="1" dirty="0">
                <a:solidFill>
                  <a:schemeClr val="tx1"/>
                </a:solidFill>
                <a:latin typeface="Tahoma" pitchFamily="34" charset="0"/>
              </a:rPr>
              <a:t>clearly</a:t>
            </a:r>
            <a:r>
              <a:rPr lang="en-US" sz="2400" dirty="0">
                <a:solidFill>
                  <a:schemeClr val="tx1"/>
                </a:solidFill>
                <a:latin typeface="Tahoma" pitchFamily="34" charset="0"/>
              </a:rPr>
              <a:t> declared (MGA 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Article 13)</a:t>
            </a:r>
            <a:endParaRPr lang="en-US" sz="24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Using in-house consultants? – please check the rules carefully </a:t>
            </a:r>
            <a:r>
              <a:rPr lang="en-US" sz="2400" dirty="0">
                <a:solidFill>
                  <a:schemeClr val="tx1"/>
                </a:solidFill>
                <a:latin typeface="Tahoma" pitchFamily="34" charset="0"/>
              </a:rPr>
              <a:t>(MGA 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Article 6.2 A2)</a:t>
            </a:r>
            <a:endParaRPr lang="en-US" sz="24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Is a partner an interest group without staff? – normally staff costs relate to employees, this may be better declared as sub-contracting </a:t>
            </a:r>
            <a:r>
              <a:rPr lang="en-US" sz="2400" dirty="0">
                <a:solidFill>
                  <a:schemeClr val="tx1"/>
                </a:solidFill>
                <a:latin typeface="Tahoma" pitchFamily="34" charset="0"/>
              </a:rPr>
              <a:t>(MGA 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Article 6.2, A1)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GB" sz="2000" dirty="0" smtClean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64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9"/>
          <p:cNvSpPr txBox="1">
            <a:spLocks noGrp="1" noChangeArrowheads="1"/>
          </p:cNvSpPr>
          <p:nvPr/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0000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0B41E4A2-6C2C-47A5-A18F-DFE61E6A23AF}" type="datetime1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10/1/2014</a:t>
            </a:fld>
            <a:r>
              <a:rPr lang="en-US">
                <a:solidFill>
                  <a:schemeClr val="tx1"/>
                </a:solidFill>
                <a:latin typeface="Tahoma" pitchFamily="34" charset="0"/>
              </a:rPr>
              <a:t> slide </a:t>
            </a:r>
            <a:fld id="{ABB3E295-B42C-4B3F-82A0-3486D07FC787}" type="slidenum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7</a:t>
            </a:fld>
            <a:endParaRPr lang="en-GB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0"/>
            <a:ext cx="63246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sz="3200" b="1" dirty="0">
              <a:solidFill>
                <a:srgbClr val="ECFC20"/>
              </a:solidFill>
              <a:latin typeface="Tahoma" pitchFamily="34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684213" y="1412875"/>
            <a:ext cx="7745412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</a:rPr>
              <a:t>Establishing systems from the start: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Staff working on the project must keep time records (MGA Article 18)!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</a:rPr>
              <a:t>	</a:t>
            </a: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- staff must record the hours they spend on the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	project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- regularly (daily, weekly)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- countersigned by a supervisor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GB" sz="2000" dirty="0" smtClean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22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9"/>
          <p:cNvSpPr txBox="1">
            <a:spLocks noGrp="1" noChangeArrowheads="1"/>
          </p:cNvSpPr>
          <p:nvPr/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0000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0B41E4A2-6C2C-47A5-A18F-DFE61E6A23AF}" type="datetime1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10/1/2014</a:t>
            </a:fld>
            <a:r>
              <a:rPr lang="en-US">
                <a:solidFill>
                  <a:schemeClr val="tx1"/>
                </a:solidFill>
                <a:latin typeface="Tahoma" pitchFamily="34" charset="0"/>
              </a:rPr>
              <a:t> slide </a:t>
            </a:r>
            <a:fld id="{ABB3E295-B42C-4B3F-82A0-3486D07FC787}" type="slidenum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8</a:t>
            </a:fld>
            <a:endParaRPr lang="en-GB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0"/>
            <a:ext cx="63246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sz="3200" b="1" dirty="0">
              <a:solidFill>
                <a:srgbClr val="ECFC20"/>
              </a:solidFill>
              <a:latin typeface="Tahoma" pitchFamily="34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684213" y="1412875"/>
            <a:ext cx="7745412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</a:rPr>
              <a:t>Establishing systems from the start: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You must keep time records!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</a:rPr>
              <a:t>	</a:t>
            </a: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</a:rPr>
              <a:t>Regular errors: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- 	Staff </a:t>
            </a:r>
            <a:r>
              <a:rPr lang="en-US" sz="2400" dirty="0">
                <a:solidFill>
                  <a:schemeClr val="tx1"/>
                </a:solidFill>
                <a:latin typeface="Tahoma" pitchFamily="34" charset="0"/>
              </a:rPr>
              <a:t>working on the project and sick or on holiday at the same time!!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Hours claimed cannot be supported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Impossible number of hours claimed</a:t>
            </a:r>
            <a:endParaRPr lang="en-US" sz="24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GB" sz="2000" dirty="0" smtClean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3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9"/>
          <p:cNvSpPr txBox="1">
            <a:spLocks noGrp="1" noChangeArrowheads="1"/>
          </p:cNvSpPr>
          <p:nvPr/>
        </p:nvSpPr>
        <p:spPr bwMode="auto">
          <a:xfrm>
            <a:off x="0" y="60626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270000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fld id="{0B41E4A2-6C2C-47A5-A18F-DFE61E6A23AF}" type="datetime1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10/1/2014</a:t>
            </a:fld>
            <a:r>
              <a:rPr lang="en-US">
                <a:solidFill>
                  <a:schemeClr val="tx1"/>
                </a:solidFill>
                <a:latin typeface="Tahoma" pitchFamily="34" charset="0"/>
              </a:rPr>
              <a:t> slide </a:t>
            </a:r>
            <a:fld id="{ABB3E295-B42C-4B3F-82A0-3486D07FC787}" type="slidenum">
              <a:rPr lang="en-US">
                <a:solidFill>
                  <a:schemeClr val="tx1"/>
                </a:solidFill>
                <a:latin typeface="Tahoma" pitchFamily="34" charset="0"/>
              </a:rPr>
              <a:pPr/>
              <a:t>9</a:t>
            </a:fld>
            <a:endParaRPr lang="en-GB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0" y="0"/>
            <a:ext cx="63246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sz="3200" b="1" dirty="0">
              <a:solidFill>
                <a:srgbClr val="ECFC20"/>
              </a:solidFill>
              <a:latin typeface="Tahoma" pitchFamily="34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684213" y="1412875"/>
            <a:ext cx="7745412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3600" dirty="0" smtClean="0">
                <a:solidFill>
                  <a:schemeClr val="tx1"/>
                </a:solidFill>
                <a:latin typeface="Tahoma" pitchFamily="34" charset="0"/>
              </a:rPr>
              <a:t>Establishing systems from the start: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You must declare costs based on the actual amounts 	spent (MGA Article 5, Article 6(1))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Personnel Costs based on actual staff costs</a:t>
            </a:r>
          </a:p>
          <a:p>
            <a:pPr marL="342900" lvl="1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Other direct costs based on actual costs for the project (</a:t>
            </a:r>
            <a:r>
              <a:rPr lang="en-US" sz="2400" dirty="0">
                <a:solidFill>
                  <a:schemeClr val="tx1"/>
                </a:solidFill>
                <a:latin typeface="Tahoma" pitchFamily="34" charset="0"/>
              </a:rPr>
              <a:t>MGA Article 6,2 D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):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Depreciation costs for assets 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Real costs of consumables 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endParaRPr lang="en-US" sz="24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</a:rPr>
              <a:t>Please declare all your costs (guidance to MGA Article 20) to mitigate potential disallowance</a:t>
            </a:r>
            <a:endParaRPr lang="en-US" sz="24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400" dirty="0" smtClean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GB" sz="2000" dirty="0" smtClean="0">
              <a:solidFill>
                <a:schemeClr val="tx1"/>
              </a:solidFill>
              <a:latin typeface="Tahoma" pitchFamily="34" charset="0"/>
            </a:endParaRPr>
          </a:p>
          <a:p>
            <a:pPr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88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6214</TotalTime>
  <Words>1640</Words>
  <Application>Microsoft Office PowerPoint</Application>
  <PresentationFormat>On-screen Show (4:3)</PresentationFormat>
  <Paragraphs>255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Slide_Master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Mari</cp:lastModifiedBy>
  <cp:revision>371</cp:revision>
  <cp:lastPrinted>2014-02-03T10:51:16Z</cp:lastPrinted>
  <dcterms:created xsi:type="dcterms:W3CDTF">2011-10-28T10:25:18Z</dcterms:created>
  <dcterms:modified xsi:type="dcterms:W3CDTF">2014-10-01T13:54:59Z</dcterms:modified>
</cp:coreProperties>
</file>