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Playfair Display"/>
      <p:regular r:id="rId28"/>
      <p:bold r:id="rId29"/>
      <p:italic r:id="rId30"/>
      <p:boldItalic r:id="rId31"/>
    </p:embeddedFont>
    <p:embeddedFont>
      <p:font typeface="Montserrat"/>
      <p:regular r:id="rId32"/>
      <p:bold r:id="rId33"/>
      <p:italic r:id="rId34"/>
      <p:boldItalic r:id="rId35"/>
    </p:embeddedFont>
    <p:embeddedFont>
      <p:font typeface="Oswald"/>
      <p:regular r:id="rId36"/>
      <p:bold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PlayfairDisplay-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layfairDisplay-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layfairDisplay-boldItalic.fntdata"/><Relationship Id="rId30" Type="http://schemas.openxmlformats.org/officeDocument/2006/relationships/font" Target="fonts/PlayfairDisplay-italic.fntdata"/><Relationship Id="rId11" Type="http://schemas.openxmlformats.org/officeDocument/2006/relationships/slide" Target="slides/slide6.xml"/><Relationship Id="rId33" Type="http://schemas.openxmlformats.org/officeDocument/2006/relationships/font" Target="fonts/Montserrat-bold.fntdata"/><Relationship Id="rId10" Type="http://schemas.openxmlformats.org/officeDocument/2006/relationships/slide" Target="slides/slide5.xml"/><Relationship Id="rId32" Type="http://schemas.openxmlformats.org/officeDocument/2006/relationships/font" Target="fonts/Montserrat-regular.fntdata"/><Relationship Id="rId13" Type="http://schemas.openxmlformats.org/officeDocument/2006/relationships/slide" Target="slides/slide8.xml"/><Relationship Id="rId35" Type="http://schemas.openxmlformats.org/officeDocument/2006/relationships/font" Target="fonts/Montserrat-boldItalic.fntdata"/><Relationship Id="rId12" Type="http://schemas.openxmlformats.org/officeDocument/2006/relationships/slide" Target="slides/slide7.xml"/><Relationship Id="rId34" Type="http://schemas.openxmlformats.org/officeDocument/2006/relationships/font" Target="fonts/Montserrat-italic.fntdata"/><Relationship Id="rId15" Type="http://schemas.openxmlformats.org/officeDocument/2006/relationships/slide" Target="slides/slide10.xml"/><Relationship Id="rId37" Type="http://schemas.openxmlformats.org/officeDocument/2006/relationships/font" Target="fonts/Oswald-bold.fntdata"/><Relationship Id="rId14" Type="http://schemas.openxmlformats.org/officeDocument/2006/relationships/slide" Target="slides/slide9.xml"/><Relationship Id="rId36" Type="http://schemas.openxmlformats.org/officeDocument/2006/relationships/font" Target="fonts/Oswald-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c4e30c42f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c4e30c42f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c4e30c42f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c4e30c42f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GB"/>
              <a:t>Need for responsive design!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f4aff2244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f4aff2244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f4aff2244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f4aff2244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f4aff22445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f4aff22445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f4aff22445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f4aff22445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c4e30c42f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c4e30c42f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c4e30c42f6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c4e30c42f6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c4e30c42f6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c4e30c42f6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c4e30c42f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c4e30c42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c211396b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c211396b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GB"/>
              <a:t>Have a look at these headlines from the late 2000s and early 2010s </a:t>
            </a:r>
            <a:endParaRPr/>
          </a:p>
          <a:p>
            <a:pPr indent="-298450" lvl="0" marL="457200" rtl="0" algn="l">
              <a:spcBef>
                <a:spcPts val="0"/>
              </a:spcBef>
              <a:spcAft>
                <a:spcPts val="0"/>
              </a:spcAft>
              <a:buSzPts val="1100"/>
              <a:buChar char="●"/>
            </a:pPr>
            <a:r>
              <a:rPr lang="en-GB"/>
              <a:t>Note the quote (prediction from trendlines)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c17867a078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c17867a078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GB"/>
              <a:t>The picture as it looks is that physical books and resources will coexist with digital ones</a:t>
            </a:r>
            <a:endParaRPr/>
          </a:p>
          <a:p>
            <a:pPr indent="-298450" lvl="0" marL="457200" rtl="0" algn="l">
              <a:spcBef>
                <a:spcPts val="0"/>
              </a:spcBef>
              <a:spcAft>
                <a:spcPts val="0"/>
              </a:spcAft>
              <a:buSzPts val="1100"/>
              <a:buChar char="●"/>
            </a:pPr>
            <a:r>
              <a:rPr lang="en-GB"/>
              <a:t>And in fact </a:t>
            </a:r>
            <a:r>
              <a:rPr i="1" lang="en-GB"/>
              <a:t>we</a:t>
            </a:r>
            <a:r>
              <a:rPr lang="en-GB"/>
              <a:t> as book historians will have to learn how to coexist </a:t>
            </a:r>
            <a:r>
              <a:rPr i="1" lang="en-GB"/>
              <a:t>with</a:t>
            </a:r>
            <a:r>
              <a:rPr lang="en-GB"/>
              <a:t> both </a:t>
            </a:r>
            <a:r>
              <a:rPr lang="en-GB"/>
              <a:t>physical</a:t>
            </a:r>
            <a:r>
              <a:rPr lang="en-GB"/>
              <a:t> and digital resources </a:t>
            </a:r>
            <a:endParaRPr/>
          </a:p>
          <a:p>
            <a:pPr indent="-298450" lvl="0" marL="457200" rtl="0" algn="l">
              <a:spcBef>
                <a:spcPts val="0"/>
              </a:spcBef>
              <a:spcAft>
                <a:spcPts val="0"/>
              </a:spcAft>
              <a:buSzPts val="1100"/>
              <a:buChar char="●"/>
            </a:pPr>
            <a:r>
              <a:rPr lang="en-GB"/>
              <a:t>Ultimately, new media will always find its own niche </a:t>
            </a:r>
            <a:endParaRPr/>
          </a:p>
          <a:p>
            <a:pPr indent="-298450" lvl="1" marL="914400" rtl="0" algn="l">
              <a:spcBef>
                <a:spcPts val="0"/>
              </a:spcBef>
              <a:spcAft>
                <a:spcPts val="0"/>
              </a:spcAft>
              <a:buSzPts val="1100"/>
              <a:buChar char="○"/>
            </a:pPr>
            <a:r>
              <a:rPr lang="en-GB"/>
              <a:t>In the way, for instance, that eBooks did not replace physical books altogether, but found their own particular purpose to fulfil (cheap and easy reads on the beach during the summer) </a:t>
            </a:r>
            <a:endParaRPr/>
          </a:p>
          <a:p>
            <a:pPr indent="-298450" lvl="0" marL="457200" rtl="0" algn="l">
              <a:spcBef>
                <a:spcPts val="0"/>
              </a:spcBef>
              <a:spcAft>
                <a:spcPts val="0"/>
              </a:spcAft>
              <a:buSzPts val="1100"/>
              <a:buChar char="●"/>
            </a:pPr>
            <a:r>
              <a:rPr lang="en-GB"/>
              <a:t>Digital Humanities scholar Jessica Pressman – whom I mention a lot – has identified a new culture around the books, which creatively interacts with them in both physical form (sometimes in a very Baudrillardian way, as pure simulacra) and through digital celebration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c25f9efc3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c25f9efc3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c17867a078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c17867a078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c211396b60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c211396b6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GB"/>
              <a:t>The truth has turned out quite different</a:t>
            </a:r>
            <a:endParaRPr/>
          </a:p>
          <a:p>
            <a:pPr indent="-298450" lvl="0" marL="457200" rtl="0" algn="l">
              <a:spcBef>
                <a:spcPts val="0"/>
              </a:spcBef>
              <a:spcAft>
                <a:spcPts val="0"/>
              </a:spcAft>
              <a:buSzPts val="1100"/>
              <a:buChar char="●"/>
            </a:pPr>
            <a:r>
              <a:rPr i="1" lang="en-GB"/>
              <a:t>Books</a:t>
            </a:r>
            <a:r>
              <a:rPr lang="en-GB"/>
              <a:t> in particular have not only survived Covid, but thrived as a result of it</a:t>
            </a:r>
            <a:endParaRPr/>
          </a:p>
          <a:p>
            <a:pPr indent="-298450" lvl="1" marL="914400" rtl="0" algn="l">
              <a:spcBef>
                <a:spcPts val="0"/>
              </a:spcBef>
              <a:spcAft>
                <a:spcPts val="0"/>
              </a:spcAft>
              <a:buSzPts val="1100"/>
              <a:buChar char="○"/>
            </a:pPr>
            <a:r>
              <a:rPr lang="en-GB"/>
              <a:t>More time at home to read! </a:t>
            </a:r>
            <a:endParaRPr/>
          </a:p>
          <a:p>
            <a:pPr indent="-298450" lvl="0" marL="457200" rtl="0" algn="l">
              <a:spcBef>
                <a:spcPts val="0"/>
              </a:spcBef>
              <a:spcAft>
                <a:spcPts val="0"/>
              </a:spcAft>
              <a:buSzPts val="1100"/>
              <a:buChar char="●"/>
            </a:pPr>
            <a:r>
              <a:rPr lang="en-GB"/>
              <a:t>Publishers had a bit of a scare when Amazon prioritised delivery of essential items over books</a:t>
            </a:r>
            <a:endParaRPr/>
          </a:p>
          <a:p>
            <a:pPr indent="-298450" lvl="0" marL="457200" rtl="0" algn="l">
              <a:spcBef>
                <a:spcPts val="0"/>
              </a:spcBef>
              <a:spcAft>
                <a:spcPts val="0"/>
              </a:spcAft>
              <a:buSzPts val="1100"/>
              <a:buChar char="●"/>
            </a:pPr>
            <a:r>
              <a:rPr lang="en-GB"/>
              <a:t>But service resumed shortly and books in both physical and digital became more successful than ever </a:t>
            </a:r>
            <a:endParaRPr/>
          </a:p>
          <a:p>
            <a:pPr indent="-298450" lvl="0" marL="457200" rtl="0" algn="l">
              <a:spcBef>
                <a:spcPts val="0"/>
              </a:spcBef>
              <a:spcAft>
                <a:spcPts val="0"/>
              </a:spcAft>
              <a:buSzPts val="1100"/>
              <a:buChar char="●"/>
            </a:pPr>
            <a:r>
              <a:rPr lang="en-GB"/>
              <a:t>In the years following Covid, the picture for books as a whole has only gotten better</a:t>
            </a:r>
            <a:endParaRPr/>
          </a:p>
          <a:p>
            <a:pPr indent="-298450" lvl="1" marL="914400" rtl="0" algn="l">
              <a:spcBef>
                <a:spcPts val="0"/>
              </a:spcBef>
              <a:spcAft>
                <a:spcPts val="0"/>
              </a:spcAft>
              <a:buSzPts val="1100"/>
              <a:buChar char="○"/>
            </a:pPr>
            <a:r>
              <a:rPr lang="en-GB"/>
              <a:t>New format on the horizon: audiobooks</a:t>
            </a:r>
            <a:endParaRPr/>
          </a:p>
          <a:p>
            <a:pPr indent="-298450" lvl="1" marL="914400" rtl="0" algn="l">
              <a:spcBef>
                <a:spcPts val="0"/>
              </a:spcBef>
              <a:spcAft>
                <a:spcPts val="0"/>
              </a:spcAft>
              <a:buSzPts val="1100"/>
              <a:buChar char="○"/>
            </a:pPr>
            <a:r>
              <a:rPr lang="en-GB"/>
              <a:t>Social media (which we will cover later) has also provided a boost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c211396b60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c211396b60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GB"/>
              <a:t>Fear and uncertainty over new forms of media is not a new story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c17867a07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c17867a07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c211396b60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c211396b60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c17867a07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c17867a07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c17867a078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c17867a078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c211396b60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c211396b60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4358475" y="0"/>
            <a:ext cx="38532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3" name="Google Shape;13;p2"/>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rmAutofit/>
          </a:bodyPr>
          <a:lstStyle>
            <a:lvl1pPr lv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4" name="Google Shape;14;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rm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highlight>
                  <a:schemeClr val="dk1"/>
                </a:highlight>
              </a:defRPr>
            </a:lvl1pPr>
            <a:lvl2pPr indent="-317500" lvl="1" marL="914400" algn="ctr">
              <a:spcBef>
                <a:spcPts val="0"/>
              </a:spcBef>
              <a:spcAft>
                <a:spcPts val="0"/>
              </a:spcAft>
              <a:buSzPts val="1400"/>
              <a:buChar char="○"/>
              <a:defRPr>
                <a:highlight>
                  <a:schemeClr val="dk1"/>
                </a:highlight>
              </a:defRPr>
            </a:lvl2pPr>
            <a:lvl3pPr indent="-317500" lvl="2" marL="1371600" algn="ctr">
              <a:spcBef>
                <a:spcPts val="0"/>
              </a:spcBef>
              <a:spcAft>
                <a:spcPts val="0"/>
              </a:spcAft>
              <a:buSzPts val="1400"/>
              <a:buChar char="■"/>
              <a:defRPr>
                <a:highlight>
                  <a:schemeClr val="dk1"/>
                </a:highlight>
              </a:defRPr>
            </a:lvl3pPr>
            <a:lvl4pPr indent="-317500" lvl="3" marL="1828800" algn="ctr">
              <a:spcBef>
                <a:spcPts val="0"/>
              </a:spcBef>
              <a:spcAft>
                <a:spcPts val="0"/>
              </a:spcAft>
              <a:buSzPts val="1400"/>
              <a:buChar char="●"/>
              <a:defRPr>
                <a:highlight>
                  <a:schemeClr val="dk1"/>
                </a:highlight>
              </a:defRPr>
            </a:lvl4pPr>
            <a:lvl5pPr indent="-317500" lvl="4" marL="2286000" algn="ctr">
              <a:spcBef>
                <a:spcPts val="0"/>
              </a:spcBef>
              <a:spcAft>
                <a:spcPts val="0"/>
              </a:spcAft>
              <a:buSzPts val="1400"/>
              <a:buChar char="○"/>
              <a:defRPr>
                <a:highlight>
                  <a:schemeClr val="dk1"/>
                </a:highlight>
              </a:defRPr>
            </a:lvl5pPr>
            <a:lvl6pPr indent="-317500" lvl="5" marL="2743200" algn="ctr">
              <a:spcBef>
                <a:spcPts val="0"/>
              </a:spcBef>
              <a:spcAft>
                <a:spcPts val="0"/>
              </a:spcAft>
              <a:buSzPts val="1400"/>
              <a:buChar char="■"/>
              <a:defRPr>
                <a:highlight>
                  <a:schemeClr val="dk1"/>
                </a:highlight>
              </a:defRPr>
            </a:lvl6pPr>
            <a:lvl7pPr indent="-317500" lvl="6" marL="3200400" algn="ctr">
              <a:spcBef>
                <a:spcPts val="0"/>
              </a:spcBef>
              <a:spcAft>
                <a:spcPts val="0"/>
              </a:spcAft>
              <a:buSzPts val="1400"/>
              <a:buChar char="●"/>
              <a:defRPr>
                <a:highlight>
                  <a:schemeClr val="dk1"/>
                </a:highlight>
              </a:defRPr>
            </a:lvl7pPr>
            <a:lvl8pPr indent="-317500" lvl="7" marL="3657600" algn="ctr">
              <a:spcBef>
                <a:spcPts val="0"/>
              </a:spcBef>
              <a:spcAft>
                <a:spcPts val="0"/>
              </a:spcAft>
              <a:buSzPts val="1400"/>
              <a:buChar char="○"/>
              <a:defRPr>
                <a:highlight>
                  <a:schemeClr val="dk1"/>
                </a:highlight>
              </a:defRPr>
            </a:lvl8pPr>
            <a:lvl9pPr indent="-317500" lvl="8" marL="4114800" algn="ctr">
              <a:spcBef>
                <a:spcPts val="0"/>
              </a:spcBef>
              <a:spcAft>
                <a:spcPts val="0"/>
              </a:spcAft>
              <a:buSzPts val="1400"/>
              <a:buChar char="■"/>
              <a:defRPr>
                <a:highlight>
                  <a:schemeClr val="dk1"/>
                </a:highlight>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4"/>
        </a:solidFill>
      </p:bgPr>
    </p:bg>
    <p:spTree>
      <p:nvGrpSpPr>
        <p:cNvPr id="15"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8" name="Google Shape;18;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 name="Google Shape;21;p4"/>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5"/>
          <p:cNvSpPr txBox="1"/>
          <p:nvPr>
            <p:ph idx="1" type="body"/>
          </p:nvPr>
        </p:nvSpPr>
        <p:spPr>
          <a:xfrm>
            <a:off x="311700" y="1234050"/>
            <a:ext cx="3999900" cy="33348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234050"/>
            <a:ext cx="3999900" cy="33348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37" name="Google Shape;37;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9"/>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highlight>
                  <a:schemeClr val="lt1"/>
                </a:highlight>
              </a:defRPr>
            </a:lvl1pPr>
            <a:lvl2pPr indent="-317500" lvl="1" marL="914400">
              <a:spcBef>
                <a:spcPts val="0"/>
              </a:spcBef>
              <a:spcAft>
                <a:spcPts val="0"/>
              </a:spcAft>
              <a:buSzPts val="1400"/>
              <a:buChar char="○"/>
              <a:defRPr>
                <a:highlight>
                  <a:schemeClr val="lt1"/>
                </a:highlight>
              </a:defRPr>
            </a:lvl2pPr>
            <a:lvl3pPr indent="-317500" lvl="2" marL="1371600">
              <a:spcBef>
                <a:spcPts val="0"/>
              </a:spcBef>
              <a:spcAft>
                <a:spcPts val="0"/>
              </a:spcAft>
              <a:buSzPts val="1400"/>
              <a:buChar char="■"/>
              <a:defRPr>
                <a:highlight>
                  <a:schemeClr val="lt1"/>
                </a:highlight>
              </a:defRPr>
            </a:lvl3pPr>
            <a:lvl4pPr indent="-317500" lvl="3" marL="1828800">
              <a:spcBef>
                <a:spcPts val="0"/>
              </a:spcBef>
              <a:spcAft>
                <a:spcPts val="0"/>
              </a:spcAft>
              <a:buSzPts val="1400"/>
              <a:buChar char="●"/>
              <a:defRPr>
                <a:highlight>
                  <a:schemeClr val="lt1"/>
                </a:highlight>
              </a:defRPr>
            </a:lvl4pPr>
            <a:lvl5pPr indent="-317500" lvl="4" marL="2286000">
              <a:spcBef>
                <a:spcPts val="0"/>
              </a:spcBef>
              <a:spcAft>
                <a:spcPts val="0"/>
              </a:spcAft>
              <a:buSzPts val="1400"/>
              <a:buChar char="○"/>
              <a:defRPr>
                <a:highlight>
                  <a:schemeClr val="lt1"/>
                </a:highlight>
              </a:defRPr>
            </a:lvl5pPr>
            <a:lvl6pPr indent="-317500" lvl="5" marL="2743200">
              <a:spcBef>
                <a:spcPts val="0"/>
              </a:spcBef>
              <a:spcAft>
                <a:spcPts val="0"/>
              </a:spcAft>
              <a:buSzPts val="1400"/>
              <a:buChar char="■"/>
              <a:defRPr>
                <a:highlight>
                  <a:schemeClr val="lt1"/>
                </a:highlight>
              </a:defRPr>
            </a:lvl6pPr>
            <a:lvl7pPr indent="-317500" lvl="6" marL="3200400">
              <a:spcBef>
                <a:spcPts val="0"/>
              </a:spcBef>
              <a:spcAft>
                <a:spcPts val="0"/>
              </a:spcAft>
              <a:buSzPts val="1400"/>
              <a:buChar char="●"/>
              <a:defRPr>
                <a:highlight>
                  <a:schemeClr val="lt1"/>
                </a:highlight>
              </a:defRPr>
            </a:lvl7pPr>
            <a:lvl8pPr indent="-317500" lvl="7" marL="3657600">
              <a:spcBef>
                <a:spcPts val="0"/>
              </a:spcBef>
              <a:spcAft>
                <a:spcPts val="0"/>
              </a:spcAft>
              <a:buSzPts val="1400"/>
              <a:buChar char="○"/>
              <a:defRPr>
                <a:highlight>
                  <a:schemeClr val="lt1"/>
                </a:highlight>
              </a:defRPr>
            </a:lvl8pPr>
            <a:lvl9pPr indent="-317500" lvl="8" marL="4114800">
              <a:spcBef>
                <a:spcPts val="0"/>
              </a:spcBef>
              <a:spcAft>
                <a:spcPts val="0"/>
              </a:spcAft>
              <a:buSzPts val="1400"/>
              <a:buChar char="■"/>
              <a:defRPr>
                <a:highlight>
                  <a:schemeClr val="lt1"/>
                </a:highlight>
              </a:defRPr>
            </a:lvl9pPr>
          </a:lstStyle>
          <a:p/>
        </p:txBody>
      </p:sp>
      <p:sp>
        <p:nvSpPr>
          <p:cNvPr id="44" name="Google Shape;44;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highlight>
                  <a:schemeClr val="dk1"/>
                </a:highlight>
              </a:defRPr>
            </a:lvl1pPr>
          </a:lstStyle>
          <a:p/>
        </p:txBody>
      </p:sp>
      <p:sp>
        <p:nvSpPr>
          <p:cNvPr id="47" name="Google Shape;47;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op">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7" name="Google Shape;7;p1"/>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hyperlink" Target="https://www.rarebookhub.co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hyperlink" Target="https://chat.openai.co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www.earlyprintedbooks.com/online-resources-for-bibliography/"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hyperlink" Target="https://lithub.com/for-people-who-love-lies-heres-a-laptop-case-designed-like-a-book/"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www.nwo.nl/en/projects/vcgw17004"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3"/>
          <p:cNvSpPr txBox="1"/>
          <p:nvPr>
            <p:ph type="ctrTitle"/>
          </p:nvPr>
        </p:nvSpPr>
        <p:spPr>
          <a:xfrm>
            <a:off x="344250" y="1403850"/>
            <a:ext cx="8455500" cy="2146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GB"/>
              <a:t>Unchaining the Book</a:t>
            </a:r>
            <a:endParaRPr/>
          </a:p>
        </p:txBody>
      </p:sp>
      <p:sp>
        <p:nvSpPr>
          <p:cNvPr id="59" name="Google Shape;59;p13"/>
          <p:cNvSpPr txBox="1"/>
          <p:nvPr>
            <p:ph idx="1" type="subTitle"/>
          </p:nvPr>
        </p:nvSpPr>
        <p:spPr>
          <a:xfrm>
            <a:off x="344250" y="3550650"/>
            <a:ext cx="4910100" cy="577800"/>
          </a:xfrm>
          <a:prstGeom prst="rect">
            <a:avLst/>
          </a:prstGeom>
        </p:spPr>
        <p:txBody>
          <a:bodyPr anchorCtr="0" anchor="ctr" bIns="91425" lIns="91425" spcFirstLastPara="1" rIns="91425" wrap="square" tIns="91425">
            <a:normAutofit fontScale="85000"/>
          </a:bodyPr>
          <a:lstStyle/>
          <a:p>
            <a:pPr indent="0" lvl="0" marL="0" rtl="0" algn="l">
              <a:spcBef>
                <a:spcPts val="0"/>
              </a:spcBef>
              <a:spcAft>
                <a:spcPts val="0"/>
              </a:spcAft>
              <a:buNone/>
            </a:pPr>
            <a:r>
              <a:rPr lang="en-GB"/>
              <a:t>Digital Resources in Book History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22"/>
          <p:cNvPicPr preferRelativeResize="0"/>
          <p:nvPr/>
        </p:nvPicPr>
        <p:blipFill>
          <a:blip r:embed="rId3">
            <a:alphaModFix/>
          </a:blip>
          <a:stretch>
            <a:fillRect/>
          </a:stretch>
        </p:blipFill>
        <p:spPr>
          <a:xfrm>
            <a:off x="846887" y="401525"/>
            <a:ext cx="7450225" cy="4056175"/>
          </a:xfrm>
          <a:prstGeom prst="rect">
            <a:avLst/>
          </a:prstGeom>
          <a:noFill/>
          <a:ln>
            <a:noFill/>
          </a:ln>
        </p:spPr>
      </p:pic>
      <p:sp>
        <p:nvSpPr>
          <p:cNvPr id="122" name="Google Shape;122;p22"/>
          <p:cNvSpPr txBox="1"/>
          <p:nvPr/>
        </p:nvSpPr>
        <p:spPr>
          <a:xfrm>
            <a:off x="1931700" y="4527400"/>
            <a:ext cx="5280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solidFill>
                  <a:schemeClr val="accent1"/>
                </a:solidFill>
                <a:highlight>
                  <a:schemeClr val="dk1"/>
                </a:highlight>
                <a:latin typeface="Playfair Display"/>
                <a:ea typeface="Playfair Display"/>
                <a:cs typeface="Playfair Display"/>
                <a:sym typeface="Playfair Display"/>
              </a:rPr>
              <a:t>Early English Books Online: </a:t>
            </a:r>
            <a:r>
              <a:rPr i="1" lang="en-GB" sz="1200">
                <a:solidFill>
                  <a:schemeClr val="accent1"/>
                </a:solidFill>
                <a:highlight>
                  <a:schemeClr val="dk1"/>
                </a:highlight>
                <a:latin typeface="Playfair Display"/>
                <a:ea typeface="Playfair Display"/>
                <a:cs typeface="Playfair Display"/>
                <a:sym typeface="Playfair Display"/>
              </a:rPr>
              <a:t>functional (but maybe not friendly?)</a:t>
            </a:r>
            <a:endParaRPr i="1" sz="1200">
              <a:solidFill>
                <a:schemeClr val="accent1"/>
              </a:solidFill>
              <a:highlight>
                <a:schemeClr val="dk1"/>
              </a:highlight>
              <a:latin typeface="Playfair Display"/>
              <a:ea typeface="Playfair Display"/>
              <a:cs typeface="Playfair Display"/>
              <a:sym typeface="Playfair Displ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3"/>
          <p:cNvPicPr preferRelativeResize="0"/>
          <p:nvPr/>
        </p:nvPicPr>
        <p:blipFill rotWithShape="1">
          <a:blip r:embed="rId3">
            <a:alphaModFix/>
          </a:blip>
          <a:srcRect b="0" l="0" r="0" t="3892"/>
          <a:stretch/>
        </p:blipFill>
        <p:spPr>
          <a:xfrm>
            <a:off x="1257987" y="291600"/>
            <a:ext cx="6627927" cy="4136775"/>
          </a:xfrm>
          <a:prstGeom prst="rect">
            <a:avLst/>
          </a:prstGeom>
          <a:noFill/>
          <a:ln>
            <a:noFill/>
          </a:ln>
        </p:spPr>
      </p:pic>
      <p:cxnSp>
        <p:nvCxnSpPr>
          <p:cNvPr id="128" name="Google Shape;128;p23"/>
          <p:cNvCxnSpPr/>
          <p:nvPr/>
        </p:nvCxnSpPr>
        <p:spPr>
          <a:xfrm>
            <a:off x="1274825" y="2620100"/>
            <a:ext cx="1187100" cy="0"/>
          </a:xfrm>
          <a:prstGeom prst="straightConnector1">
            <a:avLst/>
          </a:prstGeom>
          <a:noFill/>
          <a:ln cap="flat" cmpd="sng" w="38100">
            <a:solidFill>
              <a:srgbClr val="FF0000"/>
            </a:solidFill>
            <a:prstDash val="solid"/>
            <a:round/>
            <a:headEnd len="med" w="med" type="triangle"/>
            <a:tailEnd len="med" w="med" type="triangle"/>
          </a:ln>
        </p:spPr>
      </p:cxnSp>
      <p:cxnSp>
        <p:nvCxnSpPr>
          <p:cNvPr id="129" name="Google Shape;129;p23"/>
          <p:cNvCxnSpPr/>
          <p:nvPr/>
        </p:nvCxnSpPr>
        <p:spPr>
          <a:xfrm flipH="1" rot="10800000">
            <a:off x="6655725" y="2619975"/>
            <a:ext cx="1230300" cy="17700"/>
          </a:xfrm>
          <a:prstGeom prst="straightConnector1">
            <a:avLst/>
          </a:prstGeom>
          <a:noFill/>
          <a:ln cap="flat" cmpd="sng" w="38100">
            <a:solidFill>
              <a:srgbClr val="FF0000"/>
            </a:solidFill>
            <a:prstDash val="solid"/>
            <a:round/>
            <a:headEnd len="med" w="med" type="triangle"/>
            <a:tailEnd len="med" w="med" type="triangle"/>
          </a:ln>
        </p:spPr>
      </p:cxnSp>
      <p:sp>
        <p:nvSpPr>
          <p:cNvPr id="130" name="Google Shape;130;p23"/>
          <p:cNvSpPr txBox="1"/>
          <p:nvPr/>
        </p:nvSpPr>
        <p:spPr>
          <a:xfrm>
            <a:off x="1931700" y="4527400"/>
            <a:ext cx="5280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solidFill>
                  <a:schemeClr val="accent1"/>
                </a:solidFill>
                <a:highlight>
                  <a:schemeClr val="dk1"/>
                </a:highlight>
                <a:latin typeface="Playfair Display"/>
                <a:ea typeface="Playfair Display"/>
                <a:cs typeface="Playfair Display"/>
                <a:sym typeface="Playfair Display"/>
              </a:rPr>
              <a:t>National Library of Ireland: </a:t>
            </a:r>
            <a:r>
              <a:rPr i="1" lang="en-GB" sz="1200">
                <a:solidFill>
                  <a:schemeClr val="accent1"/>
                </a:solidFill>
                <a:highlight>
                  <a:schemeClr val="dk1"/>
                </a:highlight>
                <a:latin typeface="Playfair Display"/>
                <a:ea typeface="Playfair Display"/>
                <a:cs typeface="Playfair Display"/>
                <a:sym typeface="Playfair Display"/>
              </a:rPr>
              <a:t>it works … just about!</a:t>
            </a:r>
            <a:endParaRPr i="1" sz="1200">
              <a:solidFill>
                <a:schemeClr val="accent1"/>
              </a:solidFill>
              <a:highlight>
                <a:schemeClr val="dk1"/>
              </a:highlight>
              <a:latin typeface="Playfair Display"/>
              <a:ea typeface="Playfair Display"/>
              <a:cs typeface="Playfair Display"/>
              <a:sym typeface="Playfair Displ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4"/>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The Hot Topic: ChatGPT</a:t>
            </a:r>
            <a:endParaRPr/>
          </a:p>
        </p:txBody>
      </p:sp>
      <p:pic>
        <p:nvPicPr>
          <p:cNvPr id="136" name="Google Shape;136;p24"/>
          <p:cNvPicPr preferRelativeResize="0"/>
          <p:nvPr/>
        </p:nvPicPr>
        <p:blipFill>
          <a:blip r:embed="rId3">
            <a:alphaModFix/>
          </a:blip>
          <a:stretch>
            <a:fillRect/>
          </a:stretch>
        </p:blipFill>
        <p:spPr>
          <a:xfrm>
            <a:off x="803413" y="1246325"/>
            <a:ext cx="7537176" cy="1747750"/>
          </a:xfrm>
          <a:prstGeom prst="rect">
            <a:avLst/>
          </a:prstGeom>
          <a:noFill/>
          <a:ln>
            <a:noFill/>
          </a:ln>
        </p:spPr>
      </p:pic>
      <p:sp>
        <p:nvSpPr>
          <p:cNvPr id="137" name="Google Shape;137;p24"/>
          <p:cNvSpPr txBox="1"/>
          <p:nvPr/>
        </p:nvSpPr>
        <p:spPr>
          <a:xfrm>
            <a:off x="2698363" y="3473950"/>
            <a:ext cx="3747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solidFill>
                  <a:schemeClr val="accent1"/>
                </a:solidFill>
                <a:highlight>
                  <a:schemeClr val="dk1"/>
                </a:highlight>
                <a:latin typeface="Playfair Display"/>
                <a:ea typeface="Playfair Display"/>
                <a:cs typeface="Playfair Display"/>
                <a:sym typeface="Playfair Display"/>
              </a:rPr>
              <a:t>Rare Book Hub</a:t>
            </a:r>
            <a:r>
              <a:rPr b="1" i="1" lang="en-GB" sz="1200">
                <a:solidFill>
                  <a:schemeClr val="accent1"/>
                </a:solidFill>
                <a:highlight>
                  <a:schemeClr val="dk1"/>
                </a:highlight>
                <a:latin typeface="Playfair Display"/>
                <a:ea typeface="Playfair Display"/>
                <a:cs typeface="Playfair Display"/>
                <a:sym typeface="Playfair Display"/>
              </a:rPr>
              <a:t>: </a:t>
            </a:r>
            <a:r>
              <a:rPr i="1" lang="en-GB" sz="1200">
                <a:solidFill>
                  <a:schemeClr val="accent1"/>
                </a:solidFill>
                <a:highlight>
                  <a:schemeClr val="dk1"/>
                </a:highlight>
                <a:latin typeface="Playfair Display"/>
                <a:ea typeface="Playfair Display"/>
                <a:cs typeface="Playfair Display"/>
                <a:sym typeface="Playfair Display"/>
              </a:rPr>
              <a:t>useful, but not super organised</a:t>
            </a:r>
            <a:endParaRPr i="1" sz="1200">
              <a:solidFill>
                <a:schemeClr val="accent1"/>
              </a:solidFill>
              <a:highlight>
                <a:schemeClr val="dk1"/>
              </a:highlight>
              <a:latin typeface="Playfair Display"/>
              <a:ea typeface="Playfair Display"/>
              <a:cs typeface="Playfair Display"/>
              <a:sym typeface="Playfair Display"/>
            </a:endParaRPr>
          </a:p>
          <a:p>
            <a:pPr indent="0" lvl="0" marL="0" rtl="0" algn="ctr">
              <a:spcBef>
                <a:spcPts val="0"/>
              </a:spcBef>
              <a:spcAft>
                <a:spcPts val="0"/>
              </a:spcAft>
              <a:buNone/>
            </a:pPr>
            <a:r>
              <a:rPr i="1" lang="en-GB" sz="1200" u="sng">
                <a:solidFill>
                  <a:schemeClr val="hlink"/>
                </a:solidFill>
                <a:highlight>
                  <a:schemeClr val="dk1"/>
                </a:highlight>
                <a:latin typeface="Playfair Display"/>
                <a:ea typeface="Playfair Display"/>
                <a:cs typeface="Playfair Display"/>
                <a:sym typeface="Playfair Display"/>
                <a:hlinkClick r:id="rId4"/>
              </a:rPr>
              <a:t>https://www.rarebookhub.com</a:t>
            </a:r>
            <a:endParaRPr i="1" sz="1200">
              <a:solidFill>
                <a:schemeClr val="accent1"/>
              </a:solidFill>
              <a:highlight>
                <a:schemeClr val="dk1"/>
              </a:highlight>
              <a:latin typeface="Playfair Display"/>
              <a:ea typeface="Playfair Display"/>
              <a:cs typeface="Playfair Display"/>
              <a:sym typeface="Playfair Displa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5"/>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The Hot Topic: ChatGPT</a:t>
            </a:r>
            <a:endParaRPr/>
          </a:p>
        </p:txBody>
      </p:sp>
      <p:pic>
        <p:nvPicPr>
          <p:cNvPr id="143" name="Google Shape;143;p25"/>
          <p:cNvPicPr preferRelativeResize="0"/>
          <p:nvPr/>
        </p:nvPicPr>
        <p:blipFill>
          <a:blip r:embed="rId3">
            <a:alphaModFix/>
          </a:blip>
          <a:stretch>
            <a:fillRect/>
          </a:stretch>
        </p:blipFill>
        <p:spPr>
          <a:xfrm>
            <a:off x="111350" y="789125"/>
            <a:ext cx="4734424" cy="2435450"/>
          </a:xfrm>
          <a:prstGeom prst="rect">
            <a:avLst/>
          </a:prstGeom>
          <a:noFill/>
          <a:ln>
            <a:noFill/>
          </a:ln>
        </p:spPr>
      </p:pic>
      <p:pic>
        <p:nvPicPr>
          <p:cNvPr id="144" name="Google Shape;144;p25"/>
          <p:cNvPicPr preferRelativeResize="0"/>
          <p:nvPr/>
        </p:nvPicPr>
        <p:blipFill>
          <a:blip r:embed="rId4">
            <a:alphaModFix/>
          </a:blip>
          <a:stretch>
            <a:fillRect/>
          </a:stretch>
        </p:blipFill>
        <p:spPr>
          <a:xfrm>
            <a:off x="4040425" y="3071275"/>
            <a:ext cx="4901649" cy="1857476"/>
          </a:xfrm>
          <a:prstGeom prst="rect">
            <a:avLst/>
          </a:prstGeom>
          <a:noFill/>
          <a:ln>
            <a:noFill/>
          </a:ln>
        </p:spPr>
      </p:pic>
      <p:sp>
        <p:nvSpPr>
          <p:cNvPr id="145" name="Google Shape;145;p25"/>
          <p:cNvSpPr txBox="1"/>
          <p:nvPr/>
        </p:nvSpPr>
        <p:spPr>
          <a:xfrm>
            <a:off x="893200" y="3685313"/>
            <a:ext cx="2381700" cy="93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chemeClr val="dk2"/>
                </a:solidFill>
                <a:latin typeface="Playfair Display"/>
                <a:ea typeface="Playfair Display"/>
                <a:cs typeface="Playfair Display"/>
                <a:sym typeface="Playfair Display"/>
              </a:rPr>
              <a:t>I could spend 15 </a:t>
            </a:r>
            <a:r>
              <a:rPr lang="en-GB" sz="1800">
                <a:solidFill>
                  <a:schemeClr val="dk2"/>
                </a:solidFill>
                <a:latin typeface="Playfair Display"/>
                <a:ea typeface="Playfair Display"/>
                <a:cs typeface="Playfair Display"/>
                <a:sym typeface="Playfair Display"/>
              </a:rPr>
              <a:t>minutes</a:t>
            </a:r>
            <a:r>
              <a:rPr lang="en-GB" sz="1800">
                <a:solidFill>
                  <a:schemeClr val="dk2"/>
                </a:solidFill>
                <a:latin typeface="Playfair Display"/>
                <a:ea typeface="Playfair Display"/>
                <a:cs typeface="Playfair Display"/>
                <a:sym typeface="Playfair Display"/>
              </a:rPr>
              <a:t> doing this…</a:t>
            </a:r>
            <a:endParaRPr sz="1800">
              <a:solidFill>
                <a:schemeClr val="dk2"/>
              </a:solidFill>
              <a:latin typeface="Playfair Display"/>
              <a:ea typeface="Playfair Display"/>
              <a:cs typeface="Playfair Display"/>
              <a:sym typeface="Playfair Display"/>
            </a:endParaRPr>
          </a:p>
        </p:txBody>
      </p:sp>
      <p:cxnSp>
        <p:nvCxnSpPr>
          <p:cNvPr id="146" name="Google Shape;146;p25"/>
          <p:cNvCxnSpPr>
            <a:stCxn id="145" idx="3"/>
          </p:cNvCxnSpPr>
          <p:nvPr/>
        </p:nvCxnSpPr>
        <p:spPr>
          <a:xfrm flipH="1" rot="10800000">
            <a:off x="3274900" y="3449513"/>
            <a:ext cx="287700" cy="702900"/>
          </a:xfrm>
          <a:prstGeom prst="curvedConnector2">
            <a:avLst/>
          </a:prstGeom>
          <a:noFill/>
          <a:ln cap="flat" cmpd="sng" w="9525">
            <a:solidFill>
              <a:schemeClr val="dk2"/>
            </a:solidFill>
            <a:prstDash val="solid"/>
            <a:round/>
            <a:headEnd len="med" w="med" type="none"/>
            <a:tailEnd len="med" w="med" type="triangle"/>
          </a:ln>
        </p:spPr>
      </p:cxnSp>
      <p:sp>
        <p:nvSpPr>
          <p:cNvPr id="147" name="Google Shape;147;p25"/>
          <p:cNvSpPr txBox="1"/>
          <p:nvPr/>
        </p:nvSpPr>
        <p:spPr>
          <a:xfrm>
            <a:off x="5716825" y="2296150"/>
            <a:ext cx="2096100" cy="65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chemeClr val="dk2"/>
                </a:solidFill>
                <a:latin typeface="Playfair Display"/>
                <a:ea typeface="Playfair Display"/>
                <a:cs typeface="Playfair Display"/>
                <a:sym typeface="Playfair Display"/>
              </a:rPr>
              <a:t>Or… 10 seconds doing this</a:t>
            </a:r>
            <a:endParaRPr sz="1800">
              <a:solidFill>
                <a:schemeClr val="dk2"/>
              </a:solidFill>
              <a:latin typeface="Playfair Display"/>
              <a:ea typeface="Playfair Display"/>
              <a:cs typeface="Playfair Display"/>
              <a:sym typeface="Playfair Display"/>
            </a:endParaRPr>
          </a:p>
        </p:txBody>
      </p:sp>
      <p:cxnSp>
        <p:nvCxnSpPr>
          <p:cNvPr id="148" name="Google Shape;148;p25"/>
          <p:cNvCxnSpPr>
            <a:stCxn id="147" idx="3"/>
          </p:cNvCxnSpPr>
          <p:nvPr/>
        </p:nvCxnSpPr>
        <p:spPr>
          <a:xfrm>
            <a:off x="7812925" y="2622100"/>
            <a:ext cx="463800" cy="846900"/>
          </a:xfrm>
          <a:prstGeom prst="curvedConnector2">
            <a:avLst/>
          </a:prstGeom>
          <a:noFill/>
          <a:ln cap="flat" cmpd="sng" w="9525">
            <a:solidFill>
              <a:schemeClr val="dk2"/>
            </a:solidFill>
            <a:prstDash val="solid"/>
            <a:round/>
            <a:headEnd len="med" w="med" type="none"/>
            <a:tailEnd len="med" w="med" type="triangle"/>
          </a:ln>
        </p:spPr>
      </p:cxnSp>
      <p:sp>
        <p:nvSpPr>
          <p:cNvPr id="149" name="Google Shape;149;p25"/>
          <p:cNvSpPr txBox="1"/>
          <p:nvPr/>
        </p:nvSpPr>
        <p:spPr>
          <a:xfrm>
            <a:off x="6055488" y="4759875"/>
            <a:ext cx="3747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GB" sz="1200" u="sng">
                <a:solidFill>
                  <a:schemeClr val="hlink"/>
                </a:solidFill>
                <a:highlight>
                  <a:schemeClr val="dk1"/>
                </a:highlight>
                <a:latin typeface="Playfair Display"/>
                <a:ea typeface="Playfair Display"/>
                <a:cs typeface="Playfair Display"/>
                <a:sym typeface="Playfair Display"/>
                <a:hlinkClick r:id="rId5"/>
              </a:rPr>
              <a:t>https://chat.openai.com/</a:t>
            </a:r>
            <a:endParaRPr i="1" sz="1200">
              <a:solidFill>
                <a:schemeClr val="accent1"/>
              </a:solidFill>
              <a:highlight>
                <a:schemeClr val="dk1"/>
              </a:highlight>
              <a:latin typeface="Playfair Display"/>
              <a:ea typeface="Playfair Display"/>
              <a:cs typeface="Playfair Display"/>
              <a:sym typeface="Playfair Display"/>
            </a:endParaRPr>
          </a:p>
          <a:p>
            <a:pPr indent="0" lvl="0" marL="0" rtl="0" algn="ctr">
              <a:spcBef>
                <a:spcPts val="0"/>
              </a:spcBef>
              <a:spcAft>
                <a:spcPts val="0"/>
              </a:spcAft>
              <a:buNone/>
            </a:pPr>
            <a:r>
              <a:t/>
            </a:r>
            <a:endParaRPr b="1" i="1" sz="1200">
              <a:solidFill>
                <a:schemeClr val="accent1"/>
              </a:solidFill>
              <a:highlight>
                <a:schemeClr val="dk1"/>
              </a:highlight>
              <a:latin typeface="Playfair Display"/>
              <a:ea typeface="Playfair Display"/>
              <a:cs typeface="Playfair Display"/>
              <a:sym typeface="Playfair Displa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6"/>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The Hot Topic: ChatGPT</a:t>
            </a:r>
            <a:endParaRPr/>
          </a:p>
        </p:txBody>
      </p:sp>
      <p:pic>
        <p:nvPicPr>
          <p:cNvPr id="155" name="Google Shape;155;p26"/>
          <p:cNvPicPr preferRelativeResize="0"/>
          <p:nvPr/>
        </p:nvPicPr>
        <p:blipFill rotWithShape="1">
          <a:blip r:embed="rId3">
            <a:alphaModFix/>
          </a:blip>
          <a:srcRect b="0" l="30179" r="6445" t="0"/>
          <a:stretch/>
        </p:blipFill>
        <p:spPr>
          <a:xfrm>
            <a:off x="143725" y="1032800"/>
            <a:ext cx="3932301" cy="3191624"/>
          </a:xfrm>
          <a:prstGeom prst="rect">
            <a:avLst/>
          </a:prstGeom>
          <a:noFill/>
          <a:ln>
            <a:noFill/>
          </a:ln>
        </p:spPr>
      </p:pic>
      <p:pic>
        <p:nvPicPr>
          <p:cNvPr id="156" name="Google Shape;156;p26"/>
          <p:cNvPicPr preferRelativeResize="0"/>
          <p:nvPr/>
        </p:nvPicPr>
        <p:blipFill>
          <a:blip r:embed="rId4">
            <a:alphaModFix/>
          </a:blip>
          <a:stretch>
            <a:fillRect/>
          </a:stretch>
        </p:blipFill>
        <p:spPr>
          <a:xfrm>
            <a:off x="4076025" y="712925"/>
            <a:ext cx="4756267" cy="4049576"/>
          </a:xfrm>
          <a:prstGeom prst="rect">
            <a:avLst/>
          </a:prstGeom>
          <a:noFill/>
          <a:ln>
            <a:noFill/>
          </a:ln>
        </p:spPr>
      </p:pic>
      <p:sp>
        <p:nvSpPr>
          <p:cNvPr id="157" name="Google Shape;157;p26"/>
          <p:cNvSpPr txBox="1"/>
          <p:nvPr/>
        </p:nvSpPr>
        <p:spPr>
          <a:xfrm>
            <a:off x="609875" y="4527525"/>
            <a:ext cx="300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solidFill>
                  <a:schemeClr val="accent1"/>
                </a:solidFill>
                <a:highlight>
                  <a:schemeClr val="dk1"/>
                </a:highlight>
                <a:latin typeface="Playfair Display"/>
                <a:ea typeface="Playfair Display"/>
                <a:cs typeface="Playfair Display"/>
                <a:sym typeface="Playfair Display"/>
              </a:rPr>
              <a:t>It’s actually pretty good at this!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7"/>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The Hot Topic: ChatGPT</a:t>
            </a:r>
            <a:endParaRPr/>
          </a:p>
        </p:txBody>
      </p:sp>
      <p:sp>
        <p:nvSpPr>
          <p:cNvPr id="163" name="Google Shape;163;p27"/>
          <p:cNvSpPr txBox="1"/>
          <p:nvPr/>
        </p:nvSpPr>
        <p:spPr>
          <a:xfrm>
            <a:off x="2380200" y="4486450"/>
            <a:ext cx="4383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solidFill>
                  <a:schemeClr val="accent1"/>
                </a:solidFill>
                <a:highlight>
                  <a:schemeClr val="dk1"/>
                </a:highlight>
                <a:latin typeface="Playfair Display"/>
                <a:ea typeface="Playfair Display"/>
                <a:cs typeface="Playfair Display"/>
                <a:sym typeface="Playfair Display"/>
              </a:rPr>
              <a:t>Of course, there are limitations… but these can be mitigated with careful attention</a:t>
            </a:r>
            <a:endParaRPr/>
          </a:p>
        </p:txBody>
      </p:sp>
      <p:pic>
        <p:nvPicPr>
          <p:cNvPr id="164" name="Google Shape;164;p27"/>
          <p:cNvPicPr preferRelativeResize="0"/>
          <p:nvPr/>
        </p:nvPicPr>
        <p:blipFill>
          <a:blip r:embed="rId3">
            <a:alphaModFix/>
          </a:blip>
          <a:stretch>
            <a:fillRect/>
          </a:stretch>
        </p:blipFill>
        <p:spPr>
          <a:xfrm>
            <a:off x="2728800" y="789125"/>
            <a:ext cx="3686399" cy="3697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Other kinds of resources</a:t>
            </a:r>
            <a:endParaRPr/>
          </a:p>
        </p:txBody>
      </p:sp>
      <p:sp>
        <p:nvSpPr>
          <p:cNvPr id="170" name="Google Shape;170;p28"/>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i="1" lang="en-GB" sz="1500"/>
              <a:t>See also </a:t>
            </a:r>
            <a:r>
              <a:rPr b="1" i="1" lang="en-GB" sz="1500" u="sng">
                <a:solidFill>
                  <a:schemeClr val="accent5"/>
                </a:solidFill>
                <a:hlinkClick r:id="rId3">
                  <a:extLst>
                    <a:ext uri="{A12FA001-AC4F-418D-AE19-62706E023703}">
                      <ahyp:hlinkClr val="tx"/>
                    </a:ext>
                  </a:extLst>
                </a:hlinkClick>
              </a:rPr>
              <a:t>Sarah Werner’s website</a:t>
            </a:r>
            <a:r>
              <a:rPr b="1" i="1" lang="en-GB" sz="1500"/>
              <a:t> </a:t>
            </a:r>
            <a:endParaRPr/>
          </a:p>
          <a:p>
            <a:pPr indent="-342900" lvl="0" marL="457200" rtl="0" algn="l">
              <a:spcBef>
                <a:spcPts val="1200"/>
              </a:spcBef>
              <a:spcAft>
                <a:spcPts val="0"/>
              </a:spcAft>
              <a:buSzPts val="1800"/>
              <a:buChar char="●"/>
            </a:pPr>
            <a:r>
              <a:rPr lang="en-GB"/>
              <a:t>Databases</a:t>
            </a:r>
            <a:endParaRPr/>
          </a:p>
          <a:p>
            <a:pPr indent="-342900" lvl="0" marL="457200" rtl="0" algn="l">
              <a:spcBef>
                <a:spcPts val="0"/>
              </a:spcBef>
              <a:spcAft>
                <a:spcPts val="0"/>
              </a:spcAft>
              <a:buSzPts val="1800"/>
              <a:buChar char="●"/>
            </a:pPr>
            <a:r>
              <a:rPr lang="en-GB"/>
              <a:t>Documents (typically PDF)</a:t>
            </a:r>
            <a:endParaRPr/>
          </a:p>
          <a:p>
            <a:pPr indent="-342900" lvl="0" marL="457200" rtl="0" algn="l">
              <a:spcBef>
                <a:spcPts val="0"/>
              </a:spcBef>
              <a:spcAft>
                <a:spcPts val="0"/>
              </a:spcAft>
              <a:buSzPts val="1800"/>
              <a:buChar char="●"/>
            </a:pPr>
            <a:r>
              <a:rPr lang="en-GB"/>
              <a:t>Websites</a:t>
            </a:r>
            <a:endParaRPr/>
          </a:p>
          <a:p>
            <a:pPr indent="-317500" lvl="1" marL="914400" rtl="0" algn="l">
              <a:spcBef>
                <a:spcPts val="0"/>
              </a:spcBef>
              <a:spcAft>
                <a:spcPts val="0"/>
              </a:spcAft>
              <a:buSzPts val="1400"/>
              <a:buChar char="○"/>
            </a:pPr>
            <a:r>
              <a:rPr lang="en-GB"/>
              <a:t>Text and image</a:t>
            </a:r>
            <a:endParaRPr/>
          </a:p>
          <a:p>
            <a:pPr indent="-317500" lvl="1" marL="914400" rtl="0" algn="l">
              <a:spcBef>
                <a:spcPts val="0"/>
              </a:spcBef>
              <a:spcAft>
                <a:spcPts val="0"/>
              </a:spcAft>
              <a:buSzPts val="1400"/>
              <a:buChar char="○"/>
            </a:pPr>
            <a:r>
              <a:rPr lang="en-GB"/>
              <a:t>Inte</a:t>
            </a:r>
            <a:r>
              <a:rPr lang="en-GB"/>
              <a:t>ractive</a:t>
            </a:r>
            <a:endParaRPr b="1" i="1" sz="1500"/>
          </a:p>
          <a:p>
            <a:pPr indent="0" lvl="0" marL="0" rtl="0" algn="l">
              <a:spcBef>
                <a:spcPts val="1200"/>
              </a:spcBef>
              <a:spcAft>
                <a:spcPts val="0"/>
              </a:spcAft>
              <a:buNone/>
            </a:pPr>
            <a:r>
              <a:rPr b="1" lang="en-GB"/>
              <a:t>Multimedia</a:t>
            </a:r>
            <a:endParaRPr b="1"/>
          </a:p>
          <a:p>
            <a:pPr indent="-342900" lvl="0" marL="457200" rtl="0" algn="l">
              <a:spcBef>
                <a:spcPts val="1200"/>
              </a:spcBef>
              <a:spcAft>
                <a:spcPts val="0"/>
              </a:spcAft>
              <a:buSzPts val="1800"/>
              <a:buChar char="●"/>
            </a:pPr>
            <a:r>
              <a:rPr lang="en-GB"/>
              <a:t>Video</a:t>
            </a:r>
            <a:endParaRPr/>
          </a:p>
          <a:p>
            <a:pPr indent="-342900" lvl="0" marL="457200" rtl="0" algn="l">
              <a:spcBef>
                <a:spcPts val="0"/>
              </a:spcBef>
              <a:spcAft>
                <a:spcPts val="0"/>
              </a:spcAft>
              <a:buSzPts val="1800"/>
              <a:buChar char="●"/>
            </a:pPr>
            <a:r>
              <a:rPr lang="en-GB"/>
              <a:t>Audio(?)</a:t>
            </a:r>
            <a:r>
              <a:rPr lang="en-GB"/>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29"/>
          <p:cNvPicPr preferRelativeResize="0"/>
          <p:nvPr/>
        </p:nvPicPr>
        <p:blipFill>
          <a:blip r:embed="rId3">
            <a:alphaModFix/>
          </a:blip>
          <a:stretch>
            <a:fillRect/>
          </a:stretch>
        </p:blipFill>
        <p:spPr>
          <a:xfrm>
            <a:off x="506600" y="342900"/>
            <a:ext cx="8130790" cy="4184501"/>
          </a:xfrm>
          <a:prstGeom prst="rect">
            <a:avLst/>
          </a:prstGeom>
          <a:noFill/>
          <a:ln>
            <a:noFill/>
          </a:ln>
        </p:spPr>
      </p:pic>
      <p:sp>
        <p:nvSpPr>
          <p:cNvPr id="176" name="Google Shape;176;p29"/>
          <p:cNvSpPr txBox="1"/>
          <p:nvPr/>
        </p:nvSpPr>
        <p:spPr>
          <a:xfrm>
            <a:off x="1931700" y="4527400"/>
            <a:ext cx="5280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solidFill>
                  <a:schemeClr val="accent1"/>
                </a:solidFill>
                <a:highlight>
                  <a:schemeClr val="dk1"/>
                </a:highlight>
                <a:latin typeface="Playfair Display"/>
                <a:ea typeface="Playfair Display"/>
                <a:cs typeface="Playfair Display"/>
                <a:sym typeface="Playfair Display"/>
              </a:rPr>
              <a:t>Les Enluminures </a:t>
            </a:r>
            <a:r>
              <a:rPr b="1" lang="en-GB" sz="1200">
                <a:solidFill>
                  <a:schemeClr val="accent1"/>
                </a:solidFill>
                <a:highlight>
                  <a:schemeClr val="dk1"/>
                </a:highlight>
                <a:latin typeface="Playfair Display"/>
                <a:ea typeface="Playfair Display"/>
                <a:cs typeface="Playfair Display"/>
                <a:sym typeface="Playfair Display"/>
              </a:rPr>
              <a:t>podcast</a:t>
            </a:r>
            <a:r>
              <a:rPr b="1" i="1" lang="en-GB" sz="1200">
                <a:solidFill>
                  <a:schemeClr val="accent1"/>
                </a:solidFill>
                <a:highlight>
                  <a:schemeClr val="dk1"/>
                </a:highlight>
                <a:latin typeface="Playfair Display"/>
                <a:ea typeface="Playfair Display"/>
                <a:cs typeface="Playfair Display"/>
                <a:sym typeface="Playfair Display"/>
              </a:rPr>
              <a:t>: </a:t>
            </a:r>
            <a:r>
              <a:rPr i="1" lang="en-GB" sz="1200">
                <a:solidFill>
                  <a:schemeClr val="accent1"/>
                </a:solidFill>
                <a:highlight>
                  <a:schemeClr val="dk1"/>
                </a:highlight>
                <a:latin typeface="Playfair Display"/>
                <a:ea typeface="Playfair Display"/>
                <a:cs typeface="Playfair Display"/>
                <a:sym typeface="Playfair Display"/>
              </a:rPr>
              <a:t>listening to book history?</a:t>
            </a:r>
            <a:endParaRPr i="1" sz="1200">
              <a:solidFill>
                <a:schemeClr val="accent1"/>
              </a:solidFill>
              <a:highlight>
                <a:schemeClr val="dk1"/>
              </a:highlight>
              <a:latin typeface="Playfair Display"/>
              <a:ea typeface="Playfair Display"/>
              <a:cs typeface="Playfair Display"/>
              <a:sym typeface="Playfair Display"/>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30"/>
          <p:cNvPicPr preferRelativeResize="0"/>
          <p:nvPr/>
        </p:nvPicPr>
        <p:blipFill>
          <a:blip r:embed="rId3">
            <a:alphaModFix/>
          </a:blip>
          <a:stretch>
            <a:fillRect/>
          </a:stretch>
        </p:blipFill>
        <p:spPr>
          <a:xfrm>
            <a:off x="155925" y="753000"/>
            <a:ext cx="1910274" cy="4135552"/>
          </a:xfrm>
          <a:prstGeom prst="rect">
            <a:avLst/>
          </a:prstGeom>
          <a:noFill/>
          <a:ln cap="flat" cmpd="sng" w="38100">
            <a:solidFill>
              <a:schemeClr val="lt2"/>
            </a:solidFill>
            <a:prstDash val="solid"/>
            <a:round/>
            <a:headEnd len="sm" w="sm" type="none"/>
            <a:tailEnd len="sm" w="sm" type="none"/>
          </a:ln>
        </p:spPr>
      </p:pic>
      <p:pic>
        <p:nvPicPr>
          <p:cNvPr id="182" name="Google Shape;182;p30"/>
          <p:cNvPicPr preferRelativeResize="0"/>
          <p:nvPr/>
        </p:nvPicPr>
        <p:blipFill>
          <a:blip r:embed="rId4">
            <a:alphaModFix/>
          </a:blip>
          <a:stretch>
            <a:fillRect/>
          </a:stretch>
        </p:blipFill>
        <p:spPr>
          <a:xfrm>
            <a:off x="1832400" y="413225"/>
            <a:ext cx="1781200" cy="3856118"/>
          </a:xfrm>
          <a:prstGeom prst="rect">
            <a:avLst/>
          </a:prstGeom>
          <a:noFill/>
          <a:ln cap="flat" cmpd="sng" w="38100">
            <a:solidFill>
              <a:schemeClr val="lt2"/>
            </a:solidFill>
            <a:prstDash val="solid"/>
            <a:round/>
            <a:headEnd len="sm" w="sm" type="none"/>
            <a:tailEnd len="sm" w="sm" type="none"/>
          </a:ln>
        </p:spPr>
      </p:pic>
      <p:sp>
        <p:nvSpPr>
          <p:cNvPr id="183" name="Google Shape;183;p30"/>
          <p:cNvSpPr txBox="1"/>
          <p:nvPr/>
        </p:nvSpPr>
        <p:spPr>
          <a:xfrm>
            <a:off x="3613600" y="817675"/>
            <a:ext cx="2110200" cy="8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2"/>
                </a:solidFill>
                <a:highlight>
                  <a:schemeClr val="dk1"/>
                </a:highlight>
                <a:latin typeface="Playfair Display"/>
                <a:ea typeface="Playfair Display"/>
                <a:cs typeface="Playfair Display"/>
                <a:sym typeface="Playfair Display"/>
              </a:rPr>
              <a:t>Moons Rare Books</a:t>
            </a:r>
            <a:endParaRPr b="1">
              <a:solidFill>
                <a:schemeClr val="dk2"/>
              </a:solidFill>
              <a:highlight>
                <a:schemeClr val="dk1"/>
              </a:highlight>
              <a:latin typeface="Playfair Display"/>
              <a:ea typeface="Playfair Display"/>
              <a:cs typeface="Playfair Display"/>
              <a:sym typeface="Playfair Display"/>
            </a:endParaRPr>
          </a:p>
          <a:p>
            <a:pPr indent="0" lvl="0" marL="0" rtl="0" algn="l">
              <a:spcBef>
                <a:spcPts val="0"/>
              </a:spcBef>
              <a:spcAft>
                <a:spcPts val="0"/>
              </a:spcAft>
              <a:buNone/>
            </a:pPr>
            <a:r>
              <a:rPr b="1" lang="en-GB">
                <a:solidFill>
                  <a:schemeClr val="dk2"/>
                </a:solidFill>
                <a:latin typeface="Playfair Display"/>
                <a:ea typeface="Playfair Display"/>
                <a:cs typeface="Playfair Display"/>
                <a:sym typeface="Playfair Display"/>
              </a:rPr>
              <a:t>2.2m</a:t>
            </a:r>
            <a:r>
              <a:rPr lang="en-GB">
                <a:solidFill>
                  <a:schemeClr val="dk2"/>
                </a:solidFill>
                <a:latin typeface="Playfair Display"/>
                <a:ea typeface="Playfair Display"/>
                <a:cs typeface="Playfair Display"/>
                <a:sym typeface="Playfair Display"/>
              </a:rPr>
              <a:t> followers</a:t>
            </a:r>
            <a:endParaRPr>
              <a:solidFill>
                <a:schemeClr val="dk2"/>
              </a:solidFill>
              <a:latin typeface="Playfair Display"/>
              <a:ea typeface="Playfair Display"/>
              <a:cs typeface="Playfair Display"/>
              <a:sym typeface="Playfair Display"/>
            </a:endParaRPr>
          </a:p>
          <a:p>
            <a:pPr indent="0" lvl="0" marL="0" rtl="0" algn="l">
              <a:spcBef>
                <a:spcPts val="0"/>
              </a:spcBef>
              <a:spcAft>
                <a:spcPts val="0"/>
              </a:spcAft>
              <a:buNone/>
            </a:pPr>
            <a:r>
              <a:rPr b="1" lang="en-GB">
                <a:solidFill>
                  <a:schemeClr val="dk2"/>
                </a:solidFill>
                <a:latin typeface="Playfair Display"/>
                <a:ea typeface="Playfair Display"/>
                <a:cs typeface="Playfair Display"/>
                <a:sym typeface="Playfair Display"/>
              </a:rPr>
              <a:t>34.1m </a:t>
            </a:r>
            <a:r>
              <a:rPr lang="en-GB">
                <a:solidFill>
                  <a:schemeClr val="dk2"/>
                </a:solidFill>
                <a:latin typeface="Playfair Display"/>
                <a:ea typeface="Playfair Display"/>
                <a:cs typeface="Playfair Display"/>
                <a:sym typeface="Playfair Display"/>
              </a:rPr>
              <a:t>likes</a:t>
            </a:r>
            <a:endParaRPr>
              <a:solidFill>
                <a:schemeClr val="dk2"/>
              </a:solidFill>
              <a:latin typeface="Playfair Display"/>
              <a:ea typeface="Playfair Display"/>
              <a:cs typeface="Playfair Display"/>
              <a:sym typeface="Playfair Display"/>
            </a:endParaRPr>
          </a:p>
        </p:txBody>
      </p:sp>
      <p:pic>
        <p:nvPicPr>
          <p:cNvPr id="184" name="Google Shape;184;p30"/>
          <p:cNvPicPr preferRelativeResize="0"/>
          <p:nvPr/>
        </p:nvPicPr>
        <p:blipFill>
          <a:blip r:embed="rId5">
            <a:alphaModFix/>
          </a:blip>
          <a:stretch>
            <a:fillRect/>
          </a:stretch>
        </p:blipFill>
        <p:spPr>
          <a:xfrm>
            <a:off x="6996325" y="158975"/>
            <a:ext cx="1910274" cy="4135572"/>
          </a:xfrm>
          <a:prstGeom prst="rect">
            <a:avLst/>
          </a:prstGeom>
          <a:noFill/>
          <a:ln cap="flat" cmpd="sng" w="38100">
            <a:solidFill>
              <a:schemeClr val="lt2"/>
            </a:solidFill>
            <a:prstDash val="solid"/>
            <a:round/>
            <a:headEnd len="sm" w="sm" type="none"/>
            <a:tailEnd len="sm" w="sm" type="none"/>
          </a:ln>
        </p:spPr>
      </p:pic>
      <p:pic>
        <p:nvPicPr>
          <p:cNvPr id="185" name="Google Shape;185;p30"/>
          <p:cNvPicPr preferRelativeResize="0"/>
          <p:nvPr/>
        </p:nvPicPr>
        <p:blipFill>
          <a:blip r:embed="rId6">
            <a:alphaModFix/>
          </a:blip>
          <a:stretch>
            <a:fillRect/>
          </a:stretch>
        </p:blipFill>
        <p:spPr>
          <a:xfrm>
            <a:off x="5616950" y="817667"/>
            <a:ext cx="1910274" cy="4135583"/>
          </a:xfrm>
          <a:prstGeom prst="rect">
            <a:avLst/>
          </a:prstGeom>
          <a:noFill/>
          <a:ln cap="flat" cmpd="sng" w="38100">
            <a:solidFill>
              <a:schemeClr val="lt2"/>
            </a:solidFill>
            <a:prstDash val="solid"/>
            <a:round/>
            <a:headEnd len="sm" w="sm" type="none"/>
            <a:tailEnd len="sm" w="sm" type="none"/>
          </a:ln>
        </p:spPr>
      </p:pic>
      <p:sp>
        <p:nvSpPr>
          <p:cNvPr id="186" name="Google Shape;186;p30"/>
          <p:cNvSpPr txBox="1"/>
          <p:nvPr/>
        </p:nvSpPr>
        <p:spPr>
          <a:xfrm>
            <a:off x="3537400" y="3862725"/>
            <a:ext cx="2048700" cy="808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GB">
                <a:solidFill>
                  <a:schemeClr val="dk2"/>
                </a:solidFill>
                <a:highlight>
                  <a:schemeClr val="dk1"/>
                </a:highlight>
                <a:latin typeface="Playfair Display"/>
                <a:ea typeface="Playfair Display"/>
                <a:cs typeface="Playfair Display"/>
                <a:sym typeface="Playfair Display"/>
              </a:rPr>
              <a:t>Tom Ayling</a:t>
            </a:r>
            <a:endParaRPr b="1">
              <a:solidFill>
                <a:schemeClr val="dk2"/>
              </a:solidFill>
              <a:highlight>
                <a:schemeClr val="dk1"/>
              </a:highlight>
              <a:latin typeface="Playfair Display"/>
              <a:ea typeface="Playfair Display"/>
              <a:cs typeface="Playfair Display"/>
              <a:sym typeface="Playfair Display"/>
            </a:endParaRPr>
          </a:p>
          <a:p>
            <a:pPr indent="0" lvl="0" marL="0" rtl="0" algn="r">
              <a:spcBef>
                <a:spcPts val="0"/>
              </a:spcBef>
              <a:spcAft>
                <a:spcPts val="0"/>
              </a:spcAft>
              <a:buNone/>
            </a:pPr>
            <a:r>
              <a:rPr b="1" lang="en-GB">
                <a:solidFill>
                  <a:schemeClr val="dk2"/>
                </a:solidFill>
                <a:latin typeface="Playfair Display"/>
                <a:ea typeface="Playfair Display"/>
                <a:cs typeface="Playfair Display"/>
                <a:sym typeface="Playfair Display"/>
              </a:rPr>
              <a:t>326.8k</a:t>
            </a:r>
            <a:r>
              <a:rPr lang="en-GB">
                <a:solidFill>
                  <a:schemeClr val="dk2"/>
                </a:solidFill>
                <a:latin typeface="Playfair Display"/>
                <a:ea typeface="Playfair Display"/>
                <a:cs typeface="Playfair Display"/>
                <a:sym typeface="Playfair Display"/>
              </a:rPr>
              <a:t> followers</a:t>
            </a:r>
            <a:endParaRPr>
              <a:solidFill>
                <a:schemeClr val="dk2"/>
              </a:solidFill>
              <a:latin typeface="Playfair Display"/>
              <a:ea typeface="Playfair Display"/>
              <a:cs typeface="Playfair Display"/>
              <a:sym typeface="Playfair Display"/>
            </a:endParaRPr>
          </a:p>
          <a:p>
            <a:pPr indent="0" lvl="0" marL="0" rtl="0" algn="r">
              <a:spcBef>
                <a:spcPts val="0"/>
              </a:spcBef>
              <a:spcAft>
                <a:spcPts val="0"/>
              </a:spcAft>
              <a:buNone/>
            </a:pPr>
            <a:r>
              <a:rPr b="1" lang="en-GB">
                <a:solidFill>
                  <a:schemeClr val="dk2"/>
                </a:solidFill>
                <a:latin typeface="Playfair Display"/>
                <a:ea typeface="Playfair Display"/>
                <a:cs typeface="Playfair Display"/>
                <a:sym typeface="Playfair Display"/>
              </a:rPr>
              <a:t>8.5m</a:t>
            </a:r>
            <a:r>
              <a:rPr b="1" lang="en-GB">
                <a:solidFill>
                  <a:schemeClr val="dk2"/>
                </a:solidFill>
                <a:latin typeface="Playfair Display"/>
                <a:ea typeface="Playfair Display"/>
                <a:cs typeface="Playfair Display"/>
                <a:sym typeface="Playfair Display"/>
              </a:rPr>
              <a:t> </a:t>
            </a:r>
            <a:r>
              <a:rPr lang="en-GB">
                <a:solidFill>
                  <a:schemeClr val="dk2"/>
                </a:solidFill>
                <a:latin typeface="Playfair Display"/>
                <a:ea typeface="Playfair Display"/>
                <a:cs typeface="Playfair Display"/>
                <a:sym typeface="Playfair Display"/>
              </a:rPr>
              <a:t>likes</a:t>
            </a:r>
            <a:endParaRPr>
              <a:solidFill>
                <a:schemeClr val="dk2"/>
              </a:solidFill>
              <a:latin typeface="Playfair Display"/>
              <a:ea typeface="Playfair Display"/>
              <a:cs typeface="Playfair Display"/>
              <a:sym typeface="Playfair Display"/>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1"/>
          <p:cNvSpPr txBox="1"/>
          <p:nvPr>
            <p:ph type="title"/>
          </p:nvPr>
        </p:nvSpPr>
        <p:spPr>
          <a:xfrm>
            <a:off x="344250" y="1403850"/>
            <a:ext cx="8455500" cy="2146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The Future of Digital Resources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311700" y="445025"/>
            <a:ext cx="8162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'Reports</a:t>
            </a:r>
            <a:r>
              <a:rPr lang="en-GB"/>
              <a:t> of my death have been greatly exaggerated …'</a:t>
            </a:r>
            <a:endParaRPr/>
          </a:p>
        </p:txBody>
      </p:sp>
      <p:pic>
        <p:nvPicPr>
          <p:cNvPr id="65" name="Google Shape;65;p14"/>
          <p:cNvPicPr preferRelativeResize="0"/>
          <p:nvPr/>
        </p:nvPicPr>
        <p:blipFill rotWithShape="1">
          <a:blip r:embed="rId3">
            <a:alphaModFix/>
          </a:blip>
          <a:srcRect b="0" l="0" r="14317" t="0"/>
          <a:stretch/>
        </p:blipFill>
        <p:spPr>
          <a:xfrm>
            <a:off x="215500" y="1198125"/>
            <a:ext cx="3277651" cy="1324350"/>
          </a:xfrm>
          <a:prstGeom prst="rect">
            <a:avLst/>
          </a:prstGeom>
          <a:noFill/>
          <a:ln cap="flat" cmpd="sng" w="76200">
            <a:solidFill>
              <a:schemeClr val="lt2"/>
            </a:solidFill>
            <a:prstDash val="solid"/>
            <a:round/>
            <a:headEnd len="sm" w="sm" type="none"/>
            <a:tailEnd len="sm" w="sm" type="none"/>
          </a:ln>
        </p:spPr>
      </p:pic>
      <p:pic>
        <p:nvPicPr>
          <p:cNvPr id="66" name="Google Shape;66;p14"/>
          <p:cNvPicPr preferRelativeResize="0"/>
          <p:nvPr/>
        </p:nvPicPr>
        <p:blipFill>
          <a:blip r:embed="rId4">
            <a:alphaModFix/>
          </a:blip>
          <a:stretch>
            <a:fillRect/>
          </a:stretch>
        </p:blipFill>
        <p:spPr>
          <a:xfrm>
            <a:off x="902875" y="3033200"/>
            <a:ext cx="3129950" cy="1571900"/>
          </a:xfrm>
          <a:prstGeom prst="rect">
            <a:avLst/>
          </a:prstGeom>
          <a:noFill/>
          <a:ln cap="flat" cmpd="sng" w="76200">
            <a:solidFill>
              <a:schemeClr val="lt2"/>
            </a:solidFill>
            <a:prstDash val="solid"/>
            <a:round/>
            <a:headEnd len="sm" w="sm" type="none"/>
            <a:tailEnd len="sm" w="sm" type="none"/>
          </a:ln>
        </p:spPr>
      </p:pic>
      <p:sp>
        <p:nvSpPr>
          <p:cNvPr id="67" name="Google Shape;67;p14"/>
          <p:cNvSpPr txBox="1"/>
          <p:nvPr/>
        </p:nvSpPr>
        <p:spPr>
          <a:xfrm>
            <a:off x="359275" y="2522475"/>
            <a:ext cx="2990100" cy="38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GB" sz="1000">
                <a:solidFill>
                  <a:schemeClr val="accent1"/>
                </a:solidFill>
                <a:highlight>
                  <a:schemeClr val="dk1"/>
                </a:highlight>
                <a:latin typeface="Playfair Display"/>
                <a:ea typeface="Playfair Display"/>
                <a:cs typeface="Playfair Display"/>
                <a:sym typeface="Playfair Display"/>
              </a:rPr>
              <a:t>The Economist</a:t>
            </a:r>
            <a:r>
              <a:rPr b="1" lang="en-GB" sz="1000">
                <a:solidFill>
                  <a:schemeClr val="accent1"/>
                </a:solidFill>
                <a:highlight>
                  <a:schemeClr val="dk1"/>
                </a:highlight>
                <a:latin typeface="Playfair Display"/>
                <a:ea typeface="Playfair Display"/>
                <a:cs typeface="Playfair Display"/>
                <a:sym typeface="Playfair Display"/>
              </a:rPr>
              <a:t>, 5th June 2008</a:t>
            </a:r>
            <a:endParaRPr b="1" sz="1000">
              <a:solidFill>
                <a:schemeClr val="accent1"/>
              </a:solidFill>
              <a:highlight>
                <a:schemeClr val="dk1"/>
              </a:highlight>
              <a:latin typeface="Playfair Display"/>
              <a:ea typeface="Playfair Display"/>
              <a:cs typeface="Playfair Display"/>
              <a:sym typeface="Playfair Display"/>
            </a:endParaRPr>
          </a:p>
        </p:txBody>
      </p:sp>
      <p:sp>
        <p:nvSpPr>
          <p:cNvPr id="68" name="Google Shape;68;p14"/>
          <p:cNvSpPr txBox="1"/>
          <p:nvPr/>
        </p:nvSpPr>
        <p:spPr>
          <a:xfrm>
            <a:off x="1048400" y="4605100"/>
            <a:ext cx="2838900" cy="38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GB" sz="1000">
                <a:solidFill>
                  <a:schemeClr val="accent1"/>
                </a:solidFill>
                <a:highlight>
                  <a:schemeClr val="dk1"/>
                </a:highlight>
                <a:latin typeface="Playfair Display"/>
                <a:ea typeface="Playfair Display"/>
                <a:cs typeface="Playfair Display"/>
                <a:sym typeface="Playfair Display"/>
              </a:rPr>
              <a:t>The Journal</a:t>
            </a:r>
            <a:r>
              <a:rPr b="1" lang="en-GB" sz="1000">
                <a:solidFill>
                  <a:schemeClr val="accent1"/>
                </a:solidFill>
                <a:highlight>
                  <a:schemeClr val="dk1"/>
                </a:highlight>
                <a:latin typeface="Playfair Display"/>
                <a:ea typeface="Playfair Display"/>
                <a:cs typeface="Playfair Display"/>
                <a:sym typeface="Playfair Display"/>
              </a:rPr>
              <a:t>,</a:t>
            </a:r>
            <a:r>
              <a:rPr b="1" lang="en-GB" sz="1000">
                <a:solidFill>
                  <a:schemeClr val="accent1"/>
                </a:solidFill>
                <a:highlight>
                  <a:schemeClr val="dk1"/>
                </a:highlight>
                <a:latin typeface="Playfair Display"/>
                <a:ea typeface="Playfair Display"/>
                <a:cs typeface="Playfair Display"/>
                <a:sym typeface="Playfair Display"/>
              </a:rPr>
              <a:t> 6th August 2012</a:t>
            </a:r>
            <a:endParaRPr b="1" sz="1000">
              <a:solidFill>
                <a:schemeClr val="accent1"/>
              </a:solidFill>
              <a:highlight>
                <a:schemeClr val="dk1"/>
              </a:highlight>
              <a:latin typeface="Playfair Display"/>
              <a:ea typeface="Playfair Display"/>
              <a:cs typeface="Playfair Display"/>
              <a:sym typeface="Playfair Display"/>
            </a:endParaRPr>
          </a:p>
        </p:txBody>
      </p:sp>
      <p:pic>
        <p:nvPicPr>
          <p:cNvPr id="69" name="Google Shape;69;p14"/>
          <p:cNvPicPr preferRelativeResize="0"/>
          <p:nvPr/>
        </p:nvPicPr>
        <p:blipFill>
          <a:blip r:embed="rId5">
            <a:alphaModFix/>
          </a:blip>
          <a:stretch>
            <a:fillRect/>
          </a:stretch>
        </p:blipFill>
        <p:spPr>
          <a:xfrm>
            <a:off x="3979675" y="1449250"/>
            <a:ext cx="4745801" cy="718525"/>
          </a:xfrm>
          <a:prstGeom prst="rect">
            <a:avLst/>
          </a:prstGeom>
          <a:noFill/>
          <a:ln cap="flat" cmpd="sng" w="76200">
            <a:solidFill>
              <a:schemeClr val="lt2"/>
            </a:solidFill>
            <a:prstDash val="solid"/>
            <a:round/>
            <a:headEnd len="sm" w="sm" type="none"/>
            <a:tailEnd len="sm" w="sm" type="none"/>
          </a:ln>
        </p:spPr>
      </p:pic>
      <p:sp>
        <p:nvSpPr>
          <p:cNvPr id="70" name="Google Shape;70;p14"/>
          <p:cNvSpPr txBox="1"/>
          <p:nvPr/>
        </p:nvSpPr>
        <p:spPr>
          <a:xfrm>
            <a:off x="4933125" y="2167775"/>
            <a:ext cx="2838900" cy="38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GB" sz="1000">
                <a:solidFill>
                  <a:schemeClr val="accent1"/>
                </a:solidFill>
                <a:highlight>
                  <a:schemeClr val="dk1"/>
                </a:highlight>
                <a:latin typeface="Playfair Display"/>
                <a:ea typeface="Playfair Display"/>
                <a:cs typeface="Playfair Display"/>
                <a:sym typeface="Playfair Display"/>
              </a:rPr>
              <a:t>Vox</a:t>
            </a:r>
            <a:r>
              <a:rPr b="1" lang="en-GB" sz="1000">
                <a:solidFill>
                  <a:schemeClr val="accent1"/>
                </a:solidFill>
                <a:highlight>
                  <a:schemeClr val="dk1"/>
                </a:highlight>
                <a:latin typeface="Playfair Display"/>
                <a:ea typeface="Playfair Display"/>
                <a:cs typeface="Playfair Display"/>
                <a:sym typeface="Playfair Display"/>
              </a:rPr>
              <a:t>, 27th June 2014</a:t>
            </a:r>
            <a:endParaRPr b="1" sz="1000">
              <a:solidFill>
                <a:schemeClr val="accent1"/>
              </a:solidFill>
              <a:highlight>
                <a:schemeClr val="dk1"/>
              </a:highlight>
              <a:latin typeface="Playfair Display"/>
              <a:ea typeface="Playfair Display"/>
              <a:cs typeface="Playfair Display"/>
              <a:sym typeface="Playfair Display"/>
            </a:endParaRPr>
          </a:p>
        </p:txBody>
      </p:sp>
      <p:sp>
        <p:nvSpPr>
          <p:cNvPr id="71" name="Google Shape;71;p14"/>
          <p:cNvSpPr txBox="1"/>
          <p:nvPr/>
        </p:nvSpPr>
        <p:spPr>
          <a:xfrm>
            <a:off x="4572000" y="2803775"/>
            <a:ext cx="4026000" cy="1348200"/>
          </a:xfrm>
          <a:prstGeom prst="rect">
            <a:avLst/>
          </a:prstGeom>
          <a:solidFill>
            <a:schemeClr val="lt2"/>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350">
                <a:solidFill>
                  <a:srgbClr val="4C4E4D"/>
                </a:solidFill>
                <a:highlight>
                  <a:schemeClr val="dk1"/>
                </a:highlight>
                <a:latin typeface="Playfair Display"/>
                <a:ea typeface="Playfair Display"/>
                <a:cs typeface="Playfair Display"/>
                <a:sym typeface="Playfair Display"/>
              </a:rPr>
              <a:t>'But the trendlines are negative for print.</a:t>
            </a:r>
            <a:r>
              <a:rPr b="1" lang="en-GB" sz="1350">
                <a:solidFill>
                  <a:srgbClr val="4C4E4D"/>
                </a:solidFill>
                <a:latin typeface="Playfair Display"/>
                <a:ea typeface="Playfair Display"/>
                <a:cs typeface="Playfair Display"/>
                <a:sym typeface="Playfair Display"/>
              </a:rPr>
              <a:t> . . . </a:t>
            </a:r>
            <a:r>
              <a:rPr lang="en-GB" sz="1350">
                <a:solidFill>
                  <a:srgbClr val="4C4E4D"/>
                </a:solidFill>
                <a:latin typeface="Playfair Display"/>
                <a:ea typeface="Playfair Display"/>
                <a:cs typeface="Playfair Display"/>
                <a:sym typeface="Playfair Display"/>
              </a:rPr>
              <a:t>Total book sales in 2013 was almost $15 billion . . . E-books accounted for $3 billion. If we took e-books out, print book sales would, in fact, be down almost 8% since 2008.'</a:t>
            </a:r>
            <a:endParaRPr sz="1350">
              <a:solidFill>
                <a:srgbClr val="4C4E4D"/>
              </a:solidFill>
              <a:latin typeface="Playfair Display"/>
              <a:ea typeface="Playfair Display"/>
              <a:cs typeface="Playfair Display"/>
              <a:sym typeface="Playfair Display"/>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Coexistence of the Physical with the Digital</a:t>
            </a:r>
            <a:endParaRPr/>
          </a:p>
        </p:txBody>
      </p:sp>
      <p:sp>
        <p:nvSpPr>
          <p:cNvPr id="197" name="Google Shape;197;p32"/>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Digital resources do not substitute, but </a:t>
            </a:r>
            <a:r>
              <a:rPr i="1" lang="en-GB"/>
              <a:t>complement</a:t>
            </a:r>
            <a:r>
              <a:rPr lang="en-GB"/>
              <a:t> physical ones </a:t>
            </a:r>
            <a:endParaRPr/>
          </a:p>
          <a:p>
            <a:pPr indent="-342900" lvl="0" marL="457200" rtl="0" algn="l">
              <a:spcBef>
                <a:spcPts val="0"/>
              </a:spcBef>
              <a:spcAft>
                <a:spcPts val="0"/>
              </a:spcAft>
              <a:buSzPts val="1800"/>
              <a:buChar char="●"/>
            </a:pPr>
            <a:r>
              <a:rPr lang="en-GB"/>
              <a:t>Book historians must recognise and make the most of the new reality of book culture</a:t>
            </a:r>
            <a:endParaRPr/>
          </a:p>
        </p:txBody>
      </p:sp>
      <p:sp>
        <p:nvSpPr>
          <p:cNvPr id="198" name="Google Shape;198;p32"/>
          <p:cNvSpPr txBox="1"/>
          <p:nvPr/>
        </p:nvSpPr>
        <p:spPr>
          <a:xfrm>
            <a:off x="886499" y="2529238"/>
            <a:ext cx="3360900" cy="1569900"/>
          </a:xfrm>
          <a:prstGeom prst="rect">
            <a:avLst/>
          </a:prstGeom>
          <a:solidFill>
            <a:schemeClr val="lt2"/>
          </a:solid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500">
                <a:latin typeface="Playfair Display"/>
                <a:ea typeface="Playfair Display"/>
                <a:cs typeface="Playfair Display"/>
                <a:sym typeface="Playfair Display"/>
              </a:rPr>
              <a:t>‘</a:t>
            </a:r>
            <a:r>
              <a:rPr lang="en-GB" sz="1500">
                <a:latin typeface="Playfair Display"/>
                <a:ea typeface="Playfair Display"/>
                <a:cs typeface="Playfair Display"/>
                <a:sym typeface="Playfair Display"/>
              </a:rPr>
              <a:t>This is what I describe as “bookishness”: </a:t>
            </a:r>
            <a:r>
              <a:rPr b="1" lang="en-GB" sz="1500">
                <a:latin typeface="Playfair Display"/>
                <a:ea typeface="Playfair Display"/>
                <a:cs typeface="Playfair Display"/>
                <a:sym typeface="Playfair Display"/>
              </a:rPr>
              <a:t>creative acts that engage the physicality of </a:t>
            </a:r>
            <a:r>
              <a:rPr b="1" lang="en-GB" sz="1500">
                <a:latin typeface="Playfair Display"/>
                <a:ea typeface="Playfair Display"/>
                <a:cs typeface="Playfair Display"/>
                <a:sym typeface="Playfair Display"/>
              </a:rPr>
              <a:t>the</a:t>
            </a:r>
            <a:r>
              <a:rPr b="1" lang="en-GB" sz="1500">
                <a:latin typeface="Playfair Display"/>
                <a:ea typeface="Playfair Display"/>
                <a:cs typeface="Playfair Display"/>
                <a:sym typeface="Playfair Display"/>
              </a:rPr>
              <a:t> book within a digital culture, in modes that may be sentimental, fetishistic, radical</a:t>
            </a:r>
            <a:r>
              <a:rPr lang="en-GB" sz="1500">
                <a:latin typeface="Playfair Display"/>
                <a:ea typeface="Playfair Display"/>
                <a:cs typeface="Playfair Display"/>
                <a:sym typeface="Playfair Display"/>
              </a:rPr>
              <a:t>.’</a:t>
            </a:r>
            <a:endParaRPr sz="1500">
              <a:latin typeface="Playfair Display"/>
              <a:ea typeface="Playfair Display"/>
              <a:cs typeface="Playfair Display"/>
              <a:sym typeface="Playfair Display"/>
            </a:endParaRPr>
          </a:p>
        </p:txBody>
      </p:sp>
      <p:sp>
        <p:nvSpPr>
          <p:cNvPr id="199" name="Google Shape;199;p32"/>
          <p:cNvSpPr txBox="1"/>
          <p:nvPr/>
        </p:nvSpPr>
        <p:spPr>
          <a:xfrm>
            <a:off x="475950" y="4099129"/>
            <a:ext cx="4182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000">
                <a:solidFill>
                  <a:schemeClr val="accent1"/>
                </a:solidFill>
                <a:highlight>
                  <a:schemeClr val="dk1"/>
                </a:highlight>
                <a:latin typeface="Playfair Display"/>
                <a:ea typeface="Playfair Display"/>
                <a:cs typeface="Playfair Display"/>
                <a:sym typeface="Playfair Display"/>
              </a:rPr>
              <a:t>Pressman, J.</a:t>
            </a:r>
            <a:r>
              <a:rPr b="1" lang="en-GB" sz="1000">
                <a:solidFill>
                  <a:schemeClr val="accent1"/>
                </a:solidFill>
                <a:highlight>
                  <a:schemeClr val="dk1"/>
                </a:highlight>
                <a:latin typeface="Playfair Display"/>
                <a:ea typeface="Playfair Display"/>
                <a:cs typeface="Playfair Display"/>
                <a:sym typeface="Playfair Display"/>
              </a:rPr>
              <a:t> (2020), </a:t>
            </a:r>
            <a:r>
              <a:rPr b="1" i="1" lang="en-GB" sz="1000">
                <a:solidFill>
                  <a:schemeClr val="accent1"/>
                </a:solidFill>
                <a:highlight>
                  <a:schemeClr val="dk1"/>
                </a:highlight>
                <a:latin typeface="Playfair Display"/>
                <a:ea typeface="Playfair Display"/>
                <a:cs typeface="Playfair Display"/>
                <a:sym typeface="Playfair Display"/>
              </a:rPr>
              <a:t>Bookishness: Loving Books in a Digital Age</a:t>
            </a:r>
            <a:r>
              <a:rPr b="1" lang="en-GB" sz="1000">
                <a:solidFill>
                  <a:schemeClr val="accent1"/>
                </a:solidFill>
                <a:highlight>
                  <a:schemeClr val="dk1"/>
                </a:highlight>
                <a:latin typeface="Playfair Display"/>
                <a:ea typeface="Playfair Display"/>
                <a:cs typeface="Playfair Display"/>
                <a:sym typeface="Playfair Display"/>
              </a:rPr>
              <a:t>, New York: Columbia University Press, p. 1</a:t>
            </a:r>
            <a:endParaRPr b="1" sz="1000">
              <a:solidFill>
                <a:schemeClr val="accent1"/>
              </a:solidFill>
              <a:highlight>
                <a:schemeClr val="dk1"/>
              </a:highlight>
              <a:latin typeface="Playfair Display"/>
              <a:ea typeface="Playfair Display"/>
              <a:cs typeface="Playfair Display"/>
              <a:sym typeface="Playfair Display"/>
            </a:endParaRPr>
          </a:p>
        </p:txBody>
      </p:sp>
      <p:pic>
        <p:nvPicPr>
          <p:cNvPr id="200" name="Google Shape;200;p32"/>
          <p:cNvPicPr preferRelativeResize="0"/>
          <p:nvPr/>
        </p:nvPicPr>
        <p:blipFill>
          <a:blip r:embed="rId3">
            <a:alphaModFix/>
          </a:blip>
          <a:stretch>
            <a:fillRect/>
          </a:stretch>
        </p:blipFill>
        <p:spPr>
          <a:xfrm>
            <a:off x="4984250" y="2325462"/>
            <a:ext cx="3515526" cy="1977476"/>
          </a:xfrm>
          <a:prstGeom prst="rect">
            <a:avLst/>
          </a:prstGeom>
          <a:noFill/>
          <a:ln cap="flat" cmpd="sng" w="76200">
            <a:solidFill>
              <a:schemeClr val="lt2"/>
            </a:solidFill>
            <a:prstDash val="solid"/>
            <a:round/>
            <a:headEnd len="sm" w="sm" type="none"/>
            <a:tailEnd len="sm" w="sm" type="none"/>
          </a:ln>
        </p:spPr>
      </p:pic>
      <p:sp>
        <p:nvSpPr>
          <p:cNvPr id="201" name="Google Shape;201;p32"/>
          <p:cNvSpPr txBox="1"/>
          <p:nvPr/>
        </p:nvSpPr>
        <p:spPr>
          <a:xfrm>
            <a:off x="5371458" y="4302950"/>
            <a:ext cx="27411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900">
                <a:solidFill>
                  <a:schemeClr val="accent1"/>
                </a:solidFill>
                <a:latin typeface="Playfair Display"/>
                <a:ea typeface="Playfair Display"/>
                <a:cs typeface="Playfair Display"/>
                <a:sym typeface="Playfair Display"/>
              </a:rPr>
              <a:t>(Source: </a:t>
            </a:r>
            <a:r>
              <a:rPr b="1" lang="en-GB" sz="900" u="sng">
                <a:solidFill>
                  <a:schemeClr val="hlink"/>
                </a:solidFill>
                <a:latin typeface="Playfair Display"/>
                <a:ea typeface="Playfair Display"/>
                <a:cs typeface="Playfair Display"/>
                <a:sym typeface="Playfair Display"/>
                <a:hlinkClick r:id="rId4"/>
              </a:rPr>
              <a:t>Literary Hub</a:t>
            </a:r>
            <a:r>
              <a:rPr b="1" lang="en-GB" sz="900">
                <a:solidFill>
                  <a:schemeClr val="accent1"/>
                </a:solidFill>
                <a:latin typeface="Playfair Display"/>
                <a:ea typeface="Playfair Display"/>
                <a:cs typeface="Playfair Display"/>
                <a:sym typeface="Playfair Display"/>
              </a:rPr>
              <a:t>)</a:t>
            </a:r>
            <a:endParaRPr b="1" sz="900">
              <a:solidFill>
                <a:schemeClr val="accent1"/>
              </a:solidFill>
              <a:latin typeface="Playfair Display"/>
              <a:ea typeface="Playfair Display"/>
              <a:cs typeface="Playfair Display"/>
              <a:sym typeface="Playfair Display"/>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Technology Doesn’t Solve Everything</a:t>
            </a:r>
            <a:endParaRPr/>
          </a:p>
        </p:txBody>
      </p:sp>
      <p:sp>
        <p:nvSpPr>
          <p:cNvPr id="207" name="Google Shape;207;p33"/>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Increasing use of technology in written disciplines leads to the loss of a lot of valuable information</a:t>
            </a:r>
            <a:endParaRPr/>
          </a:p>
          <a:p>
            <a:pPr indent="-317500" lvl="1" marL="914400" rtl="0" algn="l">
              <a:spcBef>
                <a:spcPts val="0"/>
              </a:spcBef>
              <a:spcAft>
                <a:spcPts val="0"/>
              </a:spcAft>
              <a:buSzPts val="1400"/>
              <a:buChar char="○"/>
            </a:pPr>
            <a:r>
              <a:rPr lang="en-GB"/>
              <a:t>Correspondence: emails and texts replacing letters</a:t>
            </a:r>
            <a:endParaRPr/>
          </a:p>
          <a:p>
            <a:pPr indent="-317500" lvl="1" marL="914400" rtl="0" algn="l">
              <a:spcBef>
                <a:spcPts val="0"/>
              </a:spcBef>
              <a:spcAft>
                <a:spcPts val="0"/>
              </a:spcAft>
              <a:buSzPts val="1400"/>
              <a:buChar char="○"/>
            </a:pPr>
            <a:r>
              <a:rPr lang="en-GB"/>
              <a:t>Writing processes: “delete” key replacing crossing things out</a:t>
            </a:r>
            <a:endParaRPr/>
          </a:p>
          <a:p>
            <a:pPr indent="-317500" lvl="2" marL="1371600" rtl="0" algn="l">
              <a:spcBef>
                <a:spcPts val="0"/>
              </a:spcBef>
              <a:spcAft>
                <a:spcPts val="0"/>
              </a:spcAft>
              <a:buSzPts val="1400"/>
              <a:buChar char="■"/>
            </a:pPr>
            <a:r>
              <a:rPr lang="en-GB" u="sng">
                <a:solidFill>
                  <a:schemeClr val="hlink"/>
                </a:solidFill>
                <a:hlinkClick r:id="rId3"/>
              </a:rPr>
              <a:t>Track Changes: Textual Scholarship and the Challenge of Digital Literary Writing</a:t>
            </a:r>
            <a:r>
              <a:rPr lang="en-GB"/>
              <a:t> - Keystroke logging for genetic criticism</a:t>
            </a:r>
            <a:endParaRPr/>
          </a:p>
          <a:p>
            <a:pPr indent="-342900" lvl="0" marL="457200" rtl="0" algn="l">
              <a:spcBef>
                <a:spcPts val="0"/>
              </a:spcBef>
              <a:spcAft>
                <a:spcPts val="0"/>
              </a:spcAft>
              <a:buSzPts val="1800"/>
              <a:buChar char="●"/>
            </a:pPr>
            <a:r>
              <a:rPr lang="en-GB"/>
              <a:t>Open question: how does research need to adapt to this changing availability of resources?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Bibliography: Not Just For Physical Books</a:t>
            </a:r>
            <a:endParaRPr/>
          </a:p>
        </p:txBody>
      </p:sp>
      <p:sp>
        <p:nvSpPr>
          <p:cNvPr id="213" name="Google Shape;213;p34"/>
          <p:cNvSpPr txBox="1"/>
          <p:nvPr>
            <p:ph idx="1" type="body"/>
          </p:nvPr>
        </p:nvSpPr>
        <p:spPr>
          <a:xfrm>
            <a:off x="311700" y="1234075"/>
            <a:ext cx="8520600" cy="1659900"/>
          </a:xfrm>
          <a:prstGeom prst="rect">
            <a:avLst/>
          </a:prstGeom>
          <a:solidFill>
            <a:schemeClr val="lt2"/>
          </a:solidFill>
        </p:spPr>
        <p:txBody>
          <a:bodyPr anchorCtr="0" anchor="t" bIns="91425" lIns="91425" spcFirstLastPara="1" rIns="91425" wrap="square" tIns="91425">
            <a:normAutofit lnSpcReduction="20000"/>
          </a:bodyPr>
          <a:lstStyle/>
          <a:p>
            <a:pPr indent="0" lvl="0" marL="0" marR="0" rtl="0" algn="l">
              <a:lnSpc>
                <a:spcPct val="115000"/>
              </a:lnSpc>
              <a:spcBef>
                <a:spcPts val="0"/>
              </a:spcBef>
              <a:spcAft>
                <a:spcPts val="0"/>
              </a:spcAft>
              <a:buNone/>
            </a:pPr>
            <a:r>
              <a:rPr lang="en-GB"/>
              <a:t>“All documents, manuscript and printed, are the bibliographer’s province; and it may be added that t</a:t>
            </a:r>
            <a:r>
              <a:rPr lang="en-GB"/>
              <a:t>he aims and pro</a:t>
            </a:r>
            <a:r>
              <a:rPr lang="en-GB"/>
              <a:t>cedures of bibliography apply not only to written and printed books but also to any document, disc, tape, or film where reproduction is involved and variant versions may result”</a:t>
            </a:r>
            <a:endParaRPr/>
          </a:p>
          <a:p>
            <a:pPr indent="0" lvl="0" marL="0" rtl="0" algn="ctr">
              <a:lnSpc>
                <a:spcPct val="100000"/>
              </a:lnSpc>
              <a:spcBef>
                <a:spcPts val="0"/>
              </a:spcBef>
              <a:spcAft>
                <a:spcPts val="0"/>
              </a:spcAft>
              <a:buClr>
                <a:schemeClr val="dk2"/>
              </a:buClr>
              <a:buSzPts val="1100"/>
              <a:buFont typeface="Arial"/>
              <a:buNone/>
            </a:pPr>
            <a:r>
              <a:rPr b="1" lang="en-GB" sz="1000">
                <a:solidFill>
                  <a:schemeClr val="accent1"/>
                </a:solidFill>
                <a:highlight>
                  <a:schemeClr val="dk1"/>
                </a:highlight>
              </a:rPr>
              <a:t>Gaskell, P. </a:t>
            </a:r>
            <a:r>
              <a:rPr b="1" lang="en-GB" sz="1000">
                <a:solidFill>
                  <a:schemeClr val="accent1"/>
                </a:solidFill>
                <a:highlight>
                  <a:schemeClr val="dk1"/>
                </a:highlight>
              </a:rPr>
              <a:t> (1972), '</a:t>
            </a:r>
            <a:r>
              <a:rPr b="1" i="1" lang="en-GB" sz="1000">
                <a:solidFill>
                  <a:schemeClr val="accent1"/>
                </a:solidFill>
                <a:highlight>
                  <a:schemeClr val="dk1"/>
                </a:highlight>
              </a:rPr>
              <a:t>A New Introduction to Bibliography</a:t>
            </a:r>
            <a:r>
              <a:rPr b="1" lang="en-GB" sz="1000">
                <a:solidFill>
                  <a:schemeClr val="accent1"/>
                </a:solidFill>
                <a:highlight>
                  <a:schemeClr val="dk1"/>
                </a:highlight>
              </a:rPr>
              <a:t>, p. 1</a:t>
            </a:r>
            <a:endParaRPr b="1" sz="1000">
              <a:solidFill>
                <a:schemeClr val="accent1"/>
              </a:solidFill>
              <a:highlight>
                <a:schemeClr val="dk1"/>
              </a:highlight>
            </a:endParaRPr>
          </a:p>
          <a:p>
            <a:pPr indent="0" lvl="0" marL="0" marR="0" rtl="0" algn="l">
              <a:lnSpc>
                <a:spcPct val="115000"/>
              </a:lnSpc>
              <a:spcBef>
                <a:spcPts val="0"/>
              </a:spcBef>
              <a:spcAft>
                <a:spcPts val="0"/>
              </a:spcAft>
              <a:buNone/>
            </a:pPr>
            <a:r>
              <a:t/>
            </a:r>
            <a:endParaRPr/>
          </a:p>
        </p:txBody>
      </p:sp>
      <p:sp>
        <p:nvSpPr>
          <p:cNvPr id="214" name="Google Shape;214;p34"/>
          <p:cNvSpPr txBox="1"/>
          <p:nvPr/>
        </p:nvSpPr>
        <p:spPr>
          <a:xfrm>
            <a:off x="311600" y="3254275"/>
            <a:ext cx="8520600" cy="1506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Font typeface="Playfair Display"/>
              <a:buChar char="●"/>
            </a:pPr>
            <a:r>
              <a:rPr lang="en-GB" sz="1800">
                <a:solidFill>
                  <a:schemeClr val="dk2"/>
                </a:solidFill>
                <a:latin typeface="Playfair Display"/>
                <a:ea typeface="Playfair Display"/>
                <a:cs typeface="Playfair Display"/>
                <a:sym typeface="Playfair Display"/>
              </a:rPr>
              <a:t>Careful descriptions of documents and their transmission become more important than ever as the </a:t>
            </a:r>
            <a:r>
              <a:rPr lang="en-GB" sz="1800">
                <a:solidFill>
                  <a:schemeClr val="dk2"/>
                </a:solidFill>
                <a:latin typeface="Playfair Display"/>
                <a:ea typeface="Playfair Display"/>
                <a:cs typeface="Playfair Display"/>
                <a:sym typeface="Playfair Display"/>
              </a:rPr>
              <a:t>number</a:t>
            </a:r>
            <a:r>
              <a:rPr lang="en-GB" sz="1800">
                <a:solidFill>
                  <a:schemeClr val="dk2"/>
                </a:solidFill>
                <a:latin typeface="Playfair Display"/>
                <a:ea typeface="Playfair Display"/>
                <a:cs typeface="Playfair Display"/>
                <a:sym typeface="Playfair Display"/>
              </a:rPr>
              <a:t> of possible formats increases</a:t>
            </a:r>
            <a:endParaRPr sz="1800">
              <a:solidFill>
                <a:schemeClr val="dk2"/>
              </a:solidFill>
              <a:latin typeface="Playfair Display"/>
              <a:ea typeface="Playfair Display"/>
              <a:cs typeface="Playfair Display"/>
              <a:sym typeface="Playfair Display"/>
            </a:endParaRPr>
          </a:p>
          <a:p>
            <a:pPr indent="-342900" lvl="0" marL="457200" rtl="0" algn="l">
              <a:lnSpc>
                <a:spcPct val="115000"/>
              </a:lnSpc>
              <a:spcBef>
                <a:spcPts val="0"/>
              </a:spcBef>
              <a:spcAft>
                <a:spcPts val="0"/>
              </a:spcAft>
              <a:buClr>
                <a:schemeClr val="dk2"/>
              </a:buClr>
              <a:buSzPts val="1800"/>
              <a:buFont typeface="Playfair Display"/>
              <a:buChar char="●"/>
            </a:pPr>
            <a:r>
              <a:rPr lang="en-GB" sz="1800">
                <a:solidFill>
                  <a:schemeClr val="dk2"/>
                </a:solidFill>
                <a:latin typeface="Playfair Display"/>
                <a:ea typeface="Playfair Display"/>
                <a:cs typeface="Playfair Display"/>
                <a:sym typeface="Playfair Display"/>
              </a:rPr>
              <a:t>Digital reproductions become even more of a boon to accessibility when stored alongside detailed bibliographic information </a:t>
            </a:r>
            <a:endParaRPr sz="1800">
              <a:solidFill>
                <a:schemeClr val="dk2"/>
              </a:solidFill>
              <a:latin typeface="Playfair Display"/>
              <a:ea typeface="Playfair Display"/>
              <a:cs typeface="Playfair Display"/>
              <a:sym typeface="Playfair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 win-win situation (for now)</a:t>
            </a:r>
            <a:endParaRPr/>
          </a:p>
        </p:txBody>
      </p:sp>
      <p:sp>
        <p:nvSpPr>
          <p:cNvPr id="77" name="Google Shape;77;p15"/>
          <p:cNvSpPr txBox="1"/>
          <p:nvPr>
            <p:ph idx="1" type="body"/>
          </p:nvPr>
        </p:nvSpPr>
        <p:spPr>
          <a:xfrm>
            <a:off x="311700" y="1234075"/>
            <a:ext cx="8520600" cy="3334800"/>
          </a:xfrm>
          <a:prstGeom prst="rect">
            <a:avLst/>
          </a:prstGeom>
        </p:spPr>
        <p:txBody>
          <a:bodyPr anchorCtr="0" anchor="t" bIns="91425" lIns="91425" spcFirstLastPara="1" rIns="91425" wrap="square" tIns="91425">
            <a:normAutofit/>
          </a:bodyPr>
          <a:lstStyle/>
          <a:p>
            <a:pPr indent="-323850" lvl="0" marL="457200" rtl="0" algn="l">
              <a:lnSpc>
                <a:spcPct val="115000"/>
              </a:lnSpc>
              <a:spcBef>
                <a:spcPts val="0"/>
              </a:spcBef>
              <a:spcAft>
                <a:spcPts val="0"/>
              </a:spcAft>
              <a:buSzPts val="1500"/>
              <a:buChar char="●"/>
            </a:pPr>
            <a:r>
              <a:rPr b="1" lang="en-GB" sz="1500">
                <a:solidFill>
                  <a:srgbClr val="333333"/>
                </a:solidFill>
              </a:rPr>
              <a:t>'In the first half of 2020, unit sales of print books surprised many in the industry </a:t>
            </a:r>
            <a:r>
              <a:rPr b="1" lang="en-GB" sz="1500">
                <a:solidFill>
                  <a:srgbClr val="333333"/>
                </a:solidFill>
              </a:rPr>
              <a:t>. . . following the onset of the Covid-19 pandemic.'</a:t>
            </a:r>
            <a:r>
              <a:rPr lang="en-GB" sz="1500">
                <a:solidFill>
                  <a:srgbClr val="333333"/>
                </a:solidFill>
              </a:rPr>
              <a:t> ('Print book sales soar in year’s first half', </a:t>
            </a:r>
            <a:r>
              <a:rPr i="1" lang="en-GB" sz="1500">
                <a:solidFill>
                  <a:srgbClr val="333333"/>
                </a:solidFill>
              </a:rPr>
              <a:t>Publishers Weekly</a:t>
            </a:r>
            <a:r>
              <a:rPr lang="en-GB" sz="1500">
                <a:solidFill>
                  <a:srgbClr val="333333"/>
                </a:solidFill>
              </a:rPr>
              <a:t>, 9th July 2021)</a:t>
            </a:r>
            <a:endParaRPr sz="1500">
              <a:solidFill>
                <a:srgbClr val="333333"/>
              </a:solidFill>
            </a:endParaRPr>
          </a:p>
          <a:p>
            <a:pPr indent="0" lvl="0" marL="0" rtl="0" algn="l">
              <a:lnSpc>
                <a:spcPct val="115000"/>
              </a:lnSpc>
              <a:spcBef>
                <a:spcPts val="1200"/>
              </a:spcBef>
              <a:spcAft>
                <a:spcPts val="0"/>
              </a:spcAft>
              <a:buNone/>
            </a:pPr>
            <a:r>
              <a:rPr b="1" lang="en-GB" sz="1500">
                <a:solidFill>
                  <a:srgbClr val="333333"/>
                </a:solidFill>
                <a:highlight>
                  <a:schemeClr val="dk1"/>
                </a:highlight>
              </a:rPr>
              <a:t>Some indicative headlines …</a:t>
            </a:r>
            <a:endParaRPr b="1" sz="1500">
              <a:solidFill>
                <a:srgbClr val="333333"/>
              </a:solidFill>
              <a:highlight>
                <a:schemeClr val="dk1"/>
              </a:highlight>
            </a:endParaRPr>
          </a:p>
          <a:p>
            <a:pPr indent="-323850" lvl="0" marL="457200" rtl="0" algn="l">
              <a:lnSpc>
                <a:spcPct val="115000"/>
              </a:lnSpc>
              <a:spcBef>
                <a:spcPts val="1200"/>
              </a:spcBef>
              <a:spcAft>
                <a:spcPts val="0"/>
              </a:spcAft>
              <a:buClr>
                <a:srgbClr val="333333"/>
              </a:buClr>
              <a:buSzPts val="1500"/>
              <a:buChar char="●"/>
            </a:pPr>
            <a:r>
              <a:rPr b="1" lang="en-GB" sz="1500">
                <a:solidFill>
                  <a:srgbClr val="333333"/>
                </a:solidFill>
              </a:rPr>
              <a:t>'Books just had their best year in a decade, led by Obama memoir'</a:t>
            </a:r>
            <a:r>
              <a:rPr lang="en-GB" sz="1500">
                <a:solidFill>
                  <a:srgbClr val="333333"/>
                </a:solidFill>
              </a:rPr>
              <a:t>, </a:t>
            </a:r>
            <a:r>
              <a:rPr i="1" lang="en-GB" sz="1500">
                <a:solidFill>
                  <a:srgbClr val="333333"/>
                </a:solidFill>
              </a:rPr>
              <a:t>New York Post</a:t>
            </a:r>
            <a:r>
              <a:rPr lang="en-GB" sz="1500">
                <a:solidFill>
                  <a:srgbClr val="333333"/>
                </a:solidFill>
              </a:rPr>
              <a:t>, 8th February 2021</a:t>
            </a:r>
            <a:endParaRPr sz="1500">
              <a:solidFill>
                <a:srgbClr val="333333"/>
              </a:solidFill>
            </a:endParaRPr>
          </a:p>
          <a:p>
            <a:pPr indent="-323850" lvl="0" marL="457200" rtl="0" algn="l">
              <a:lnSpc>
                <a:spcPct val="115000"/>
              </a:lnSpc>
              <a:spcBef>
                <a:spcPts val="0"/>
              </a:spcBef>
              <a:spcAft>
                <a:spcPts val="0"/>
              </a:spcAft>
              <a:buClr>
                <a:srgbClr val="333333"/>
              </a:buClr>
              <a:buSzPts val="1500"/>
              <a:buChar char="●"/>
            </a:pPr>
            <a:r>
              <a:rPr b="1" lang="en-GB" sz="1500">
                <a:solidFill>
                  <a:srgbClr val="333333"/>
                </a:solidFill>
              </a:rPr>
              <a:t>'How TikTok Helped Fuel The Best-Selling Year For Print Books'</a:t>
            </a:r>
            <a:r>
              <a:rPr lang="en-GB" sz="1500">
                <a:solidFill>
                  <a:srgbClr val="333333"/>
                </a:solidFill>
              </a:rPr>
              <a:t>, </a:t>
            </a:r>
            <a:r>
              <a:rPr i="1" lang="en-GB" sz="1500">
                <a:solidFill>
                  <a:srgbClr val="333333"/>
                </a:solidFill>
              </a:rPr>
              <a:t>Forbes</a:t>
            </a:r>
            <a:r>
              <a:rPr lang="en-GB" sz="1500">
                <a:solidFill>
                  <a:srgbClr val="333333"/>
                </a:solidFill>
              </a:rPr>
              <a:t>, 1st February 2022</a:t>
            </a:r>
            <a:endParaRPr sz="1500">
              <a:solidFill>
                <a:srgbClr val="333333"/>
              </a:solidFill>
            </a:endParaRPr>
          </a:p>
          <a:p>
            <a:pPr indent="-323850" lvl="0" marL="457200" rtl="0" algn="l">
              <a:lnSpc>
                <a:spcPct val="115000"/>
              </a:lnSpc>
              <a:spcBef>
                <a:spcPts val="0"/>
              </a:spcBef>
              <a:spcAft>
                <a:spcPts val="0"/>
              </a:spcAft>
              <a:buClr>
                <a:srgbClr val="333333"/>
              </a:buClr>
              <a:buSzPts val="1500"/>
              <a:buChar char="●"/>
            </a:pPr>
            <a:r>
              <a:rPr b="1" lang="en-GB" sz="1500">
                <a:solidFill>
                  <a:srgbClr val="333333"/>
                </a:solidFill>
              </a:rPr>
              <a:t>'The Audiobook Market, and Its Revenue, Keep Growing'</a:t>
            </a:r>
            <a:r>
              <a:rPr lang="en-GB" sz="1500">
                <a:solidFill>
                  <a:srgbClr val="333333"/>
                </a:solidFill>
              </a:rPr>
              <a:t>, </a:t>
            </a:r>
            <a:r>
              <a:rPr i="1" lang="en-GB" sz="1500">
                <a:solidFill>
                  <a:srgbClr val="333333"/>
                </a:solidFill>
              </a:rPr>
              <a:t>Publishers Weekly</a:t>
            </a:r>
            <a:r>
              <a:rPr lang="en-GB" sz="1500">
                <a:solidFill>
                  <a:srgbClr val="333333"/>
                </a:solidFill>
              </a:rPr>
              <a:t>, 1st June 2023</a:t>
            </a:r>
            <a:endParaRPr sz="1500">
              <a:solidFill>
                <a:srgbClr val="33333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6"/>
          <p:cNvSpPr txBox="1"/>
          <p:nvPr>
            <p:ph type="title"/>
          </p:nvPr>
        </p:nvSpPr>
        <p:spPr>
          <a:xfrm>
            <a:off x="385700" y="467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New media, old story</a:t>
            </a:r>
            <a:endParaRPr/>
          </a:p>
        </p:txBody>
      </p:sp>
      <p:pic>
        <p:nvPicPr>
          <p:cNvPr id="83" name="Google Shape;83;p16"/>
          <p:cNvPicPr preferRelativeResize="0"/>
          <p:nvPr/>
        </p:nvPicPr>
        <p:blipFill>
          <a:blip r:embed="rId3">
            <a:alphaModFix/>
          </a:blip>
          <a:stretch>
            <a:fillRect/>
          </a:stretch>
        </p:blipFill>
        <p:spPr>
          <a:xfrm>
            <a:off x="566800" y="1888025"/>
            <a:ext cx="4428650" cy="2098100"/>
          </a:xfrm>
          <a:prstGeom prst="rect">
            <a:avLst/>
          </a:prstGeom>
          <a:noFill/>
          <a:ln cap="flat" cmpd="sng" w="76200">
            <a:solidFill>
              <a:schemeClr val="lt2"/>
            </a:solidFill>
            <a:prstDash val="solid"/>
            <a:round/>
            <a:headEnd len="sm" w="sm" type="none"/>
            <a:tailEnd len="sm" w="sm" type="none"/>
          </a:ln>
        </p:spPr>
      </p:pic>
      <p:sp>
        <p:nvSpPr>
          <p:cNvPr id="84" name="Google Shape;84;p16"/>
          <p:cNvSpPr txBox="1"/>
          <p:nvPr/>
        </p:nvSpPr>
        <p:spPr>
          <a:xfrm>
            <a:off x="1112975" y="3986125"/>
            <a:ext cx="3336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solidFill>
                  <a:schemeClr val="accent1"/>
                </a:solidFill>
                <a:highlight>
                  <a:schemeClr val="dk1"/>
                </a:highlight>
                <a:latin typeface="Playfair Display"/>
                <a:ea typeface="Playfair Display"/>
                <a:cs typeface="Playfair Display"/>
                <a:sym typeface="Playfair Display"/>
              </a:rPr>
              <a:t>McDonald, J. (1957), 'The Case against Microfilming’, </a:t>
            </a:r>
            <a:r>
              <a:rPr b="1" i="1" lang="en-GB" sz="1000">
                <a:solidFill>
                  <a:schemeClr val="accent1"/>
                </a:solidFill>
                <a:highlight>
                  <a:schemeClr val="dk1"/>
                </a:highlight>
                <a:latin typeface="Playfair Display"/>
                <a:ea typeface="Playfair Display"/>
                <a:cs typeface="Playfair Display"/>
                <a:sym typeface="Playfair Display"/>
              </a:rPr>
              <a:t>The American Archivist</a:t>
            </a:r>
            <a:r>
              <a:rPr b="1" lang="en-GB" sz="1000">
                <a:solidFill>
                  <a:schemeClr val="accent1"/>
                </a:solidFill>
                <a:highlight>
                  <a:schemeClr val="dk1"/>
                </a:highlight>
                <a:latin typeface="Playfair Display"/>
                <a:ea typeface="Playfair Display"/>
                <a:cs typeface="Playfair Display"/>
                <a:sym typeface="Playfair Display"/>
              </a:rPr>
              <a:t>, Vol. 20, No. 4, pp. 345-356</a:t>
            </a:r>
            <a:endParaRPr b="1" sz="1000">
              <a:solidFill>
                <a:schemeClr val="accent1"/>
              </a:solidFill>
              <a:highlight>
                <a:schemeClr val="dk1"/>
              </a:highlight>
              <a:latin typeface="Playfair Display"/>
              <a:ea typeface="Playfair Display"/>
              <a:cs typeface="Playfair Display"/>
              <a:sym typeface="Playfair Display"/>
            </a:endParaRPr>
          </a:p>
        </p:txBody>
      </p:sp>
      <p:sp>
        <p:nvSpPr>
          <p:cNvPr id="85" name="Google Shape;85;p16"/>
          <p:cNvSpPr txBox="1"/>
          <p:nvPr/>
        </p:nvSpPr>
        <p:spPr>
          <a:xfrm>
            <a:off x="5372925" y="615025"/>
            <a:ext cx="3271200" cy="2749500"/>
          </a:xfrm>
          <a:prstGeom prst="rect">
            <a:avLst/>
          </a:prstGeom>
          <a:solidFill>
            <a:schemeClr val="lt2"/>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500">
                <a:solidFill>
                  <a:schemeClr val="dk2"/>
                </a:solidFill>
                <a:latin typeface="Playfair Display"/>
                <a:ea typeface="Playfair Display"/>
                <a:cs typeface="Playfair Display"/>
                <a:sym typeface="Playfair Display"/>
              </a:rPr>
              <a:t>'For [writing] will produce forgetfulness in the minds of those who learn to use it</a:t>
            </a:r>
            <a:r>
              <a:rPr lang="en-GB" sz="1500">
                <a:solidFill>
                  <a:schemeClr val="dk2"/>
                </a:solidFill>
                <a:latin typeface="Playfair Display"/>
                <a:ea typeface="Playfair Display"/>
                <a:cs typeface="Playfair Display"/>
                <a:sym typeface="Playfair Display"/>
              </a:rPr>
              <a:t>, because they will not practice their memory. Their trust in writing, produced by external characters which are no part of themselves, will discourage the use of their own memory within them.'</a:t>
            </a:r>
            <a:endParaRPr sz="1500">
              <a:solidFill>
                <a:schemeClr val="dk2"/>
              </a:solidFill>
              <a:latin typeface="Playfair Display"/>
              <a:ea typeface="Playfair Display"/>
              <a:cs typeface="Playfair Display"/>
              <a:sym typeface="Playfair Display"/>
            </a:endParaRPr>
          </a:p>
          <a:p>
            <a:pPr indent="0" lvl="0" marL="0" rtl="0" algn="l">
              <a:spcBef>
                <a:spcPts val="0"/>
              </a:spcBef>
              <a:spcAft>
                <a:spcPts val="0"/>
              </a:spcAft>
              <a:buNone/>
            </a:pPr>
            <a:r>
              <a:rPr b="1" lang="en-GB" sz="1200">
                <a:solidFill>
                  <a:schemeClr val="dk2"/>
                </a:solidFill>
                <a:highlight>
                  <a:schemeClr val="dk1"/>
                </a:highlight>
                <a:latin typeface="Playfair Display"/>
                <a:ea typeface="Playfair Display"/>
                <a:cs typeface="Playfair Display"/>
                <a:sym typeface="Playfair Display"/>
              </a:rPr>
              <a:t>Plato, </a:t>
            </a:r>
            <a:r>
              <a:rPr b="1" i="1" lang="en-GB" sz="1200">
                <a:solidFill>
                  <a:schemeClr val="dk2"/>
                </a:solidFill>
                <a:highlight>
                  <a:schemeClr val="dk1"/>
                </a:highlight>
                <a:latin typeface="Playfair Display"/>
                <a:ea typeface="Playfair Display"/>
                <a:cs typeface="Playfair Display"/>
                <a:sym typeface="Playfair Display"/>
              </a:rPr>
              <a:t>Phaedrus</a:t>
            </a:r>
            <a:r>
              <a:rPr b="1" lang="en-GB" sz="1200">
                <a:solidFill>
                  <a:schemeClr val="dk2"/>
                </a:solidFill>
                <a:highlight>
                  <a:schemeClr val="dk1"/>
                </a:highlight>
                <a:latin typeface="Playfair Display"/>
                <a:ea typeface="Playfair Display"/>
                <a:cs typeface="Playfair Display"/>
                <a:sym typeface="Playfair Display"/>
              </a:rPr>
              <a:t>, 275a</a:t>
            </a:r>
            <a:endParaRPr b="1" sz="1200">
              <a:solidFill>
                <a:schemeClr val="dk2"/>
              </a:solidFill>
              <a:highlight>
                <a:schemeClr val="dk1"/>
              </a:highlight>
              <a:latin typeface="Playfair Display"/>
              <a:ea typeface="Playfair Display"/>
              <a:cs typeface="Playfair Display"/>
              <a:sym typeface="Playfair Display"/>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type="title"/>
          </p:nvPr>
        </p:nvSpPr>
        <p:spPr>
          <a:xfrm>
            <a:off x="344250" y="1403850"/>
            <a:ext cx="8455500" cy="2146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GB"/>
              <a:t>Digital vs. Physical Resources:</a:t>
            </a:r>
            <a:endParaRPr/>
          </a:p>
          <a:p>
            <a:pPr indent="0" lvl="0" marL="0" rtl="0" algn="ctr">
              <a:spcBef>
                <a:spcPts val="0"/>
              </a:spcBef>
              <a:spcAft>
                <a:spcPts val="0"/>
              </a:spcAft>
              <a:buNone/>
            </a:pPr>
            <a:r>
              <a:rPr lang="en-GB"/>
              <a:t>Pros and Cons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Access &amp; Accessibility</a:t>
            </a:r>
            <a:endParaRPr/>
          </a:p>
        </p:txBody>
      </p:sp>
      <p:sp>
        <p:nvSpPr>
          <p:cNvPr id="96" name="Google Shape;96;p18"/>
          <p:cNvSpPr txBox="1"/>
          <p:nvPr>
            <p:ph idx="1" type="body"/>
          </p:nvPr>
        </p:nvSpPr>
        <p:spPr>
          <a:xfrm>
            <a:off x="311700" y="1234050"/>
            <a:ext cx="3999900" cy="3334800"/>
          </a:xfrm>
          <a:prstGeom prst="rect">
            <a:avLst/>
          </a:prstGeom>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b="1" lang="en-GB"/>
              <a:t>Physical</a:t>
            </a:r>
            <a:endParaRPr b="1"/>
          </a:p>
          <a:p>
            <a:pPr indent="0" lvl="0" marL="0" rtl="0" algn="ctr">
              <a:lnSpc>
                <a:spcPct val="115000"/>
              </a:lnSpc>
              <a:spcBef>
                <a:spcPts val="0"/>
              </a:spcBef>
              <a:spcAft>
                <a:spcPts val="0"/>
              </a:spcAft>
              <a:buNone/>
            </a:pPr>
            <a:r>
              <a:t/>
            </a:r>
            <a:endParaRPr b="1"/>
          </a:p>
          <a:p>
            <a:pPr indent="-317500" lvl="0" marL="457200" rtl="0" algn="l">
              <a:lnSpc>
                <a:spcPct val="115000"/>
              </a:lnSpc>
              <a:spcBef>
                <a:spcPts val="0"/>
              </a:spcBef>
              <a:spcAft>
                <a:spcPts val="0"/>
              </a:spcAft>
              <a:buSzPts val="1400"/>
              <a:buChar char="●"/>
            </a:pPr>
            <a:r>
              <a:rPr lang="en-GB"/>
              <a:t>Location-bound</a:t>
            </a:r>
            <a:endParaRPr/>
          </a:p>
          <a:p>
            <a:pPr indent="-317500" lvl="0" marL="457200" rtl="0" algn="l">
              <a:lnSpc>
                <a:spcPct val="115000"/>
              </a:lnSpc>
              <a:spcBef>
                <a:spcPts val="0"/>
              </a:spcBef>
              <a:spcAft>
                <a:spcPts val="0"/>
              </a:spcAft>
              <a:buSzPts val="1400"/>
              <a:buChar char="●"/>
            </a:pPr>
            <a:r>
              <a:rPr lang="en-GB"/>
              <a:t>Takes up physical space</a:t>
            </a:r>
            <a:endParaRPr/>
          </a:p>
          <a:p>
            <a:pPr indent="-317500" lvl="0" marL="457200" rtl="0" algn="l">
              <a:lnSpc>
                <a:spcPct val="115000"/>
              </a:lnSpc>
              <a:spcBef>
                <a:spcPts val="0"/>
              </a:spcBef>
              <a:spcAft>
                <a:spcPts val="0"/>
              </a:spcAft>
              <a:buSzPts val="1400"/>
              <a:buChar char="●"/>
            </a:pPr>
            <a:r>
              <a:rPr lang="en-GB"/>
              <a:t>Prone to damage and decay</a:t>
            </a:r>
            <a:endParaRPr/>
          </a:p>
          <a:p>
            <a:pPr indent="0" lvl="0" marL="0" rtl="0" algn="ctr">
              <a:lnSpc>
                <a:spcPct val="115000"/>
              </a:lnSpc>
              <a:spcBef>
                <a:spcPts val="0"/>
              </a:spcBef>
              <a:spcAft>
                <a:spcPts val="0"/>
              </a:spcAft>
              <a:buNone/>
            </a:pPr>
            <a:r>
              <a:t/>
            </a:r>
            <a:endParaRPr b="1"/>
          </a:p>
          <a:p>
            <a:pPr indent="0" lvl="0" marL="0" rtl="0" algn="ctr">
              <a:lnSpc>
                <a:spcPct val="115000"/>
              </a:lnSpc>
              <a:spcBef>
                <a:spcPts val="0"/>
              </a:spcBef>
              <a:spcAft>
                <a:spcPts val="0"/>
              </a:spcAft>
              <a:buNone/>
            </a:pPr>
            <a:r>
              <a:rPr b="1" lang="en-GB"/>
              <a:t>BUT</a:t>
            </a:r>
            <a:endParaRPr b="1"/>
          </a:p>
          <a:p>
            <a:pPr indent="0" lvl="0" marL="0" rtl="0" algn="ctr">
              <a:lnSpc>
                <a:spcPct val="115000"/>
              </a:lnSpc>
              <a:spcBef>
                <a:spcPts val="0"/>
              </a:spcBef>
              <a:spcAft>
                <a:spcPts val="0"/>
              </a:spcAft>
              <a:buNone/>
            </a:pPr>
            <a:r>
              <a:t/>
            </a:r>
            <a:endParaRPr b="1"/>
          </a:p>
          <a:p>
            <a:pPr indent="-317500" lvl="0" marL="457200" rtl="0" algn="l">
              <a:lnSpc>
                <a:spcPct val="115000"/>
              </a:lnSpc>
              <a:spcBef>
                <a:spcPts val="0"/>
              </a:spcBef>
              <a:spcAft>
                <a:spcPts val="0"/>
              </a:spcAft>
              <a:buSzPts val="1400"/>
              <a:buChar char="●"/>
            </a:pPr>
            <a:r>
              <a:rPr lang="en-GB"/>
              <a:t>Invaluable sole witness to its own history</a:t>
            </a:r>
            <a:endParaRPr/>
          </a:p>
          <a:p>
            <a:pPr indent="-317500" lvl="0" marL="457200" rtl="0" algn="l">
              <a:lnSpc>
                <a:spcPct val="115000"/>
              </a:lnSpc>
              <a:spcBef>
                <a:spcPts val="0"/>
              </a:spcBef>
              <a:spcAft>
                <a:spcPts val="0"/>
              </a:spcAft>
              <a:buSzPts val="1400"/>
              <a:buChar char="●"/>
            </a:pPr>
            <a:r>
              <a:rPr lang="en-GB"/>
              <a:t>Object cannot be fully replicated</a:t>
            </a:r>
            <a:endParaRPr/>
          </a:p>
          <a:p>
            <a:pPr indent="-317500" lvl="0" marL="457200" rtl="0" algn="l">
              <a:lnSpc>
                <a:spcPct val="115000"/>
              </a:lnSpc>
              <a:spcBef>
                <a:spcPts val="0"/>
              </a:spcBef>
              <a:spcAft>
                <a:spcPts val="0"/>
              </a:spcAft>
              <a:buSzPts val="1400"/>
              <a:buChar char="●"/>
            </a:pPr>
            <a:r>
              <a:rPr lang="en-GB"/>
              <a:t>Experience cannot be fully replaced</a:t>
            </a:r>
            <a:endParaRPr/>
          </a:p>
        </p:txBody>
      </p:sp>
      <p:sp>
        <p:nvSpPr>
          <p:cNvPr id="97" name="Google Shape;97;p18"/>
          <p:cNvSpPr txBox="1"/>
          <p:nvPr>
            <p:ph idx="2" type="body"/>
          </p:nvPr>
        </p:nvSpPr>
        <p:spPr>
          <a:xfrm>
            <a:off x="4832400" y="1234050"/>
            <a:ext cx="3999900" cy="3334800"/>
          </a:xfrm>
          <a:prstGeom prst="rect">
            <a:avLst/>
          </a:prstGeom>
        </p:spPr>
        <p:txBody>
          <a:bodyPr anchorCtr="0" anchor="t" bIns="91425" lIns="91425" spcFirstLastPara="1" rIns="91425" wrap="square" tIns="91425">
            <a:normAutofit lnSpcReduction="20000"/>
          </a:bodyPr>
          <a:lstStyle/>
          <a:p>
            <a:pPr indent="0" lvl="0" marL="0" rtl="0" algn="ctr">
              <a:lnSpc>
                <a:spcPct val="115000"/>
              </a:lnSpc>
              <a:spcBef>
                <a:spcPts val="0"/>
              </a:spcBef>
              <a:spcAft>
                <a:spcPts val="0"/>
              </a:spcAft>
              <a:buNone/>
            </a:pPr>
            <a:r>
              <a:rPr b="1" lang="en-GB"/>
              <a:t>Digital</a:t>
            </a:r>
            <a:endParaRPr b="1"/>
          </a:p>
          <a:p>
            <a:pPr indent="0" lvl="0" marL="0" rtl="0" algn="ctr">
              <a:lnSpc>
                <a:spcPct val="115000"/>
              </a:lnSpc>
              <a:spcBef>
                <a:spcPts val="0"/>
              </a:spcBef>
              <a:spcAft>
                <a:spcPts val="0"/>
              </a:spcAft>
              <a:buClr>
                <a:schemeClr val="dk2"/>
              </a:buClr>
              <a:buSzPts val="1100"/>
              <a:buFont typeface="Arial"/>
              <a:buNone/>
            </a:pPr>
            <a:r>
              <a:t/>
            </a:r>
            <a:endParaRPr b="1"/>
          </a:p>
          <a:p>
            <a:pPr indent="-317500" lvl="0" marL="457200" rtl="0" algn="l">
              <a:lnSpc>
                <a:spcPct val="115000"/>
              </a:lnSpc>
              <a:spcBef>
                <a:spcPts val="0"/>
              </a:spcBef>
              <a:spcAft>
                <a:spcPts val="0"/>
              </a:spcAft>
              <a:buSzPts val="1400"/>
              <a:buChar char="●"/>
            </a:pPr>
            <a:r>
              <a:rPr lang="en-GB"/>
              <a:t>Can be accessed </a:t>
            </a:r>
            <a:r>
              <a:rPr lang="en-GB"/>
              <a:t>anywhere</a:t>
            </a:r>
            <a:r>
              <a:rPr lang="en-GB"/>
              <a:t> and always (with a connection)</a:t>
            </a:r>
            <a:endParaRPr/>
          </a:p>
          <a:p>
            <a:pPr indent="-317500" lvl="0" marL="457200" rtl="0" algn="l">
              <a:lnSpc>
                <a:spcPct val="115000"/>
              </a:lnSpc>
              <a:spcBef>
                <a:spcPts val="0"/>
              </a:spcBef>
              <a:spcAft>
                <a:spcPts val="0"/>
              </a:spcAft>
              <a:buSzPts val="1400"/>
              <a:buChar char="●"/>
            </a:pPr>
            <a:r>
              <a:rPr lang="en-GB"/>
              <a:t>Files can be easily duplicated and distributed</a:t>
            </a:r>
            <a:endParaRPr/>
          </a:p>
          <a:p>
            <a:pPr indent="-317500" lvl="0" marL="457200" rtl="0" algn="l">
              <a:lnSpc>
                <a:spcPct val="115000"/>
              </a:lnSpc>
              <a:spcBef>
                <a:spcPts val="0"/>
              </a:spcBef>
              <a:spcAft>
                <a:spcPts val="0"/>
              </a:spcAft>
              <a:buSzPts val="1400"/>
              <a:buChar char="●"/>
            </a:pPr>
            <a:r>
              <a:rPr lang="en-GB"/>
              <a:t>Takes up virtual space</a:t>
            </a:r>
            <a:endParaRPr/>
          </a:p>
          <a:p>
            <a:pPr indent="0" lvl="0" marL="0" rtl="0" algn="ctr">
              <a:lnSpc>
                <a:spcPct val="115000"/>
              </a:lnSpc>
              <a:spcBef>
                <a:spcPts val="0"/>
              </a:spcBef>
              <a:spcAft>
                <a:spcPts val="0"/>
              </a:spcAft>
              <a:buNone/>
            </a:pPr>
            <a:r>
              <a:t/>
            </a:r>
            <a:endParaRPr b="1"/>
          </a:p>
          <a:p>
            <a:pPr indent="0" lvl="0" marL="0" rtl="0" algn="ctr">
              <a:lnSpc>
                <a:spcPct val="115000"/>
              </a:lnSpc>
              <a:spcBef>
                <a:spcPts val="0"/>
              </a:spcBef>
              <a:spcAft>
                <a:spcPts val="0"/>
              </a:spcAft>
              <a:buNone/>
            </a:pPr>
            <a:r>
              <a:rPr b="1" lang="en-GB"/>
              <a:t>BUT</a:t>
            </a:r>
            <a:endParaRPr b="1"/>
          </a:p>
          <a:p>
            <a:pPr indent="0" lvl="0" marL="0" rtl="0" algn="ctr">
              <a:lnSpc>
                <a:spcPct val="115000"/>
              </a:lnSpc>
              <a:spcBef>
                <a:spcPts val="0"/>
              </a:spcBef>
              <a:spcAft>
                <a:spcPts val="0"/>
              </a:spcAft>
              <a:buClr>
                <a:schemeClr val="dk2"/>
              </a:buClr>
              <a:buSzPts val="1100"/>
              <a:buFont typeface="Arial"/>
              <a:buNone/>
            </a:pPr>
            <a:r>
              <a:t/>
            </a:r>
            <a:endParaRPr b="1"/>
          </a:p>
          <a:p>
            <a:pPr indent="-317500" lvl="0" marL="457200" rtl="0" algn="l">
              <a:lnSpc>
                <a:spcPct val="115000"/>
              </a:lnSpc>
              <a:spcBef>
                <a:spcPts val="0"/>
              </a:spcBef>
              <a:spcAft>
                <a:spcPts val="0"/>
              </a:spcAft>
              <a:buSzPts val="1400"/>
              <a:buChar char="●"/>
            </a:pPr>
            <a:r>
              <a:rPr lang="en-GB"/>
              <a:t>Dependent on technology</a:t>
            </a:r>
            <a:endParaRPr/>
          </a:p>
          <a:p>
            <a:pPr indent="-317500" lvl="0" marL="457200" rtl="0" algn="l">
              <a:lnSpc>
                <a:spcPct val="115000"/>
              </a:lnSpc>
              <a:spcBef>
                <a:spcPts val="0"/>
              </a:spcBef>
              <a:spcAft>
                <a:spcPts val="0"/>
              </a:spcAft>
              <a:buSzPts val="1400"/>
              <a:buChar char="●"/>
            </a:pPr>
            <a:r>
              <a:rPr lang="en-GB"/>
              <a:t>More perishable in its own way</a:t>
            </a:r>
            <a:endParaRPr/>
          </a:p>
          <a:p>
            <a:pPr indent="-317500" lvl="0" marL="457200" rtl="0" algn="l">
              <a:lnSpc>
                <a:spcPct val="115000"/>
              </a:lnSpc>
              <a:spcBef>
                <a:spcPts val="0"/>
              </a:spcBef>
              <a:spcAft>
                <a:spcPts val="0"/>
              </a:spcAft>
              <a:buSzPts val="1400"/>
              <a:buChar char="●"/>
            </a:pPr>
            <a:r>
              <a:rPr lang="en-GB"/>
              <a:t>Imperfect replication of original experience</a:t>
            </a:r>
            <a:endParaRPr/>
          </a:p>
          <a:p>
            <a:pPr indent="-317500" lvl="0" marL="457200" rtl="0" algn="l">
              <a:lnSpc>
                <a:spcPct val="115000"/>
              </a:lnSpc>
              <a:spcBef>
                <a:spcPts val="0"/>
              </a:spcBef>
              <a:spcAft>
                <a:spcPts val="0"/>
              </a:spcAft>
              <a:buSzPts val="1400"/>
              <a:buChar char="●"/>
            </a:pPr>
            <a:r>
              <a:rPr lang="en-GB"/>
              <a:t>Legality of use and reuse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Data Collection &amp; Analysis</a:t>
            </a:r>
            <a:endParaRPr/>
          </a:p>
        </p:txBody>
      </p:sp>
      <p:sp>
        <p:nvSpPr>
          <p:cNvPr id="103" name="Google Shape;103;p19"/>
          <p:cNvSpPr txBox="1"/>
          <p:nvPr>
            <p:ph idx="1" type="body"/>
          </p:nvPr>
        </p:nvSpPr>
        <p:spPr>
          <a:xfrm>
            <a:off x="311700" y="1234050"/>
            <a:ext cx="3999900" cy="3334800"/>
          </a:xfrm>
          <a:prstGeom prst="rect">
            <a:avLst/>
          </a:prstGeom>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b="1" lang="en-GB"/>
              <a:t>If a person does it…</a:t>
            </a:r>
            <a:endParaRPr b="1"/>
          </a:p>
          <a:p>
            <a:pPr indent="0" lvl="0" marL="0" rtl="0" algn="ctr">
              <a:lnSpc>
                <a:spcPct val="115000"/>
              </a:lnSpc>
              <a:spcBef>
                <a:spcPts val="0"/>
              </a:spcBef>
              <a:spcAft>
                <a:spcPts val="0"/>
              </a:spcAft>
              <a:buNone/>
            </a:pPr>
            <a:r>
              <a:t/>
            </a:r>
            <a:endParaRPr b="1"/>
          </a:p>
          <a:p>
            <a:pPr indent="-317500" lvl="0" marL="457200" rtl="0" algn="l">
              <a:lnSpc>
                <a:spcPct val="115000"/>
              </a:lnSpc>
              <a:spcBef>
                <a:spcPts val="0"/>
              </a:spcBef>
              <a:spcAft>
                <a:spcPts val="0"/>
              </a:spcAft>
              <a:buSzPts val="1400"/>
              <a:buChar char="●"/>
            </a:pPr>
            <a:r>
              <a:rPr lang="en-GB"/>
              <a:t>Better understanding of intent</a:t>
            </a:r>
            <a:endParaRPr/>
          </a:p>
          <a:p>
            <a:pPr indent="-317500" lvl="0" marL="457200" rtl="0" algn="l">
              <a:lnSpc>
                <a:spcPct val="115000"/>
              </a:lnSpc>
              <a:spcBef>
                <a:spcPts val="0"/>
              </a:spcBef>
              <a:spcAft>
                <a:spcPts val="0"/>
              </a:spcAft>
              <a:buSzPts val="1400"/>
              <a:buChar char="●"/>
            </a:pPr>
            <a:r>
              <a:rPr lang="en-GB"/>
              <a:t>Able to apply </a:t>
            </a:r>
            <a:r>
              <a:rPr lang="en-GB"/>
              <a:t>expert</a:t>
            </a:r>
            <a:r>
              <a:rPr lang="en-GB"/>
              <a:t> knowledge</a:t>
            </a:r>
            <a:endParaRPr/>
          </a:p>
          <a:p>
            <a:pPr indent="0" lvl="0" marL="0" rtl="0" algn="ctr">
              <a:lnSpc>
                <a:spcPct val="115000"/>
              </a:lnSpc>
              <a:spcBef>
                <a:spcPts val="0"/>
              </a:spcBef>
              <a:spcAft>
                <a:spcPts val="0"/>
              </a:spcAft>
              <a:buNone/>
            </a:pPr>
            <a:r>
              <a:t/>
            </a:r>
            <a:endParaRPr b="1"/>
          </a:p>
          <a:p>
            <a:pPr indent="0" lvl="0" marL="0" rtl="0" algn="ctr">
              <a:lnSpc>
                <a:spcPct val="115000"/>
              </a:lnSpc>
              <a:spcBef>
                <a:spcPts val="0"/>
              </a:spcBef>
              <a:spcAft>
                <a:spcPts val="0"/>
              </a:spcAft>
              <a:buNone/>
            </a:pPr>
            <a:r>
              <a:rPr b="1" lang="en-GB"/>
              <a:t>BUT</a:t>
            </a:r>
            <a:endParaRPr b="1"/>
          </a:p>
          <a:p>
            <a:pPr indent="0" lvl="0" marL="0" rtl="0" algn="ctr">
              <a:lnSpc>
                <a:spcPct val="115000"/>
              </a:lnSpc>
              <a:spcBef>
                <a:spcPts val="0"/>
              </a:spcBef>
              <a:spcAft>
                <a:spcPts val="0"/>
              </a:spcAft>
              <a:buNone/>
            </a:pPr>
            <a:r>
              <a:t/>
            </a:r>
            <a:endParaRPr b="1"/>
          </a:p>
          <a:p>
            <a:pPr indent="-317500" lvl="0" marL="457200" rtl="0" algn="l">
              <a:lnSpc>
                <a:spcPct val="115000"/>
              </a:lnSpc>
              <a:spcBef>
                <a:spcPts val="0"/>
              </a:spcBef>
              <a:spcAft>
                <a:spcPts val="0"/>
              </a:spcAft>
              <a:buSzPts val="1400"/>
              <a:buChar char="●"/>
            </a:pPr>
            <a:r>
              <a:rPr lang="en-GB"/>
              <a:t>Takes a lot longer</a:t>
            </a:r>
            <a:endParaRPr/>
          </a:p>
          <a:p>
            <a:pPr indent="-317500" lvl="0" marL="457200" rtl="0" algn="l">
              <a:lnSpc>
                <a:spcPct val="115000"/>
              </a:lnSpc>
              <a:spcBef>
                <a:spcPts val="0"/>
              </a:spcBef>
              <a:spcAft>
                <a:spcPts val="0"/>
              </a:spcAft>
              <a:buSzPts val="1400"/>
              <a:buChar char="●"/>
            </a:pPr>
            <a:r>
              <a:rPr lang="en-GB"/>
              <a:t>Requires smaller sample sizes</a:t>
            </a:r>
            <a:endParaRPr/>
          </a:p>
          <a:p>
            <a:pPr indent="-317500" lvl="0" marL="457200" rtl="0" algn="l">
              <a:lnSpc>
                <a:spcPct val="115000"/>
              </a:lnSpc>
              <a:spcBef>
                <a:spcPts val="0"/>
              </a:spcBef>
              <a:spcAft>
                <a:spcPts val="0"/>
              </a:spcAft>
              <a:buSzPts val="1400"/>
              <a:buChar char="●"/>
            </a:pPr>
            <a:r>
              <a:rPr lang="en-GB"/>
              <a:t>More subjective results</a:t>
            </a:r>
            <a:endParaRPr/>
          </a:p>
        </p:txBody>
      </p:sp>
      <p:sp>
        <p:nvSpPr>
          <p:cNvPr id="104" name="Google Shape;104;p19"/>
          <p:cNvSpPr txBox="1"/>
          <p:nvPr>
            <p:ph idx="2" type="body"/>
          </p:nvPr>
        </p:nvSpPr>
        <p:spPr>
          <a:xfrm>
            <a:off x="4832400" y="1234050"/>
            <a:ext cx="3999900" cy="3334800"/>
          </a:xfrm>
          <a:prstGeom prst="rect">
            <a:avLst/>
          </a:prstGeom>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b="1" lang="en-GB"/>
              <a:t>If a computer does it…</a:t>
            </a:r>
            <a:endParaRPr b="1"/>
          </a:p>
          <a:p>
            <a:pPr indent="0" lvl="0" marL="0" rtl="0" algn="ctr">
              <a:lnSpc>
                <a:spcPct val="115000"/>
              </a:lnSpc>
              <a:spcBef>
                <a:spcPts val="0"/>
              </a:spcBef>
              <a:spcAft>
                <a:spcPts val="0"/>
              </a:spcAft>
              <a:buClr>
                <a:schemeClr val="dk2"/>
              </a:buClr>
              <a:buSzPts val="1100"/>
              <a:buFont typeface="Arial"/>
              <a:buNone/>
            </a:pPr>
            <a:r>
              <a:t/>
            </a:r>
            <a:endParaRPr b="1"/>
          </a:p>
          <a:p>
            <a:pPr indent="-317500" lvl="0" marL="457200" rtl="0" algn="l">
              <a:lnSpc>
                <a:spcPct val="115000"/>
              </a:lnSpc>
              <a:spcBef>
                <a:spcPts val="0"/>
              </a:spcBef>
              <a:spcAft>
                <a:spcPts val="0"/>
              </a:spcAft>
              <a:buSzPts val="1400"/>
              <a:buChar char="●"/>
            </a:pPr>
            <a:r>
              <a:rPr lang="en-GB"/>
              <a:t>Can analyze patterns across massive amounts of data</a:t>
            </a:r>
            <a:endParaRPr/>
          </a:p>
          <a:p>
            <a:pPr indent="-317500" lvl="0" marL="457200" rtl="0" algn="l">
              <a:lnSpc>
                <a:spcPct val="115000"/>
              </a:lnSpc>
              <a:spcBef>
                <a:spcPts val="0"/>
              </a:spcBef>
              <a:spcAft>
                <a:spcPts val="0"/>
              </a:spcAft>
              <a:buSzPts val="1400"/>
              <a:buChar char="●"/>
            </a:pPr>
            <a:r>
              <a:rPr lang="en-GB"/>
              <a:t>Code can be shared easily for replicability</a:t>
            </a:r>
            <a:endParaRPr/>
          </a:p>
          <a:p>
            <a:pPr indent="0" lvl="0" marL="0" rtl="0" algn="ctr">
              <a:lnSpc>
                <a:spcPct val="115000"/>
              </a:lnSpc>
              <a:spcBef>
                <a:spcPts val="0"/>
              </a:spcBef>
              <a:spcAft>
                <a:spcPts val="0"/>
              </a:spcAft>
              <a:buNone/>
            </a:pPr>
            <a:r>
              <a:t/>
            </a:r>
            <a:endParaRPr b="1"/>
          </a:p>
          <a:p>
            <a:pPr indent="0" lvl="0" marL="0" rtl="0" algn="ctr">
              <a:lnSpc>
                <a:spcPct val="115000"/>
              </a:lnSpc>
              <a:spcBef>
                <a:spcPts val="0"/>
              </a:spcBef>
              <a:spcAft>
                <a:spcPts val="0"/>
              </a:spcAft>
              <a:buNone/>
            </a:pPr>
            <a:r>
              <a:rPr b="1" lang="en-GB"/>
              <a:t>BUT</a:t>
            </a:r>
            <a:endParaRPr b="1"/>
          </a:p>
          <a:p>
            <a:pPr indent="0" lvl="0" marL="0" rtl="0" algn="ctr">
              <a:lnSpc>
                <a:spcPct val="115000"/>
              </a:lnSpc>
              <a:spcBef>
                <a:spcPts val="0"/>
              </a:spcBef>
              <a:spcAft>
                <a:spcPts val="0"/>
              </a:spcAft>
              <a:buClr>
                <a:schemeClr val="dk2"/>
              </a:buClr>
              <a:buSzPts val="1100"/>
              <a:buFont typeface="Arial"/>
              <a:buNone/>
            </a:pPr>
            <a:r>
              <a:t/>
            </a:r>
            <a:endParaRPr b="1"/>
          </a:p>
          <a:p>
            <a:pPr indent="-317500" lvl="0" marL="457200" rtl="0" algn="l">
              <a:lnSpc>
                <a:spcPct val="115000"/>
              </a:lnSpc>
              <a:spcBef>
                <a:spcPts val="0"/>
              </a:spcBef>
              <a:spcAft>
                <a:spcPts val="0"/>
              </a:spcAft>
              <a:buSzPts val="1400"/>
              <a:buChar char="●"/>
            </a:pPr>
            <a:r>
              <a:rPr lang="en-GB"/>
              <a:t>Lacks human ability to interpret</a:t>
            </a:r>
            <a:endParaRPr/>
          </a:p>
          <a:p>
            <a:pPr indent="-317500" lvl="0" marL="457200" rtl="0" algn="l">
              <a:lnSpc>
                <a:spcPct val="115000"/>
              </a:lnSpc>
              <a:spcBef>
                <a:spcPts val="0"/>
              </a:spcBef>
              <a:spcAft>
                <a:spcPts val="0"/>
              </a:spcAft>
              <a:buSzPts val="1400"/>
              <a:buChar char="●"/>
            </a:pPr>
            <a:r>
              <a:rPr lang="en-GB"/>
              <a:t>Distances the researcher from the subject matter</a:t>
            </a:r>
            <a:endParaRPr/>
          </a:p>
          <a:p>
            <a:pPr indent="-317500" lvl="0" marL="457200" rtl="0" algn="l">
              <a:lnSpc>
                <a:spcPct val="115000"/>
              </a:lnSpc>
              <a:spcBef>
                <a:spcPts val="0"/>
              </a:spcBef>
              <a:spcAft>
                <a:spcPts val="0"/>
              </a:spcAft>
              <a:buSzPts val="1400"/>
              <a:buChar char="●"/>
            </a:pPr>
            <a:r>
              <a:rPr lang="en-GB"/>
              <a:t>Easy to create a “black box”</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0"/>
          <p:cNvSpPr txBox="1"/>
          <p:nvPr>
            <p:ph type="title"/>
          </p:nvPr>
        </p:nvSpPr>
        <p:spPr>
          <a:xfrm>
            <a:off x="344250" y="1403850"/>
            <a:ext cx="8455500" cy="2146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(Some) Types of Digital Resources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Bread and butter: digitised materials</a:t>
            </a:r>
            <a:endParaRPr/>
          </a:p>
        </p:txBody>
      </p:sp>
      <p:pic>
        <p:nvPicPr>
          <p:cNvPr id="115" name="Google Shape;115;p21"/>
          <p:cNvPicPr preferRelativeResize="0"/>
          <p:nvPr/>
        </p:nvPicPr>
        <p:blipFill>
          <a:blip r:embed="rId3">
            <a:alphaModFix/>
          </a:blip>
          <a:stretch>
            <a:fillRect/>
          </a:stretch>
        </p:blipFill>
        <p:spPr>
          <a:xfrm>
            <a:off x="1165350" y="1117400"/>
            <a:ext cx="6813302" cy="3410001"/>
          </a:xfrm>
          <a:prstGeom prst="rect">
            <a:avLst/>
          </a:prstGeom>
          <a:noFill/>
          <a:ln>
            <a:noFill/>
          </a:ln>
        </p:spPr>
      </p:pic>
      <p:sp>
        <p:nvSpPr>
          <p:cNvPr id="116" name="Google Shape;116;p21"/>
          <p:cNvSpPr txBox="1"/>
          <p:nvPr/>
        </p:nvSpPr>
        <p:spPr>
          <a:xfrm>
            <a:off x="1931700" y="4527400"/>
            <a:ext cx="5280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GB" sz="1200">
                <a:solidFill>
                  <a:schemeClr val="accent1"/>
                </a:solidFill>
                <a:highlight>
                  <a:schemeClr val="dk1"/>
                </a:highlight>
                <a:latin typeface="Playfair Display"/>
                <a:ea typeface="Playfair Display"/>
                <a:cs typeface="Playfair Display"/>
                <a:sym typeface="Playfair Display"/>
              </a:rPr>
              <a:t>Digital Bodleian: </a:t>
            </a:r>
            <a:r>
              <a:rPr i="1" lang="en-GB" sz="1200">
                <a:solidFill>
                  <a:schemeClr val="accent1"/>
                </a:solidFill>
                <a:highlight>
                  <a:schemeClr val="dk1"/>
                </a:highlight>
                <a:latin typeface="Playfair Display"/>
                <a:ea typeface="Playfair Display"/>
                <a:cs typeface="Playfair Display"/>
                <a:sym typeface="Playfair Display"/>
              </a:rPr>
              <a:t>beautiful and fancy, but it’s Oxford I guess!</a:t>
            </a:r>
            <a:endParaRPr i="1" sz="1200">
              <a:solidFill>
                <a:schemeClr val="accent1"/>
              </a:solidFill>
              <a:highlight>
                <a:schemeClr val="dk1"/>
              </a:highlight>
              <a:latin typeface="Playfair Display"/>
              <a:ea typeface="Playfair Display"/>
              <a:cs typeface="Playfair Display"/>
              <a:sym typeface="Playfair Display"/>
            </a:endParaRPr>
          </a:p>
        </p:txBody>
      </p:sp>
    </p:spTree>
  </p:cSld>
  <p:clrMapOvr>
    <a:masterClrMapping/>
  </p:clrMapOvr>
</p:sld>
</file>

<file path=ppt/theme/theme1.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